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608" r:id="rId2"/>
    <p:sldId id="609" r:id="rId3"/>
    <p:sldId id="610" r:id="rId4"/>
    <p:sldId id="257" r:id="rId5"/>
    <p:sldId id="258" r:id="rId6"/>
    <p:sldId id="587" r:id="rId7"/>
    <p:sldId id="256" r:id="rId8"/>
    <p:sldId id="262" r:id="rId9"/>
    <p:sldId id="261" r:id="rId10"/>
    <p:sldId id="263" r:id="rId11"/>
    <p:sldId id="264" r:id="rId12"/>
    <p:sldId id="588" r:id="rId13"/>
    <p:sldId id="265" r:id="rId14"/>
    <p:sldId id="589" r:id="rId15"/>
    <p:sldId id="266" r:id="rId16"/>
    <p:sldId id="590" r:id="rId17"/>
    <p:sldId id="267" r:id="rId18"/>
    <p:sldId id="547" r:id="rId19"/>
    <p:sldId id="539" r:id="rId20"/>
    <p:sldId id="268" r:id="rId21"/>
    <p:sldId id="592" r:id="rId22"/>
    <p:sldId id="593" r:id="rId23"/>
    <p:sldId id="594" r:id="rId24"/>
    <p:sldId id="595" r:id="rId25"/>
    <p:sldId id="596" r:id="rId26"/>
    <p:sldId id="597" r:id="rId27"/>
    <p:sldId id="269" r:id="rId28"/>
    <p:sldId id="598" r:id="rId29"/>
    <p:sldId id="599" r:id="rId30"/>
    <p:sldId id="270" r:id="rId31"/>
    <p:sldId id="600" r:id="rId32"/>
    <p:sldId id="601" r:id="rId33"/>
    <p:sldId id="602" r:id="rId34"/>
    <p:sldId id="271" r:id="rId35"/>
    <p:sldId id="603" r:id="rId36"/>
    <p:sldId id="604" r:id="rId37"/>
    <p:sldId id="272" r:id="rId38"/>
    <p:sldId id="605" r:id="rId39"/>
    <p:sldId id="606" r:id="rId40"/>
    <p:sldId id="273" r:id="rId41"/>
    <p:sldId id="557" r:id="rId42"/>
    <p:sldId id="607" r:id="rId43"/>
    <p:sldId id="274" r:id="rId44"/>
    <p:sldId id="275" r:id="rId45"/>
    <p:sldId id="538" r:id="rId46"/>
    <p:sldId id="276" r:id="rId47"/>
    <p:sldId id="277" r:id="rId48"/>
    <p:sldId id="278" r:id="rId49"/>
    <p:sldId id="279" r:id="rId50"/>
    <p:sldId id="280" r:id="rId51"/>
    <p:sldId id="281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FFFFCC"/>
    <a:srgbClr val="66FF33"/>
    <a:srgbClr val="FF99FF"/>
    <a:srgbClr val="FF7C80"/>
    <a:srgbClr val="FFCC00"/>
    <a:srgbClr val="FF8585"/>
    <a:srgbClr val="0000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6" autoAdjust="0"/>
    <p:restoredTop sz="94343" autoAdjust="0"/>
  </p:normalViewPr>
  <p:slideViewPr>
    <p:cSldViewPr snapToGrid="0">
      <p:cViewPr>
        <p:scale>
          <a:sx n="66" d="100"/>
          <a:sy n="66" d="100"/>
        </p:scale>
        <p:origin x="546" y="-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1482E-FED9-42C8-B631-58789A21D9B9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D4383-7BB4-4322-897D-4583DF973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569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70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93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55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77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99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82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37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17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34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>
              <a:defRPr sz="2800">
                <a:latin typeface="MS UI Gothic" panose="020B0600070205080204" pitchFamily="50" charset="-128"/>
                <a:ea typeface="MS UI Gothic" panose="020B0600070205080204" pitchFamily="50" charset="-128"/>
              </a:defRPr>
            </a:lvl2pPr>
            <a:lvl3pPr>
              <a:defRPr sz="2400">
                <a:latin typeface="MS UI Gothic" panose="020B0600070205080204" pitchFamily="50" charset="-128"/>
                <a:ea typeface="MS UI Gothic" panose="020B0600070205080204" pitchFamily="50" charset="-128"/>
              </a:defRPr>
            </a:lvl3pPr>
            <a:lvl4pPr>
              <a:defRPr sz="2000">
                <a:latin typeface="MS UI Gothic" panose="020B0600070205080204" pitchFamily="50" charset="-128"/>
                <a:ea typeface="MS UI Gothic" panose="020B0600070205080204" pitchFamily="50" charset="-128"/>
              </a:defRPr>
            </a:lvl4pPr>
            <a:lvl5pPr>
              <a:defRPr sz="2000">
                <a:latin typeface="MS UI Gothic" panose="020B0600070205080204" pitchFamily="50" charset="-128"/>
                <a:ea typeface="MS UI Gothic" panose="020B0600070205080204" pitchFamily="50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7BF8274-35F6-4B64-8986-3AF2353B22F2}" type="datetimeFigureOut">
              <a:rPr kumimoji="1" lang="ja-JP" altLang="en-US" smtClean="0"/>
              <a:pPr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2C81255-AFF8-46C5-A09D-F5909B46ED9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69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7BF8274-35F6-4B64-8986-3AF2353B22F2}" type="datetimeFigureOut">
              <a:rPr kumimoji="1" lang="ja-JP" altLang="en-US" smtClean="0"/>
              <a:pPr/>
              <a:t>2022/4/5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S UI Gothic" panose="020B0600070205080204" pitchFamily="50" charset="-128"/>
                <a:ea typeface="MS UI Gothic" panose="020B0600070205080204" pitchFamily="50" charset="-128"/>
              </a:defRPr>
            </a:lvl1pPr>
          </a:lstStyle>
          <a:p>
            <a:fld id="{12C81255-AFF8-46C5-A09D-F5909B46ED95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140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F8274-35F6-4B64-8986-3AF2353B22F2}" type="datetimeFigureOut">
              <a:rPr kumimoji="1" lang="ja-JP" altLang="en-US" smtClean="0"/>
              <a:t>2022/4/5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81255-AFF8-46C5-A09D-F5909B46E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3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aragusuku.online/kanji/UnitsForNumbersAndCounters.pdf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aragusuku.online/kanji/UnitsForNumbersAndCounters.pdf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0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Creation-of-bagua.png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gif"/><Relationship Id="rId7" Type="http://schemas.openxmlformats.org/officeDocument/2006/relationships/image" Target="../media/image72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ragusuku.online/kanji/UnitsForNumbersAndCounters.pdf" TargetMode="External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gif"/><Relationship Id="rId4" Type="http://schemas.openxmlformats.org/officeDocument/2006/relationships/image" Target="../media/image8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gif"/><Relationship Id="rId3" Type="http://schemas.openxmlformats.org/officeDocument/2006/relationships/image" Target="../media/image51.png"/><Relationship Id="rId7" Type="http://schemas.openxmlformats.org/officeDocument/2006/relationships/image" Target="../media/image92.png"/><Relationship Id="rId12" Type="http://schemas.openxmlformats.org/officeDocument/2006/relationships/image" Target="../media/image87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86.png"/><Relationship Id="rId10" Type="http://schemas.openxmlformats.org/officeDocument/2006/relationships/image" Target="../media/image95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8.png"/><Relationship Id="rId7" Type="http://schemas.openxmlformats.org/officeDocument/2006/relationships/image" Target="../media/image95.png"/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8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0.png"/><Relationship Id="rId7" Type="http://schemas.openxmlformats.org/officeDocument/2006/relationships/image" Target="../media/image101.png"/><Relationship Id="rId2" Type="http://schemas.openxmlformats.org/officeDocument/2006/relationships/image" Target="../media/image9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51.png"/><Relationship Id="rId4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7E5C24C-32DE-4604-BF23-7D78BFC6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532890"/>
            <a:ext cx="8496300" cy="46863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51626D-EA97-46FA-B881-9441777A5F92}"/>
              </a:ext>
            </a:extLst>
          </p:cNvPr>
          <p:cNvSpPr txBox="1"/>
          <p:nvPr/>
        </p:nvSpPr>
        <p:spPr>
          <a:xfrm>
            <a:off x="720895" y="198689"/>
            <a:ext cx="785414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3200" dirty="0">
                <a:latin typeface="+mj-lt"/>
                <a:ea typeface="MS UI Gothic" panose="020B0600070205080204" pitchFamily="50" charset="-128"/>
              </a:rPr>
              <a:t>Free Kanji Materials (Kanji0001-0027)</a:t>
            </a:r>
          </a:p>
          <a:p>
            <a:pPr>
              <a:lnSpc>
                <a:spcPct val="80000"/>
              </a:lnSpc>
            </a:pPr>
            <a:r>
              <a:rPr lang="en-US" altLang="ja-JP" sz="3200" dirty="0">
                <a:highlight>
                  <a:srgbClr val="FFFF00"/>
                </a:highlight>
                <a:latin typeface="+mj-lt"/>
                <a:ea typeface="MS UI Gothic" panose="020B0600070205080204" pitchFamily="50" charset="-128"/>
              </a:rPr>
              <a:t>Dari-Persian version</a:t>
            </a:r>
          </a:p>
          <a:p>
            <a:pPr>
              <a:lnSpc>
                <a:spcPct val="80000"/>
              </a:lnSpc>
            </a:pPr>
            <a:r>
              <a:rPr lang="en-US" altLang="ja-JP" sz="3200" dirty="0">
                <a:highlight>
                  <a:srgbClr val="FFFF00"/>
                </a:highlight>
                <a:latin typeface="+mj-lt"/>
                <a:ea typeface="MS UI Gothic" panose="020B0600070205080204" pitchFamily="50" charset="-128"/>
              </a:rPr>
              <a:t>translated by </a:t>
            </a:r>
            <a:r>
              <a:rPr lang="en-US" altLang="ja-JP" sz="320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Muzhgan</a:t>
            </a:r>
            <a:r>
              <a:rPr lang="en-US" altLang="ja-JP" sz="320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 </a:t>
            </a:r>
            <a:r>
              <a:rPr lang="en-US" altLang="ja-JP" sz="3200" i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Sarwari</a:t>
            </a:r>
            <a:endParaRPr lang="en-US" altLang="ja-JP" sz="3200" dirty="0">
              <a:highlight>
                <a:srgbClr val="FFFF00"/>
              </a:highlight>
              <a:latin typeface="+mj-lt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694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D279AB1-7720-447A-B050-2DE52F318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71"/>
            <a:ext cx="7213279" cy="470899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4DE4194-87C4-4010-AC2D-0394E1761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0704">
            <a:off x="816081" y="1279004"/>
            <a:ext cx="4346006" cy="2660333"/>
          </a:xfrm>
          <a:prstGeom prst="rect">
            <a:avLst/>
          </a:prstGeom>
        </p:spPr>
      </p:pic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081EB887-27B3-443F-8D92-6F9268DE5C82}"/>
              </a:ext>
            </a:extLst>
          </p:cNvPr>
          <p:cNvCxnSpPr>
            <a:cxnSpLocks/>
          </p:cNvCxnSpPr>
          <p:nvPr/>
        </p:nvCxnSpPr>
        <p:spPr>
          <a:xfrm flipV="1">
            <a:off x="1523572" y="726033"/>
            <a:ext cx="560900" cy="1892258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調理器具のイラスト「包丁」">
            <a:extLst>
              <a:ext uri="{FF2B5EF4-FFF2-40B4-BE49-F238E27FC236}">
                <a16:creationId xmlns:a16="http://schemas.microsoft.com/office/drawing/2014/main" id="{0E956AC8-634C-40E4-8B73-86E658D5E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5612">
            <a:off x="447033" y="2717823"/>
            <a:ext cx="1381521" cy="175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607452-60F4-48A3-A9C1-C19B690EB30C}"/>
              </a:ext>
            </a:extLst>
          </p:cNvPr>
          <p:cNvSpPr txBox="1"/>
          <p:nvPr/>
        </p:nvSpPr>
        <p:spPr>
          <a:xfrm>
            <a:off x="423872" y="530153"/>
            <a:ext cx="1370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10%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5" name="右中かっこ 24">
            <a:extLst>
              <a:ext uri="{FF2B5EF4-FFF2-40B4-BE49-F238E27FC236}">
                <a16:creationId xmlns:a16="http://schemas.microsoft.com/office/drawing/2014/main" id="{7176119E-DE8D-4F6D-BEC8-EB471F21284C}"/>
              </a:ext>
            </a:extLst>
          </p:cNvPr>
          <p:cNvSpPr/>
          <p:nvPr/>
        </p:nvSpPr>
        <p:spPr>
          <a:xfrm rot="16034179">
            <a:off x="1143413" y="875488"/>
            <a:ext cx="281330" cy="1007548"/>
          </a:xfrm>
          <a:prstGeom prst="rightBrace">
            <a:avLst>
              <a:gd name="adj1" fmla="val 52516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右中かっこ 25">
            <a:extLst>
              <a:ext uri="{FF2B5EF4-FFF2-40B4-BE49-F238E27FC236}">
                <a16:creationId xmlns:a16="http://schemas.microsoft.com/office/drawing/2014/main" id="{BF6FE9DD-BDFD-4E4B-9C6A-88512E19C9F5}"/>
              </a:ext>
            </a:extLst>
          </p:cNvPr>
          <p:cNvSpPr/>
          <p:nvPr/>
        </p:nvSpPr>
        <p:spPr>
          <a:xfrm rot="18348245">
            <a:off x="3674955" y="-274050"/>
            <a:ext cx="375319" cy="3951564"/>
          </a:xfrm>
          <a:prstGeom prst="rightBrace">
            <a:avLst>
              <a:gd name="adj1" fmla="val 52516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93CE2D-0042-4D65-94E2-EF47E01E7784}"/>
              </a:ext>
            </a:extLst>
          </p:cNvPr>
          <p:cNvSpPr txBox="1"/>
          <p:nvPr/>
        </p:nvSpPr>
        <p:spPr>
          <a:xfrm>
            <a:off x="3594608" y="947390"/>
            <a:ext cx="1370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90%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8B0315A-BE0B-4B0C-A3C1-2462B7141BBB}"/>
              </a:ext>
            </a:extLst>
          </p:cNvPr>
          <p:cNvSpPr txBox="1"/>
          <p:nvPr/>
        </p:nvSpPr>
        <p:spPr>
          <a:xfrm>
            <a:off x="353613" y="4389694"/>
            <a:ext cx="50252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ja-JP" sz="20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قطع نمودن شکل/شی به یک و نه </a:t>
            </a:r>
            <a:r>
              <a:rPr lang="fa-IR" altLang="ja-JP" sz="2000" dirty="0" err="1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حصه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cut ~ in the ratio 1:9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90%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nine/9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3F0C1816-6919-4174-BECB-2A611AAE2BC4}"/>
              </a:ext>
            </a:extLst>
          </p:cNvPr>
          <p:cNvSpPr/>
          <p:nvPr/>
        </p:nvSpPr>
        <p:spPr>
          <a:xfrm rot="2380184">
            <a:off x="5181001" y="3745622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 descr="ロゴ&#10;&#10;自動的に生成された説明">
            <a:extLst>
              <a:ext uri="{FF2B5EF4-FFF2-40B4-BE49-F238E27FC236}">
                <a16:creationId xmlns:a16="http://schemas.microsoft.com/office/drawing/2014/main" id="{825188BF-4A3E-4324-A9EC-D6A82BB72E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9" y="3607046"/>
            <a:ext cx="2870498" cy="2870498"/>
          </a:xfrm>
          <a:prstGeom prst="rect">
            <a:avLst/>
          </a:prstGeom>
        </p:spPr>
      </p:pic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417F3D54-A2F1-4AF8-A7E6-24107D7AED64}"/>
              </a:ext>
            </a:extLst>
          </p:cNvPr>
          <p:cNvSpPr/>
          <p:nvPr/>
        </p:nvSpPr>
        <p:spPr>
          <a:xfrm>
            <a:off x="5683868" y="2452074"/>
            <a:ext cx="1666568" cy="1189332"/>
          </a:xfrm>
          <a:custGeom>
            <a:avLst/>
            <a:gdLst>
              <a:gd name="connsiteX0" fmla="*/ 0 w 1666568"/>
              <a:gd name="connsiteY0" fmla="*/ 601 h 1189332"/>
              <a:gd name="connsiteX1" fmla="*/ 442452 w 1666568"/>
              <a:gd name="connsiteY1" fmla="*/ 30098 h 1189332"/>
              <a:gd name="connsiteX2" fmla="*/ 825910 w 1666568"/>
              <a:gd name="connsiteY2" fmla="*/ 601 h 1189332"/>
              <a:gd name="connsiteX3" fmla="*/ 943897 w 1666568"/>
              <a:gd name="connsiteY3" fmla="*/ 30098 h 1189332"/>
              <a:gd name="connsiteX4" fmla="*/ 884903 w 1666568"/>
              <a:gd name="connsiteY4" fmla="*/ 221827 h 1189332"/>
              <a:gd name="connsiteX5" fmla="*/ 840658 w 1666568"/>
              <a:gd name="connsiteY5" fmla="*/ 649530 h 1189332"/>
              <a:gd name="connsiteX6" fmla="*/ 870155 w 1666568"/>
              <a:gd name="connsiteY6" fmla="*/ 959247 h 1189332"/>
              <a:gd name="connsiteX7" fmla="*/ 973393 w 1666568"/>
              <a:gd name="connsiteY7" fmla="*/ 1077234 h 1189332"/>
              <a:gd name="connsiteX8" fmla="*/ 1165123 w 1666568"/>
              <a:gd name="connsiteY8" fmla="*/ 1180472 h 1189332"/>
              <a:gd name="connsiteX9" fmla="*/ 1430593 w 1666568"/>
              <a:gd name="connsiteY9" fmla="*/ 1180472 h 1189332"/>
              <a:gd name="connsiteX10" fmla="*/ 1666568 w 1666568"/>
              <a:gd name="connsiteY10" fmla="*/ 1150976 h 118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568" h="1189332">
                <a:moveTo>
                  <a:pt x="0" y="601"/>
                </a:moveTo>
                <a:cubicBezTo>
                  <a:pt x="152400" y="15349"/>
                  <a:pt x="304800" y="30098"/>
                  <a:pt x="442452" y="30098"/>
                </a:cubicBezTo>
                <a:cubicBezTo>
                  <a:pt x="580104" y="30098"/>
                  <a:pt x="742336" y="601"/>
                  <a:pt x="825910" y="601"/>
                </a:cubicBezTo>
                <a:cubicBezTo>
                  <a:pt x="909484" y="601"/>
                  <a:pt x="934065" y="-6773"/>
                  <a:pt x="943897" y="30098"/>
                </a:cubicBezTo>
                <a:cubicBezTo>
                  <a:pt x="953729" y="66969"/>
                  <a:pt x="902109" y="118589"/>
                  <a:pt x="884903" y="221827"/>
                </a:cubicBezTo>
                <a:cubicBezTo>
                  <a:pt x="867697" y="325065"/>
                  <a:pt x="843116" y="526627"/>
                  <a:pt x="840658" y="649530"/>
                </a:cubicBezTo>
                <a:cubicBezTo>
                  <a:pt x="838200" y="772433"/>
                  <a:pt x="848033" y="887963"/>
                  <a:pt x="870155" y="959247"/>
                </a:cubicBezTo>
                <a:cubicBezTo>
                  <a:pt x="892277" y="1030531"/>
                  <a:pt x="924232" y="1040363"/>
                  <a:pt x="973393" y="1077234"/>
                </a:cubicBezTo>
                <a:cubicBezTo>
                  <a:pt x="1022554" y="1114105"/>
                  <a:pt x="1088923" y="1163266"/>
                  <a:pt x="1165123" y="1180472"/>
                </a:cubicBezTo>
                <a:cubicBezTo>
                  <a:pt x="1241323" y="1197678"/>
                  <a:pt x="1347019" y="1185388"/>
                  <a:pt x="1430593" y="1180472"/>
                </a:cubicBezTo>
                <a:cubicBezTo>
                  <a:pt x="1514167" y="1175556"/>
                  <a:pt x="1590367" y="1163266"/>
                  <a:pt x="1666568" y="1150976"/>
                </a:cubicBezTo>
              </a:path>
            </a:pathLst>
          </a:custGeom>
          <a:noFill/>
          <a:ln w="180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FDD46BAF-2AC3-404A-B14C-FBE3B9A0B316}"/>
              </a:ext>
            </a:extLst>
          </p:cNvPr>
          <p:cNvSpPr/>
          <p:nvPr/>
        </p:nvSpPr>
        <p:spPr>
          <a:xfrm>
            <a:off x="5654371" y="2010644"/>
            <a:ext cx="442451" cy="1596402"/>
          </a:xfrm>
          <a:custGeom>
            <a:avLst/>
            <a:gdLst>
              <a:gd name="connsiteX0" fmla="*/ 442451 w 442451"/>
              <a:gd name="connsiteY0" fmla="*/ 0 h 1596402"/>
              <a:gd name="connsiteX1" fmla="*/ 383458 w 442451"/>
              <a:gd name="connsiteY1" fmla="*/ 884903 h 1596402"/>
              <a:gd name="connsiteX2" fmla="*/ 250722 w 442451"/>
              <a:gd name="connsiteY2" fmla="*/ 1489587 h 1596402"/>
              <a:gd name="connsiteX3" fmla="*/ 0 w 442451"/>
              <a:gd name="connsiteY3" fmla="*/ 1592826 h 159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51" h="1596402">
                <a:moveTo>
                  <a:pt x="442451" y="0"/>
                </a:moveTo>
                <a:cubicBezTo>
                  <a:pt x="428932" y="318319"/>
                  <a:pt x="415413" y="636639"/>
                  <a:pt x="383458" y="884903"/>
                </a:cubicBezTo>
                <a:cubicBezTo>
                  <a:pt x="351503" y="1133167"/>
                  <a:pt x="314632" y="1371600"/>
                  <a:pt x="250722" y="1489587"/>
                </a:cubicBezTo>
                <a:cubicBezTo>
                  <a:pt x="186812" y="1607574"/>
                  <a:pt x="93406" y="1600200"/>
                  <a:pt x="0" y="1592826"/>
                </a:cubicBezTo>
              </a:path>
            </a:pathLst>
          </a:custGeom>
          <a:noFill/>
          <a:ln w="171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C7F3091A-CBC3-4A76-8359-AB0C70C97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82443"/>
              </p:ext>
            </p:extLst>
          </p:nvPr>
        </p:nvGraphicFramePr>
        <p:xfrm>
          <a:off x="7213279" y="64932"/>
          <a:ext cx="19307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360">
                  <a:extLst>
                    <a:ext uri="{9D8B030D-6E8A-4147-A177-3AD203B41FA5}">
                      <a16:colId xmlns:a16="http://schemas.microsoft.com/office/drawing/2014/main" val="126365472"/>
                    </a:ext>
                  </a:extLst>
                </a:gridCol>
                <a:gridCol w="965360">
                  <a:extLst>
                    <a:ext uri="{9D8B030D-6E8A-4147-A177-3AD203B41FA5}">
                      <a16:colId xmlns:a16="http://schemas.microsoft.com/office/drawing/2014/main" val="201942899"/>
                    </a:ext>
                  </a:extLst>
                </a:gridCol>
              </a:tblGrid>
              <a:tr h="44283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No/ </a:t>
                      </a:r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Nohom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نه / نهم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8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4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17B17C5-C992-4358-AB59-05F19A66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4"/>
            <a:ext cx="7213279" cy="470458"/>
          </a:xfrm>
          <a:prstGeom prst="rect">
            <a:avLst/>
          </a:prstGeom>
        </p:spPr>
      </p:pic>
      <p:pic>
        <p:nvPicPr>
          <p:cNvPr id="10" name="図 9" descr="アイコン&#10;&#10;自動的に生成された説明">
            <a:extLst>
              <a:ext uri="{FF2B5EF4-FFF2-40B4-BE49-F238E27FC236}">
                <a16:creationId xmlns:a16="http://schemas.microsoft.com/office/drawing/2014/main" id="{5BD67066-7670-4E75-9C78-6A32058ED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58371"/>
            <a:ext cx="3295650" cy="329565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75671B-C96B-4F4B-A22D-3FFE9771762A}"/>
              </a:ext>
            </a:extLst>
          </p:cNvPr>
          <p:cNvSpPr txBox="1"/>
          <p:nvPr/>
        </p:nvSpPr>
        <p:spPr>
          <a:xfrm>
            <a:off x="211937" y="3948873"/>
            <a:ext cx="64341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ja-JP" sz="20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بسته از شالی/نی برنج</a:t>
            </a: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</a:t>
            </a:r>
            <a:r>
              <a:rPr lang="fa-IR" altLang="ja-JP" sz="20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۱۰ بسته</a:t>
            </a:r>
            <a:endParaRPr lang="fa-IR" altLang="ja-JP" sz="4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 bundle of rice straws</a:t>
            </a: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ten/</a:t>
            </a: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10 straws</a:t>
            </a: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ten/10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8194" name="Picture 2" descr="米農家のイラスト（農業）">
            <a:extLst>
              <a:ext uri="{FF2B5EF4-FFF2-40B4-BE49-F238E27FC236}">
                <a16:creationId xmlns:a16="http://schemas.microsoft.com/office/drawing/2014/main" id="{7181D17D-7F66-489D-94E7-3E7869DDE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29692"/>
            <a:ext cx="2609518" cy="245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15BC0216-52C9-4FC4-9B42-3E362CD80B43}"/>
              </a:ext>
            </a:extLst>
          </p:cNvPr>
          <p:cNvSpPr/>
          <p:nvPr/>
        </p:nvSpPr>
        <p:spPr>
          <a:xfrm rot="2380184">
            <a:off x="5181001" y="3745622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82FE48-E21D-4EBA-A860-2F984DCFA5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102" y="1682358"/>
            <a:ext cx="1467016" cy="2829245"/>
          </a:xfrm>
          <a:prstGeom prst="rect">
            <a:avLst/>
          </a:prstGeo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C58C48F6-E774-460B-806F-D957A753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02" y="3146666"/>
            <a:ext cx="1484838" cy="56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F8CCB1A0-7EF8-4FE6-9143-B6DB02B7784D}"/>
              </a:ext>
            </a:extLst>
          </p:cNvPr>
          <p:cNvSpPr/>
          <p:nvPr/>
        </p:nvSpPr>
        <p:spPr>
          <a:xfrm>
            <a:off x="5499657" y="1682358"/>
            <a:ext cx="110642" cy="1888156"/>
          </a:xfrm>
          <a:custGeom>
            <a:avLst/>
            <a:gdLst>
              <a:gd name="connsiteX0" fmla="*/ 44801 w 160915"/>
              <a:gd name="connsiteY0" fmla="*/ 0 h 2075543"/>
              <a:gd name="connsiteX1" fmla="*/ 1258 w 160915"/>
              <a:gd name="connsiteY1" fmla="*/ 957943 h 2075543"/>
              <a:gd name="connsiteX2" fmla="*/ 88344 w 160915"/>
              <a:gd name="connsiteY2" fmla="*/ 1756229 h 2075543"/>
              <a:gd name="connsiteX3" fmla="*/ 160915 w 160915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15" h="2075543">
                <a:moveTo>
                  <a:pt x="44801" y="0"/>
                </a:moveTo>
                <a:cubicBezTo>
                  <a:pt x="19401" y="332619"/>
                  <a:pt x="-5999" y="665238"/>
                  <a:pt x="1258" y="957943"/>
                </a:cubicBezTo>
                <a:cubicBezTo>
                  <a:pt x="8515" y="1250648"/>
                  <a:pt x="61735" y="1569962"/>
                  <a:pt x="88344" y="1756229"/>
                </a:cubicBezTo>
                <a:cubicBezTo>
                  <a:pt x="114954" y="1942496"/>
                  <a:pt x="137934" y="2009019"/>
                  <a:pt x="160915" y="2075543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43D9AF11-0F38-4B67-AB2B-8E9E14697F7A}"/>
              </a:ext>
            </a:extLst>
          </p:cNvPr>
          <p:cNvSpPr/>
          <p:nvPr/>
        </p:nvSpPr>
        <p:spPr>
          <a:xfrm rot="5400000">
            <a:off x="5430758" y="2140536"/>
            <a:ext cx="97823" cy="1107505"/>
          </a:xfrm>
          <a:custGeom>
            <a:avLst/>
            <a:gdLst>
              <a:gd name="connsiteX0" fmla="*/ 44801 w 160915"/>
              <a:gd name="connsiteY0" fmla="*/ 0 h 2075543"/>
              <a:gd name="connsiteX1" fmla="*/ 1258 w 160915"/>
              <a:gd name="connsiteY1" fmla="*/ 957943 h 2075543"/>
              <a:gd name="connsiteX2" fmla="*/ 88344 w 160915"/>
              <a:gd name="connsiteY2" fmla="*/ 1756229 h 2075543"/>
              <a:gd name="connsiteX3" fmla="*/ 160915 w 160915"/>
              <a:gd name="connsiteY3" fmla="*/ 2075543 h 207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915" h="2075543">
                <a:moveTo>
                  <a:pt x="44801" y="0"/>
                </a:moveTo>
                <a:cubicBezTo>
                  <a:pt x="19401" y="332619"/>
                  <a:pt x="-5999" y="665238"/>
                  <a:pt x="1258" y="957943"/>
                </a:cubicBezTo>
                <a:cubicBezTo>
                  <a:pt x="8515" y="1250648"/>
                  <a:pt x="61735" y="1569962"/>
                  <a:pt x="88344" y="1756229"/>
                </a:cubicBezTo>
                <a:cubicBezTo>
                  <a:pt x="114954" y="1942496"/>
                  <a:pt x="137934" y="2009019"/>
                  <a:pt x="160915" y="2075543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61D8F77D-9120-43D7-80C5-7D5CCBD78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1239"/>
              </p:ext>
            </p:extLst>
          </p:nvPr>
        </p:nvGraphicFramePr>
        <p:xfrm>
          <a:off x="7213279" y="64932"/>
          <a:ext cx="19307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360">
                  <a:extLst>
                    <a:ext uri="{9D8B030D-6E8A-4147-A177-3AD203B41FA5}">
                      <a16:colId xmlns:a16="http://schemas.microsoft.com/office/drawing/2014/main" val="126365472"/>
                    </a:ext>
                  </a:extLst>
                </a:gridCol>
                <a:gridCol w="965360">
                  <a:extLst>
                    <a:ext uri="{9D8B030D-6E8A-4147-A177-3AD203B41FA5}">
                      <a16:colId xmlns:a16="http://schemas.microsoft.com/office/drawing/2014/main" val="201942899"/>
                    </a:ext>
                  </a:extLst>
                </a:gridCol>
              </a:tblGrid>
              <a:tr h="470899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Aisht</a:t>
                      </a: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/ </a:t>
                      </a:r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Aishtom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هشت/هشتم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8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47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6"/>
            <a:ext cx="794646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altLang="ja-JP" sz="16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برای دریافت فایل اعداد به لینک زیر مراجعه کنید!</a:t>
            </a: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  <a:hlinkClick r:id="rId2"/>
              </a:rPr>
              <a:t>http://aragusuku.online/kanji/UnitsForNumbersAndCounters.pdf</a:t>
            </a:r>
            <a:endParaRPr lang="ja-JP" altLang="en-US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DB0F8D-3139-40FA-85BB-2F66DD51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1414145"/>
            <a:ext cx="8705850" cy="226695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762000" y="3276600"/>
            <a:ext cx="825500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/>
        </p:nvGraphicFramePr>
        <p:xfrm>
          <a:off x="231201" y="4141470"/>
          <a:ext cx="868159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90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3090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五十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45DF124-F4A1-4D47-B2A4-2F0AB7A32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72672"/>
              </p:ext>
            </p:extLst>
          </p:nvPr>
        </p:nvGraphicFramePr>
        <p:xfrm>
          <a:off x="231201" y="5543550"/>
          <a:ext cx="8681598" cy="575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779">
                  <a:extLst>
                    <a:ext uri="{9D8B030D-6E8A-4147-A177-3AD203B41FA5}">
                      <a16:colId xmlns:a16="http://schemas.microsoft.com/office/drawing/2014/main" val="3264584618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728072144"/>
                    </a:ext>
                  </a:extLst>
                </a:gridCol>
                <a:gridCol w="1014883">
                  <a:extLst>
                    <a:ext uri="{9D8B030D-6E8A-4147-A177-3AD203B41FA5}">
                      <a16:colId xmlns:a16="http://schemas.microsoft.com/office/drawing/2014/main" val="4002435285"/>
                    </a:ext>
                  </a:extLst>
                </a:gridCol>
                <a:gridCol w="964642">
                  <a:extLst>
                    <a:ext uri="{9D8B030D-6E8A-4147-A177-3AD203B41FA5}">
                      <a16:colId xmlns:a16="http://schemas.microsoft.com/office/drawing/2014/main" val="2347379745"/>
                    </a:ext>
                  </a:extLst>
                </a:gridCol>
                <a:gridCol w="924448">
                  <a:extLst>
                    <a:ext uri="{9D8B030D-6E8A-4147-A177-3AD203B41FA5}">
                      <a16:colId xmlns:a16="http://schemas.microsoft.com/office/drawing/2014/main" val="2864003012"/>
                    </a:ext>
                  </a:extLst>
                </a:gridCol>
                <a:gridCol w="1095241">
                  <a:extLst>
                    <a:ext uri="{9D8B030D-6E8A-4147-A177-3AD203B41FA5}">
                      <a16:colId xmlns:a16="http://schemas.microsoft.com/office/drawing/2014/main" val="3165911522"/>
                    </a:ext>
                  </a:extLst>
                </a:gridCol>
                <a:gridCol w="964622">
                  <a:extLst>
                    <a:ext uri="{9D8B030D-6E8A-4147-A177-3AD203B41FA5}">
                      <a16:colId xmlns:a16="http://schemas.microsoft.com/office/drawing/2014/main" val="2812070501"/>
                    </a:ext>
                  </a:extLst>
                </a:gridCol>
                <a:gridCol w="964622">
                  <a:extLst>
                    <a:ext uri="{9D8B030D-6E8A-4147-A177-3AD203B41FA5}">
                      <a16:colId xmlns:a16="http://schemas.microsoft.com/office/drawing/2014/main" val="3807673258"/>
                    </a:ext>
                  </a:extLst>
                </a:gridCol>
                <a:gridCol w="964622">
                  <a:extLst>
                    <a:ext uri="{9D8B030D-6E8A-4147-A177-3AD203B41FA5}">
                      <a16:colId xmlns:a16="http://schemas.microsoft.com/office/drawing/2014/main" val="449463293"/>
                    </a:ext>
                  </a:extLst>
                </a:gridCol>
              </a:tblGrid>
              <a:tr h="575896"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ده ۱۰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بیست۲۰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سی ۳۰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چهل ۴۰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پنجاه ۵۰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شصت ۶۰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هفتاد ۷۰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هشتاد ۸۰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نود ۹۰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04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8898260-E69B-4B59-9E16-5DCE0C60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64"/>
            <a:ext cx="6360607" cy="470458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BAE5F8BA-433B-49C8-899E-B4E6754DB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74" y="2019316"/>
            <a:ext cx="2962098" cy="296209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A17F4F7-C3A4-4201-B978-7A6943A40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1574"/>
            <a:ext cx="6360607" cy="470458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31F1E11-44B2-44A3-BB17-8B328F64DB19}"/>
              </a:ext>
            </a:extLst>
          </p:cNvPr>
          <p:cNvGrpSpPr/>
          <p:nvPr/>
        </p:nvGrpSpPr>
        <p:grpSpPr>
          <a:xfrm>
            <a:off x="334509" y="1150595"/>
            <a:ext cx="1378177" cy="1491010"/>
            <a:chOff x="769938" y="1654629"/>
            <a:chExt cx="1523319" cy="1774371"/>
          </a:xfrm>
        </p:grpSpPr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418A34BB-F369-4FEE-8354-E07670E3B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8" y="1905681"/>
              <a:ext cx="1523319" cy="1523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0AABF32-DA07-4FFE-ACFF-EE51138973A3}"/>
                </a:ext>
              </a:extLst>
            </p:cNvPr>
            <p:cNvSpPr/>
            <p:nvPr/>
          </p:nvSpPr>
          <p:spPr>
            <a:xfrm>
              <a:off x="1392787" y="1654629"/>
              <a:ext cx="248879" cy="348342"/>
            </a:xfrm>
            <a:custGeom>
              <a:avLst/>
              <a:gdLst>
                <a:gd name="connsiteX0" fmla="*/ 29613 w 248879"/>
                <a:gd name="connsiteY0" fmla="*/ 348342 h 348342"/>
                <a:gd name="connsiteX1" fmla="*/ 584 w 248879"/>
                <a:gd name="connsiteY1" fmla="*/ 275771 h 348342"/>
                <a:gd name="connsiteX2" fmla="*/ 44127 w 248879"/>
                <a:gd name="connsiteY2" fmla="*/ 101600 h 348342"/>
                <a:gd name="connsiteX3" fmla="*/ 87670 w 248879"/>
                <a:gd name="connsiteY3" fmla="*/ 72571 h 348342"/>
                <a:gd name="connsiteX4" fmla="*/ 218299 w 248879"/>
                <a:gd name="connsiteY4" fmla="*/ 101600 h 348342"/>
                <a:gd name="connsiteX5" fmla="*/ 247327 w 248879"/>
                <a:gd name="connsiteY5" fmla="*/ 159657 h 348342"/>
                <a:gd name="connsiteX6" fmla="*/ 189270 w 248879"/>
                <a:gd name="connsiteY6" fmla="*/ 188685 h 348342"/>
                <a:gd name="connsiteX7" fmla="*/ 102184 w 248879"/>
                <a:gd name="connsiteY7" fmla="*/ 159657 h 348342"/>
                <a:gd name="connsiteX8" fmla="*/ 131213 w 248879"/>
                <a:gd name="connsiteY8" fmla="*/ 14514 h 348342"/>
                <a:gd name="connsiteX9" fmla="*/ 174756 w 248879"/>
                <a:gd name="connsiteY9" fmla="*/ 0 h 3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879" h="348342">
                  <a:moveTo>
                    <a:pt x="29613" y="348342"/>
                  </a:moveTo>
                  <a:cubicBezTo>
                    <a:pt x="19937" y="324152"/>
                    <a:pt x="2582" y="301748"/>
                    <a:pt x="584" y="275771"/>
                  </a:cubicBezTo>
                  <a:cubicBezTo>
                    <a:pt x="-2931" y="230070"/>
                    <a:pt x="9145" y="143578"/>
                    <a:pt x="44127" y="101600"/>
                  </a:cubicBezTo>
                  <a:cubicBezTo>
                    <a:pt x="55294" y="88199"/>
                    <a:pt x="73156" y="82247"/>
                    <a:pt x="87670" y="72571"/>
                  </a:cubicBezTo>
                  <a:cubicBezTo>
                    <a:pt x="131213" y="82247"/>
                    <a:pt x="179140" y="80241"/>
                    <a:pt x="218299" y="101600"/>
                  </a:cubicBezTo>
                  <a:cubicBezTo>
                    <a:pt x="237294" y="111961"/>
                    <a:pt x="254169" y="139131"/>
                    <a:pt x="247327" y="159657"/>
                  </a:cubicBezTo>
                  <a:cubicBezTo>
                    <a:pt x="240485" y="180183"/>
                    <a:pt x="208622" y="179009"/>
                    <a:pt x="189270" y="188685"/>
                  </a:cubicBezTo>
                  <a:cubicBezTo>
                    <a:pt x="160241" y="179009"/>
                    <a:pt x="111860" y="188686"/>
                    <a:pt x="102184" y="159657"/>
                  </a:cubicBezTo>
                  <a:cubicBezTo>
                    <a:pt x="86582" y="112850"/>
                    <a:pt x="110796" y="59431"/>
                    <a:pt x="131213" y="14514"/>
                  </a:cubicBezTo>
                  <a:cubicBezTo>
                    <a:pt x="137544" y="586"/>
                    <a:pt x="174756" y="0"/>
                    <a:pt x="174756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9E5990E-09EE-4A01-922E-454FD67F39EF}"/>
              </a:ext>
            </a:extLst>
          </p:cNvPr>
          <p:cNvSpPr txBox="1"/>
          <p:nvPr/>
        </p:nvSpPr>
        <p:spPr>
          <a:xfrm>
            <a:off x="1602150" y="2168245"/>
            <a:ext cx="4088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Skull</a:t>
            </a:r>
          </a:p>
          <a:p>
            <a:r>
              <a:rPr lang="fa-IR" altLang="ja-JP" sz="32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جمجمه</a:t>
            </a:r>
            <a:endParaRPr lang="en-US" altLang="ja-JP" sz="32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white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color</a:t>
            </a:r>
            <a:r>
              <a:rPr lang="fa-IR" altLang="ja-JP" sz="2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 </a:t>
            </a:r>
            <a:r>
              <a:rPr lang="fa-IR" altLang="ja-JP" sz="32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رنگ سفید</a:t>
            </a:r>
            <a:r>
              <a:rPr lang="fa-IR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2" name="図 11" descr="ロゴ, アイコン&#10;&#10;自動的に生成された説明">
            <a:extLst>
              <a:ext uri="{FF2B5EF4-FFF2-40B4-BE49-F238E27FC236}">
                <a16:creationId xmlns:a16="http://schemas.microsoft.com/office/drawing/2014/main" id="{CF062817-A807-4EF5-8BFA-13C37C0DC3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20" y="1150595"/>
            <a:ext cx="1446551" cy="1446551"/>
          </a:xfrm>
          <a:prstGeom prst="rect">
            <a:avLst/>
          </a:prstGeom>
        </p:spPr>
      </p:pic>
      <p:sp>
        <p:nvSpPr>
          <p:cNvPr id="16" name="矢印: 右 15">
            <a:extLst>
              <a:ext uri="{FF2B5EF4-FFF2-40B4-BE49-F238E27FC236}">
                <a16:creationId xmlns:a16="http://schemas.microsoft.com/office/drawing/2014/main" id="{B75B4561-0141-48C0-8EE6-128E8A1232D9}"/>
              </a:ext>
            </a:extLst>
          </p:cNvPr>
          <p:cNvSpPr/>
          <p:nvPr/>
        </p:nvSpPr>
        <p:spPr>
          <a:xfrm>
            <a:off x="2057794" y="1443308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37F7C32D-3596-4E85-91E4-E718614E6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491" y="3830193"/>
            <a:ext cx="2591117" cy="2577829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894EE1C-B146-4EB6-A58A-08A102BCD8F7}"/>
              </a:ext>
            </a:extLst>
          </p:cNvPr>
          <p:cNvGrpSpPr/>
          <p:nvPr/>
        </p:nvGrpSpPr>
        <p:grpSpPr>
          <a:xfrm>
            <a:off x="813480" y="4472448"/>
            <a:ext cx="1378177" cy="1491010"/>
            <a:chOff x="769938" y="1654629"/>
            <a:chExt cx="1523319" cy="1774371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D8677D0E-1318-4E4E-82AE-C88DC96E6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938" y="1905681"/>
              <a:ext cx="1523319" cy="1523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FF3703B2-E480-46CE-97A3-B6C0949488A8}"/>
                </a:ext>
              </a:extLst>
            </p:cNvPr>
            <p:cNvSpPr/>
            <p:nvPr/>
          </p:nvSpPr>
          <p:spPr>
            <a:xfrm>
              <a:off x="1392787" y="1654629"/>
              <a:ext cx="248879" cy="348342"/>
            </a:xfrm>
            <a:custGeom>
              <a:avLst/>
              <a:gdLst>
                <a:gd name="connsiteX0" fmla="*/ 29613 w 248879"/>
                <a:gd name="connsiteY0" fmla="*/ 348342 h 348342"/>
                <a:gd name="connsiteX1" fmla="*/ 584 w 248879"/>
                <a:gd name="connsiteY1" fmla="*/ 275771 h 348342"/>
                <a:gd name="connsiteX2" fmla="*/ 44127 w 248879"/>
                <a:gd name="connsiteY2" fmla="*/ 101600 h 348342"/>
                <a:gd name="connsiteX3" fmla="*/ 87670 w 248879"/>
                <a:gd name="connsiteY3" fmla="*/ 72571 h 348342"/>
                <a:gd name="connsiteX4" fmla="*/ 218299 w 248879"/>
                <a:gd name="connsiteY4" fmla="*/ 101600 h 348342"/>
                <a:gd name="connsiteX5" fmla="*/ 247327 w 248879"/>
                <a:gd name="connsiteY5" fmla="*/ 159657 h 348342"/>
                <a:gd name="connsiteX6" fmla="*/ 189270 w 248879"/>
                <a:gd name="connsiteY6" fmla="*/ 188685 h 348342"/>
                <a:gd name="connsiteX7" fmla="*/ 102184 w 248879"/>
                <a:gd name="connsiteY7" fmla="*/ 159657 h 348342"/>
                <a:gd name="connsiteX8" fmla="*/ 131213 w 248879"/>
                <a:gd name="connsiteY8" fmla="*/ 14514 h 348342"/>
                <a:gd name="connsiteX9" fmla="*/ 174756 w 248879"/>
                <a:gd name="connsiteY9" fmla="*/ 0 h 34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879" h="348342">
                  <a:moveTo>
                    <a:pt x="29613" y="348342"/>
                  </a:moveTo>
                  <a:cubicBezTo>
                    <a:pt x="19937" y="324152"/>
                    <a:pt x="2582" y="301748"/>
                    <a:pt x="584" y="275771"/>
                  </a:cubicBezTo>
                  <a:cubicBezTo>
                    <a:pt x="-2931" y="230070"/>
                    <a:pt x="9145" y="143578"/>
                    <a:pt x="44127" y="101600"/>
                  </a:cubicBezTo>
                  <a:cubicBezTo>
                    <a:pt x="55294" y="88199"/>
                    <a:pt x="73156" y="82247"/>
                    <a:pt x="87670" y="72571"/>
                  </a:cubicBezTo>
                  <a:cubicBezTo>
                    <a:pt x="131213" y="82247"/>
                    <a:pt x="179140" y="80241"/>
                    <a:pt x="218299" y="101600"/>
                  </a:cubicBezTo>
                  <a:cubicBezTo>
                    <a:pt x="237294" y="111961"/>
                    <a:pt x="254169" y="139131"/>
                    <a:pt x="247327" y="159657"/>
                  </a:cubicBezTo>
                  <a:cubicBezTo>
                    <a:pt x="240485" y="180183"/>
                    <a:pt x="208622" y="179009"/>
                    <a:pt x="189270" y="188685"/>
                  </a:cubicBezTo>
                  <a:cubicBezTo>
                    <a:pt x="160241" y="179009"/>
                    <a:pt x="111860" y="188686"/>
                    <a:pt x="102184" y="159657"/>
                  </a:cubicBezTo>
                  <a:cubicBezTo>
                    <a:pt x="86582" y="112850"/>
                    <a:pt x="110796" y="59431"/>
                    <a:pt x="131213" y="14514"/>
                  </a:cubicBezTo>
                  <a:cubicBezTo>
                    <a:pt x="137544" y="586"/>
                    <a:pt x="174756" y="0"/>
                    <a:pt x="174756" y="0"/>
                  </a:cubicBezTo>
                </a:path>
              </a:pathLst>
            </a:cu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E9512DD-9C48-48DA-90AF-41AF1B54DDCE}"/>
              </a:ext>
            </a:extLst>
          </p:cNvPr>
          <p:cNvCxnSpPr>
            <a:cxnSpLocks/>
          </p:cNvCxnSpPr>
          <p:nvPr/>
        </p:nvCxnSpPr>
        <p:spPr>
          <a:xfrm>
            <a:off x="525928" y="4314655"/>
            <a:ext cx="2085159" cy="0"/>
          </a:xfrm>
          <a:prstGeom prst="line">
            <a:avLst/>
          </a:prstGeom>
          <a:ln w="165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A8A989F-70F2-481E-9BD1-416B8A9E9D5F}"/>
              </a:ext>
            </a:extLst>
          </p:cNvPr>
          <p:cNvSpPr txBox="1"/>
          <p:nvPr/>
        </p:nvSpPr>
        <p:spPr>
          <a:xfrm>
            <a:off x="2788646" y="4832168"/>
            <a:ext cx="6138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 skull in the ground</a:t>
            </a:r>
            <a:r>
              <a:rPr lang="fa-IR" altLang="ja-JP" sz="20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جمجمه انسان در سطح زمین</a:t>
            </a:r>
            <a:endParaRPr lang="en-US" altLang="ja-JP" sz="20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human life span</a:t>
            </a:r>
            <a:r>
              <a:rPr lang="fa-IR" altLang="ja-JP" sz="20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طول عمر انسان </a:t>
            </a:r>
            <a:endParaRPr lang="en-US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hundred/100 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years (at most)</a:t>
            </a:r>
            <a:endParaRPr lang="fa-IR" altLang="ja-JP" sz="3200" dirty="0">
              <a:latin typeface="MS UI Gothic" panose="020B0600070205080204" pitchFamily="50" charset="-128"/>
              <a:ea typeface="MS UI Gothic" panose="020B0600070205080204" pitchFamily="50" charset="-128"/>
              <a:sym typeface="Wingdings" panose="05000000000000000000" pitchFamily="2" charset="2"/>
            </a:endParaRPr>
          </a:p>
          <a:p>
            <a:r>
              <a:rPr lang="fa-IR" altLang="ja-JP" sz="30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حد اقل ۱۰۰ سال</a:t>
            </a:r>
            <a:endParaRPr lang="en-US" altLang="ja-JP" sz="30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4" name="吹き出し: 四角形 23">
            <a:extLst>
              <a:ext uri="{FF2B5EF4-FFF2-40B4-BE49-F238E27FC236}">
                <a16:creationId xmlns:a16="http://schemas.microsoft.com/office/drawing/2014/main" id="{B1B50CEA-7D64-4618-BA53-26CA113942BF}"/>
              </a:ext>
            </a:extLst>
          </p:cNvPr>
          <p:cNvSpPr/>
          <p:nvPr/>
        </p:nvSpPr>
        <p:spPr>
          <a:xfrm>
            <a:off x="2807608" y="3878616"/>
            <a:ext cx="2442870" cy="983611"/>
          </a:xfrm>
          <a:prstGeom prst="wedgeRectCallout">
            <a:avLst>
              <a:gd name="adj1" fmla="val -62424"/>
              <a:gd name="adj2" fmla="val 40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a-IR" altLang="ja-JP" sz="3200" dirty="0">
                <a:solidFill>
                  <a:schemeClr val="accent5">
                    <a:lumMod val="75000"/>
                  </a:schemeClr>
                </a:solidFill>
              </a:rPr>
              <a:t>سطح زمین</a:t>
            </a:r>
            <a:endParaRPr kumimoji="1" lang="fa-IR" altLang="ja-JP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ground surface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F9E68FE-34C9-41A6-9CC6-CA6AF636F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714421"/>
              </p:ext>
            </p:extLst>
          </p:nvPr>
        </p:nvGraphicFramePr>
        <p:xfrm>
          <a:off x="6360607" y="39183"/>
          <a:ext cx="2696374" cy="984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187">
                  <a:extLst>
                    <a:ext uri="{9D8B030D-6E8A-4147-A177-3AD203B41FA5}">
                      <a16:colId xmlns:a16="http://schemas.microsoft.com/office/drawing/2014/main" val="1257880673"/>
                    </a:ext>
                  </a:extLst>
                </a:gridCol>
                <a:gridCol w="1348187">
                  <a:extLst>
                    <a:ext uri="{9D8B030D-6E8A-4147-A177-3AD203B41FA5}">
                      <a16:colId xmlns:a16="http://schemas.microsoft.com/office/drawing/2014/main" val="1479738594"/>
                    </a:ext>
                  </a:extLst>
                </a:gridCol>
              </a:tblGrid>
              <a:tr h="49239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صد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470492"/>
                  </a:ext>
                </a:extLst>
              </a:tr>
              <a:tr h="492391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Safaid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سفید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267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782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20AE661-466A-4EA4-902D-6261934B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339850"/>
            <a:ext cx="8705850" cy="21145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268605" y="69424"/>
            <a:ext cx="849376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altLang="ja-JP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برای دریافت فایل اعداد به لینک زیر مراجعه کنید!</a:t>
            </a: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774700" y="2975611"/>
            <a:ext cx="825500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/>
        </p:nvGraphicFramePr>
        <p:xfrm>
          <a:off x="231201" y="4141470"/>
          <a:ext cx="8681598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1890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3090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100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200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300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400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500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五百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600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700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800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900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びゃく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ぴゃく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ぴゃく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ひゃく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4FCF749A-DE1B-4DD3-BF1E-703BB09A94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58143"/>
              </p:ext>
            </p:extLst>
          </p:nvPr>
        </p:nvGraphicFramePr>
        <p:xfrm>
          <a:off x="231201" y="5543550"/>
          <a:ext cx="868159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779">
                  <a:extLst>
                    <a:ext uri="{9D8B030D-6E8A-4147-A177-3AD203B41FA5}">
                      <a16:colId xmlns:a16="http://schemas.microsoft.com/office/drawing/2014/main" val="3264584618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2728072144"/>
                    </a:ext>
                  </a:extLst>
                </a:gridCol>
                <a:gridCol w="1014883">
                  <a:extLst>
                    <a:ext uri="{9D8B030D-6E8A-4147-A177-3AD203B41FA5}">
                      <a16:colId xmlns:a16="http://schemas.microsoft.com/office/drawing/2014/main" val="4002435285"/>
                    </a:ext>
                  </a:extLst>
                </a:gridCol>
                <a:gridCol w="964642">
                  <a:extLst>
                    <a:ext uri="{9D8B030D-6E8A-4147-A177-3AD203B41FA5}">
                      <a16:colId xmlns:a16="http://schemas.microsoft.com/office/drawing/2014/main" val="2347379745"/>
                    </a:ext>
                  </a:extLst>
                </a:gridCol>
                <a:gridCol w="924448">
                  <a:extLst>
                    <a:ext uri="{9D8B030D-6E8A-4147-A177-3AD203B41FA5}">
                      <a16:colId xmlns:a16="http://schemas.microsoft.com/office/drawing/2014/main" val="2864003012"/>
                    </a:ext>
                  </a:extLst>
                </a:gridCol>
                <a:gridCol w="1095241">
                  <a:extLst>
                    <a:ext uri="{9D8B030D-6E8A-4147-A177-3AD203B41FA5}">
                      <a16:colId xmlns:a16="http://schemas.microsoft.com/office/drawing/2014/main" val="3165911522"/>
                    </a:ext>
                  </a:extLst>
                </a:gridCol>
                <a:gridCol w="964622">
                  <a:extLst>
                    <a:ext uri="{9D8B030D-6E8A-4147-A177-3AD203B41FA5}">
                      <a16:colId xmlns:a16="http://schemas.microsoft.com/office/drawing/2014/main" val="2812070501"/>
                    </a:ext>
                  </a:extLst>
                </a:gridCol>
                <a:gridCol w="964622">
                  <a:extLst>
                    <a:ext uri="{9D8B030D-6E8A-4147-A177-3AD203B41FA5}">
                      <a16:colId xmlns:a16="http://schemas.microsoft.com/office/drawing/2014/main" val="3807673258"/>
                    </a:ext>
                  </a:extLst>
                </a:gridCol>
                <a:gridCol w="964622">
                  <a:extLst>
                    <a:ext uri="{9D8B030D-6E8A-4147-A177-3AD203B41FA5}">
                      <a16:colId xmlns:a16="http://schemas.microsoft.com/office/drawing/2014/main" val="449463293"/>
                    </a:ext>
                  </a:extLst>
                </a:gridCol>
              </a:tblGrid>
              <a:tr h="575896"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صد ۱۰۰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دو صد ۲۰۰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سه صد ۳۰۰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چهار صد ۴۰۰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پنج صد ۵۰۰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ششصد ۶۰۰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هفتصد</a:t>
                      </a:r>
                    </a:p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۷۰۰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هشتصد</a:t>
                      </a:r>
                    </a:p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۸۰۰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نهصد ۹۰۰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12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B67F45-C366-4C57-9FBF-1529411BE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37"/>
            <a:ext cx="6621864" cy="47901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2D93B9-68DE-48C8-B542-F4A7F654B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28" y="750773"/>
            <a:ext cx="2848081" cy="2308324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0FFEF97-9B78-48D4-A108-392FED5447BA}"/>
              </a:ext>
            </a:extLst>
          </p:cNvPr>
          <p:cNvGrpSpPr/>
          <p:nvPr/>
        </p:nvGrpSpPr>
        <p:grpSpPr>
          <a:xfrm>
            <a:off x="3040355" y="1998305"/>
            <a:ext cx="1630680" cy="1756229"/>
            <a:chOff x="2886455" y="1788335"/>
            <a:chExt cx="1630680" cy="1756229"/>
          </a:xfrm>
        </p:grpSpPr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C8C593CB-48EF-4637-8B87-AE08E91F45A8}"/>
                </a:ext>
              </a:extLst>
            </p:cNvPr>
            <p:cNvSpPr/>
            <p:nvPr/>
          </p:nvSpPr>
          <p:spPr>
            <a:xfrm>
              <a:off x="3064679" y="1788335"/>
              <a:ext cx="638628" cy="1756229"/>
            </a:xfrm>
            <a:custGeom>
              <a:avLst/>
              <a:gdLst>
                <a:gd name="connsiteX0" fmla="*/ 827314 w 827314"/>
                <a:gd name="connsiteY0" fmla="*/ 1598413 h 1598413"/>
                <a:gd name="connsiteX1" fmla="*/ 783772 w 827314"/>
                <a:gd name="connsiteY1" fmla="*/ 625956 h 1598413"/>
                <a:gd name="connsiteX2" fmla="*/ 609600 w 827314"/>
                <a:gd name="connsiteY2" fmla="*/ 161498 h 1598413"/>
                <a:gd name="connsiteX3" fmla="*/ 217714 w 827314"/>
                <a:gd name="connsiteY3" fmla="*/ 1841 h 1598413"/>
                <a:gd name="connsiteX4" fmla="*/ 0 w 827314"/>
                <a:gd name="connsiteY4" fmla="*/ 88927 h 1598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7314" h="1598413">
                  <a:moveTo>
                    <a:pt x="827314" y="1598413"/>
                  </a:moveTo>
                  <a:cubicBezTo>
                    <a:pt x="823686" y="1231927"/>
                    <a:pt x="820058" y="865442"/>
                    <a:pt x="783772" y="625956"/>
                  </a:cubicBezTo>
                  <a:cubicBezTo>
                    <a:pt x="747486" y="386470"/>
                    <a:pt x="703943" y="265517"/>
                    <a:pt x="609600" y="161498"/>
                  </a:cubicBezTo>
                  <a:cubicBezTo>
                    <a:pt x="515257" y="57479"/>
                    <a:pt x="319314" y="13936"/>
                    <a:pt x="217714" y="1841"/>
                  </a:cubicBezTo>
                  <a:cubicBezTo>
                    <a:pt x="116114" y="-10254"/>
                    <a:pt x="58057" y="39336"/>
                    <a:pt x="0" y="88927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DA6B4F22-EE5B-460C-A7E5-09A04787EEE6}"/>
                </a:ext>
              </a:extLst>
            </p:cNvPr>
            <p:cNvSpPr/>
            <p:nvPr/>
          </p:nvSpPr>
          <p:spPr>
            <a:xfrm rot="21271303">
              <a:off x="2886455" y="2358155"/>
              <a:ext cx="816852" cy="1186409"/>
            </a:xfrm>
            <a:custGeom>
              <a:avLst/>
              <a:gdLst>
                <a:gd name="connsiteX0" fmla="*/ 769257 w 816852"/>
                <a:gd name="connsiteY0" fmla="*/ 1186409 h 1186409"/>
                <a:gd name="connsiteX1" fmla="*/ 798285 w 816852"/>
                <a:gd name="connsiteY1" fmla="*/ 170409 h 1186409"/>
                <a:gd name="connsiteX2" fmla="*/ 522514 w 816852"/>
                <a:gd name="connsiteY2" fmla="*/ 10751 h 1186409"/>
                <a:gd name="connsiteX3" fmla="*/ 246742 w 816852"/>
                <a:gd name="connsiteY3" fmla="*/ 39780 h 1186409"/>
                <a:gd name="connsiteX4" fmla="*/ 0 w 816852"/>
                <a:gd name="connsiteY4" fmla="*/ 242980 h 1186409"/>
                <a:gd name="connsiteX5" fmla="*/ 0 w 816852"/>
                <a:gd name="connsiteY5" fmla="*/ 242980 h 118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852" h="1186409">
                  <a:moveTo>
                    <a:pt x="769257" y="1186409"/>
                  </a:moveTo>
                  <a:cubicBezTo>
                    <a:pt x="804333" y="776380"/>
                    <a:pt x="839409" y="366352"/>
                    <a:pt x="798285" y="170409"/>
                  </a:cubicBezTo>
                  <a:cubicBezTo>
                    <a:pt x="757161" y="-25534"/>
                    <a:pt x="614438" y="32522"/>
                    <a:pt x="522514" y="10751"/>
                  </a:cubicBezTo>
                  <a:cubicBezTo>
                    <a:pt x="430590" y="-11020"/>
                    <a:pt x="333828" y="1075"/>
                    <a:pt x="246742" y="39780"/>
                  </a:cubicBezTo>
                  <a:cubicBezTo>
                    <a:pt x="159656" y="78485"/>
                    <a:pt x="0" y="242980"/>
                    <a:pt x="0" y="242980"/>
                  </a:cubicBezTo>
                  <a:lnTo>
                    <a:pt x="0" y="242980"/>
                  </a:ln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DFB161F6-AD3E-43D1-B804-FA62F9FA44DC}"/>
                </a:ext>
              </a:extLst>
            </p:cNvPr>
            <p:cNvSpPr/>
            <p:nvPr/>
          </p:nvSpPr>
          <p:spPr>
            <a:xfrm rot="328697" flipH="1">
              <a:off x="3743658" y="2312541"/>
              <a:ext cx="773477" cy="1186409"/>
            </a:xfrm>
            <a:custGeom>
              <a:avLst/>
              <a:gdLst>
                <a:gd name="connsiteX0" fmla="*/ 769257 w 816852"/>
                <a:gd name="connsiteY0" fmla="*/ 1186409 h 1186409"/>
                <a:gd name="connsiteX1" fmla="*/ 798285 w 816852"/>
                <a:gd name="connsiteY1" fmla="*/ 170409 h 1186409"/>
                <a:gd name="connsiteX2" fmla="*/ 522514 w 816852"/>
                <a:gd name="connsiteY2" fmla="*/ 10751 h 1186409"/>
                <a:gd name="connsiteX3" fmla="*/ 246742 w 816852"/>
                <a:gd name="connsiteY3" fmla="*/ 39780 h 1186409"/>
                <a:gd name="connsiteX4" fmla="*/ 0 w 816852"/>
                <a:gd name="connsiteY4" fmla="*/ 242980 h 1186409"/>
                <a:gd name="connsiteX5" fmla="*/ 0 w 816852"/>
                <a:gd name="connsiteY5" fmla="*/ 242980 h 118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852" h="1186409">
                  <a:moveTo>
                    <a:pt x="769257" y="1186409"/>
                  </a:moveTo>
                  <a:cubicBezTo>
                    <a:pt x="804333" y="776380"/>
                    <a:pt x="839409" y="366352"/>
                    <a:pt x="798285" y="170409"/>
                  </a:cubicBezTo>
                  <a:cubicBezTo>
                    <a:pt x="757161" y="-25534"/>
                    <a:pt x="614438" y="32522"/>
                    <a:pt x="522514" y="10751"/>
                  </a:cubicBezTo>
                  <a:cubicBezTo>
                    <a:pt x="430590" y="-11020"/>
                    <a:pt x="333828" y="1075"/>
                    <a:pt x="246742" y="39780"/>
                  </a:cubicBezTo>
                  <a:cubicBezTo>
                    <a:pt x="159656" y="78485"/>
                    <a:pt x="0" y="242980"/>
                    <a:pt x="0" y="242980"/>
                  </a:cubicBezTo>
                  <a:lnTo>
                    <a:pt x="0" y="242980"/>
                  </a:ln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68AF739-8874-410E-8050-10E03CA1238B}"/>
              </a:ext>
            </a:extLst>
          </p:cNvPr>
          <p:cNvSpPr/>
          <p:nvPr/>
        </p:nvSpPr>
        <p:spPr>
          <a:xfrm rot="2100701">
            <a:off x="4453134" y="339358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981C5A-3FD8-4674-8739-FAD80AE384CF}"/>
              </a:ext>
            </a:extLst>
          </p:cNvPr>
          <p:cNvSpPr txBox="1"/>
          <p:nvPr/>
        </p:nvSpPr>
        <p:spPr>
          <a:xfrm>
            <a:off x="70338" y="3979147"/>
            <a:ext cx="50933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ja-JP" sz="24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هر خوشه از نی برنج دانه های  بسیار زیاد دارد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Each ear of rice has many rice grains.</a:t>
            </a: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many</a:t>
            </a:r>
            <a:endParaRPr lang="en-US" altLang="ja-JP" sz="3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thousand/1,000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4" name="図 13" descr="白黒の写真&#10;&#10;低い精度で自動的に生成された説明">
            <a:extLst>
              <a:ext uri="{FF2B5EF4-FFF2-40B4-BE49-F238E27FC236}">
                <a16:creationId xmlns:a16="http://schemas.microsoft.com/office/drawing/2014/main" id="{C010EE67-BE40-45FF-8998-0610FFF9F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94" y="3002042"/>
            <a:ext cx="3640923" cy="3640923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387C793-13D3-4ABF-BDED-494EB5F025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51843"/>
              </p:ext>
            </p:extLst>
          </p:nvPr>
        </p:nvGraphicFramePr>
        <p:xfrm>
          <a:off x="6621862" y="84021"/>
          <a:ext cx="2451800" cy="457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5900">
                  <a:extLst>
                    <a:ext uri="{9D8B030D-6E8A-4147-A177-3AD203B41FA5}">
                      <a16:colId xmlns:a16="http://schemas.microsoft.com/office/drawing/2014/main" val="640016236"/>
                    </a:ext>
                  </a:extLst>
                </a:gridCol>
                <a:gridCol w="1225900">
                  <a:extLst>
                    <a:ext uri="{9D8B030D-6E8A-4147-A177-3AD203B41FA5}">
                      <a16:colId xmlns:a16="http://schemas.microsoft.com/office/drawing/2014/main" val="287463795"/>
                    </a:ext>
                  </a:extLst>
                </a:gridCol>
              </a:tblGrid>
              <a:tr h="45782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Hzar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هزار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0555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0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85A5FC2-44FB-43F0-BC81-26EDD8D3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324201"/>
            <a:ext cx="8705850" cy="324779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109363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774700" y="2811862"/>
            <a:ext cx="825500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66185"/>
              </p:ext>
            </p:extLst>
          </p:nvPr>
        </p:nvGraphicFramePr>
        <p:xfrm>
          <a:off x="180499" y="4877024"/>
          <a:ext cx="8783001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293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889614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40786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3090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6148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1,000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2,000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二千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3,000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三千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4,000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四千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5,000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五千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6,000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六千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7,000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七千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8,000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八千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/>
                        <a:t>9,000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九千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4326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に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さん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ぜん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よん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ご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ろく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なな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はっ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せん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きゅう</a:t>
                      </a:r>
                      <a:endParaRPr kumimoji="1" lang="en-US" altLang="ja-JP" sz="1200" dirty="0"/>
                    </a:p>
                    <a:p>
                      <a:pPr algn="ctr"/>
                      <a:r>
                        <a:rPr kumimoji="1" lang="ja-JP" altLang="en-US" sz="1200" dirty="0"/>
                        <a:t>せん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D32A6BB4-FFED-4129-A1C9-942DA51E0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23523"/>
              </p:ext>
            </p:extLst>
          </p:nvPr>
        </p:nvGraphicFramePr>
        <p:xfrm>
          <a:off x="250835" y="5959288"/>
          <a:ext cx="878300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167">
                  <a:extLst>
                    <a:ext uri="{9D8B030D-6E8A-4147-A177-3AD203B41FA5}">
                      <a16:colId xmlns:a16="http://schemas.microsoft.com/office/drawing/2014/main" val="3264584618"/>
                    </a:ext>
                  </a:extLst>
                </a:gridCol>
                <a:gridCol w="996241">
                  <a:extLst>
                    <a:ext uri="{9D8B030D-6E8A-4147-A177-3AD203B41FA5}">
                      <a16:colId xmlns:a16="http://schemas.microsoft.com/office/drawing/2014/main" val="2728072144"/>
                    </a:ext>
                  </a:extLst>
                </a:gridCol>
                <a:gridCol w="1026737">
                  <a:extLst>
                    <a:ext uri="{9D8B030D-6E8A-4147-A177-3AD203B41FA5}">
                      <a16:colId xmlns:a16="http://schemas.microsoft.com/office/drawing/2014/main" val="4002435285"/>
                    </a:ext>
                  </a:extLst>
                </a:gridCol>
                <a:gridCol w="975909">
                  <a:extLst>
                    <a:ext uri="{9D8B030D-6E8A-4147-A177-3AD203B41FA5}">
                      <a16:colId xmlns:a16="http://schemas.microsoft.com/office/drawing/2014/main" val="2347379745"/>
                    </a:ext>
                  </a:extLst>
                </a:gridCol>
                <a:gridCol w="935246">
                  <a:extLst>
                    <a:ext uri="{9D8B030D-6E8A-4147-A177-3AD203B41FA5}">
                      <a16:colId xmlns:a16="http://schemas.microsoft.com/office/drawing/2014/main" val="2864003012"/>
                    </a:ext>
                  </a:extLst>
                </a:gridCol>
                <a:gridCol w="1108034">
                  <a:extLst>
                    <a:ext uri="{9D8B030D-6E8A-4147-A177-3AD203B41FA5}">
                      <a16:colId xmlns:a16="http://schemas.microsoft.com/office/drawing/2014/main" val="3165911522"/>
                    </a:ext>
                  </a:extLst>
                </a:gridCol>
                <a:gridCol w="975889">
                  <a:extLst>
                    <a:ext uri="{9D8B030D-6E8A-4147-A177-3AD203B41FA5}">
                      <a16:colId xmlns:a16="http://schemas.microsoft.com/office/drawing/2014/main" val="2812070501"/>
                    </a:ext>
                  </a:extLst>
                </a:gridCol>
                <a:gridCol w="975889">
                  <a:extLst>
                    <a:ext uri="{9D8B030D-6E8A-4147-A177-3AD203B41FA5}">
                      <a16:colId xmlns:a16="http://schemas.microsoft.com/office/drawing/2014/main" val="3807673258"/>
                    </a:ext>
                  </a:extLst>
                </a:gridCol>
                <a:gridCol w="975889">
                  <a:extLst>
                    <a:ext uri="{9D8B030D-6E8A-4147-A177-3AD203B41FA5}">
                      <a16:colId xmlns:a16="http://schemas.microsoft.com/office/drawing/2014/main" val="449463293"/>
                    </a:ext>
                  </a:extLst>
                </a:gridCol>
              </a:tblGrid>
              <a:tr h="575896"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هزار ۱۰۰۰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دوهزار ۲۰۰۰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سه هزار </a:t>
                      </a:r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۳۰۰۰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چهارهزار</a:t>
                      </a:r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۴۰۰۰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پنج هزار</a:t>
                      </a:r>
                    </a:p>
                    <a:p>
                      <a:r>
                        <a:rPr lang="fa-I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۵۰۰۰</a:t>
                      </a:r>
                      <a:endParaRPr lang="en-US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ششهزار</a:t>
                      </a:r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۶۰۰۰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هفت هزار</a:t>
                      </a:r>
                    </a:p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۷۰۰۰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هشت هزار</a:t>
                      </a:r>
                    </a:p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۸۰۰۰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نه هزار  ۹۰۰۰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461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A67B619-0128-4E07-81BE-1AE302E20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44"/>
            <a:ext cx="6527409" cy="530335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774DD49A-6170-48C4-9E8F-8DAC04C317C8}"/>
              </a:ext>
            </a:extLst>
          </p:cNvPr>
          <p:cNvSpPr/>
          <p:nvPr/>
        </p:nvSpPr>
        <p:spPr>
          <a:xfrm rot="2100701">
            <a:off x="4898825" y="358523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B5A9D81-1AF2-499A-949E-75CEB286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67" y="656147"/>
            <a:ext cx="2522227" cy="3209175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2961AC6-C6FB-409F-8ECD-942670CF292A}"/>
              </a:ext>
            </a:extLst>
          </p:cNvPr>
          <p:cNvGrpSpPr/>
          <p:nvPr/>
        </p:nvGrpSpPr>
        <p:grpSpPr>
          <a:xfrm>
            <a:off x="2980659" y="1520594"/>
            <a:ext cx="1804413" cy="2233755"/>
            <a:chOff x="3047104" y="1750756"/>
            <a:chExt cx="1553028" cy="1886717"/>
          </a:xfrm>
        </p:grpSpPr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3F0011F-EBDC-46FC-B6C2-8ACA1AA665A1}"/>
                </a:ext>
              </a:extLst>
            </p:cNvPr>
            <p:cNvSpPr/>
            <p:nvPr/>
          </p:nvSpPr>
          <p:spPr>
            <a:xfrm rot="1062210">
              <a:off x="3047104" y="1750756"/>
              <a:ext cx="1553028" cy="348343"/>
            </a:xfrm>
            <a:custGeom>
              <a:avLst/>
              <a:gdLst>
                <a:gd name="connsiteX0" fmla="*/ 0 w 1553028"/>
                <a:gd name="connsiteY0" fmla="*/ 348343 h 348343"/>
                <a:gd name="connsiteX1" fmla="*/ 87086 w 1553028"/>
                <a:gd name="connsiteY1" fmla="*/ 246743 h 348343"/>
                <a:gd name="connsiteX2" fmla="*/ 130628 w 1553028"/>
                <a:gd name="connsiteY2" fmla="*/ 188686 h 348343"/>
                <a:gd name="connsiteX3" fmla="*/ 232228 w 1553028"/>
                <a:gd name="connsiteY3" fmla="*/ 130628 h 348343"/>
                <a:gd name="connsiteX4" fmla="*/ 319314 w 1553028"/>
                <a:gd name="connsiteY4" fmla="*/ 72571 h 348343"/>
                <a:gd name="connsiteX5" fmla="*/ 420914 w 1553028"/>
                <a:gd name="connsiteY5" fmla="*/ 43543 h 348343"/>
                <a:gd name="connsiteX6" fmla="*/ 508000 w 1553028"/>
                <a:gd name="connsiteY6" fmla="*/ 14514 h 348343"/>
                <a:gd name="connsiteX7" fmla="*/ 769257 w 1553028"/>
                <a:gd name="connsiteY7" fmla="*/ 0 h 348343"/>
                <a:gd name="connsiteX8" fmla="*/ 1175657 w 1553028"/>
                <a:gd name="connsiteY8" fmla="*/ 72571 h 348343"/>
                <a:gd name="connsiteX9" fmla="*/ 1349828 w 1553028"/>
                <a:gd name="connsiteY9" fmla="*/ 174171 h 348343"/>
                <a:gd name="connsiteX10" fmla="*/ 1451428 w 1553028"/>
                <a:gd name="connsiteY10" fmla="*/ 217714 h 348343"/>
                <a:gd name="connsiteX11" fmla="*/ 1553028 w 1553028"/>
                <a:gd name="connsiteY11" fmla="*/ 333828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3028" h="348343">
                  <a:moveTo>
                    <a:pt x="0" y="348343"/>
                  </a:moveTo>
                  <a:cubicBezTo>
                    <a:pt x="106710" y="170492"/>
                    <a:pt x="-13439" y="347268"/>
                    <a:pt x="87086" y="246743"/>
                  </a:cubicBezTo>
                  <a:cubicBezTo>
                    <a:pt x="104191" y="229638"/>
                    <a:pt x="111739" y="203798"/>
                    <a:pt x="130628" y="188686"/>
                  </a:cubicBezTo>
                  <a:cubicBezTo>
                    <a:pt x="161087" y="164319"/>
                    <a:pt x="199008" y="151071"/>
                    <a:pt x="232228" y="130628"/>
                  </a:cubicBezTo>
                  <a:cubicBezTo>
                    <a:pt x="261941" y="112343"/>
                    <a:pt x="287637" y="87191"/>
                    <a:pt x="319314" y="72571"/>
                  </a:cubicBezTo>
                  <a:cubicBezTo>
                    <a:pt x="351294" y="57811"/>
                    <a:pt x="387250" y="53901"/>
                    <a:pt x="420914" y="43543"/>
                  </a:cubicBezTo>
                  <a:cubicBezTo>
                    <a:pt x="450160" y="34544"/>
                    <a:pt x="477637" y="18309"/>
                    <a:pt x="508000" y="14514"/>
                  </a:cubicBezTo>
                  <a:cubicBezTo>
                    <a:pt x="594546" y="3696"/>
                    <a:pt x="682171" y="4838"/>
                    <a:pt x="769257" y="0"/>
                  </a:cubicBezTo>
                  <a:cubicBezTo>
                    <a:pt x="904724" y="24190"/>
                    <a:pt x="1041043" y="44016"/>
                    <a:pt x="1175657" y="72571"/>
                  </a:cubicBezTo>
                  <a:cubicBezTo>
                    <a:pt x="1251736" y="88709"/>
                    <a:pt x="1283151" y="131740"/>
                    <a:pt x="1349828" y="174171"/>
                  </a:cubicBezTo>
                  <a:cubicBezTo>
                    <a:pt x="1389287" y="199281"/>
                    <a:pt x="1410186" y="203967"/>
                    <a:pt x="1451428" y="217714"/>
                  </a:cubicBezTo>
                  <a:cubicBezTo>
                    <a:pt x="1546164" y="312450"/>
                    <a:pt x="1520155" y="268081"/>
                    <a:pt x="1553028" y="33382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F559E324-80B6-48CD-B6AA-79A050AC565F}"/>
                </a:ext>
              </a:extLst>
            </p:cNvPr>
            <p:cNvSpPr/>
            <p:nvPr/>
          </p:nvSpPr>
          <p:spPr>
            <a:xfrm>
              <a:off x="3350956" y="1828801"/>
              <a:ext cx="945325" cy="1808672"/>
            </a:xfrm>
            <a:custGeom>
              <a:avLst/>
              <a:gdLst>
                <a:gd name="connsiteX0" fmla="*/ 466301 w 945325"/>
                <a:gd name="connsiteY0" fmla="*/ 0 h 2162629"/>
                <a:gd name="connsiteX1" fmla="*/ 321158 w 945325"/>
                <a:gd name="connsiteY1" fmla="*/ 145143 h 2162629"/>
                <a:gd name="connsiteX2" fmla="*/ 205044 w 945325"/>
                <a:gd name="connsiteY2" fmla="*/ 246743 h 2162629"/>
                <a:gd name="connsiteX3" fmla="*/ 176015 w 945325"/>
                <a:gd name="connsiteY3" fmla="*/ 304800 h 2162629"/>
                <a:gd name="connsiteX4" fmla="*/ 132473 w 945325"/>
                <a:gd name="connsiteY4" fmla="*/ 362857 h 2162629"/>
                <a:gd name="connsiteX5" fmla="*/ 30873 w 945325"/>
                <a:gd name="connsiteY5" fmla="*/ 508000 h 2162629"/>
                <a:gd name="connsiteX6" fmla="*/ 16358 w 945325"/>
                <a:gd name="connsiteY6" fmla="*/ 566057 h 2162629"/>
                <a:gd name="connsiteX7" fmla="*/ 16358 w 945325"/>
                <a:gd name="connsiteY7" fmla="*/ 841829 h 2162629"/>
                <a:gd name="connsiteX8" fmla="*/ 59901 w 945325"/>
                <a:gd name="connsiteY8" fmla="*/ 914400 h 2162629"/>
                <a:gd name="connsiteX9" fmla="*/ 88930 w 945325"/>
                <a:gd name="connsiteY9" fmla="*/ 957943 h 2162629"/>
                <a:gd name="connsiteX10" fmla="*/ 219558 w 945325"/>
                <a:gd name="connsiteY10" fmla="*/ 1030514 h 2162629"/>
                <a:gd name="connsiteX11" fmla="*/ 263101 w 945325"/>
                <a:gd name="connsiteY11" fmla="*/ 1059543 h 2162629"/>
                <a:gd name="connsiteX12" fmla="*/ 698530 w 945325"/>
                <a:gd name="connsiteY12" fmla="*/ 1045029 h 2162629"/>
                <a:gd name="connsiteX13" fmla="*/ 872701 w 945325"/>
                <a:gd name="connsiteY13" fmla="*/ 1074057 h 2162629"/>
                <a:gd name="connsiteX14" fmla="*/ 887215 w 945325"/>
                <a:gd name="connsiteY14" fmla="*/ 1146629 h 2162629"/>
                <a:gd name="connsiteX15" fmla="*/ 930758 w 945325"/>
                <a:gd name="connsiteY15" fmla="*/ 1262743 h 2162629"/>
                <a:gd name="connsiteX16" fmla="*/ 930758 w 945325"/>
                <a:gd name="connsiteY16" fmla="*/ 1582057 h 2162629"/>
                <a:gd name="connsiteX17" fmla="*/ 829158 w 945325"/>
                <a:gd name="connsiteY17" fmla="*/ 1669143 h 2162629"/>
                <a:gd name="connsiteX18" fmla="*/ 742073 w 945325"/>
                <a:gd name="connsiteY18" fmla="*/ 1756229 h 2162629"/>
                <a:gd name="connsiteX19" fmla="*/ 669501 w 945325"/>
                <a:gd name="connsiteY19" fmla="*/ 1843314 h 2162629"/>
                <a:gd name="connsiteX20" fmla="*/ 451787 w 945325"/>
                <a:gd name="connsiteY20" fmla="*/ 1973943 h 2162629"/>
                <a:gd name="connsiteX21" fmla="*/ 350187 w 945325"/>
                <a:gd name="connsiteY21" fmla="*/ 2046514 h 2162629"/>
                <a:gd name="connsiteX22" fmla="*/ 146987 w 945325"/>
                <a:gd name="connsiteY22" fmla="*/ 2119086 h 2162629"/>
                <a:gd name="connsiteX23" fmla="*/ 45387 w 945325"/>
                <a:gd name="connsiteY23" fmla="*/ 2162629 h 2162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45325" h="2162629">
                  <a:moveTo>
                    <a:pt x="466301" y="0"/>
                  </a:moveTo>
                  <a:cubicBezTo>
                    <a:pt x="417920" y="48381"/>
                    <a:pt x="375895" y="104090"/>
                    <a:pt x="321158" y="145143"/>
                  </a:cubicBezTo>
                  <a:cubicBezTo>
                    <a:pt x="279169" y="176635"/>
                    <a:pt x="237256" y="203793"/>
                    <a:pt x="205044" y="246743"/>
                  </a:cubicBezTo>
                  <a:cubicBezTo>
                    <a:pt x="192062" y="264052"/>
                    <a:pt x="187482" y="286452"/>
                    <a:pt x="176015" y="304800"/>
                  </a:cubicBezTo>
                  <a:cubicBezTo>
                    <a:pt x="163194" y="325313"/>
                    <a:pt x="146345" y="343040"/>
                    <a:pt x="132473" y="362857"/>
                  </a:cubicBezTo>
                  <a:cubicBezTo>
                    <a:pt x="7391" y="541546"/>
                    <a:pt x="132516" y="372474"/>
                    <a:pt x="30873" y="508000"/>
                  </a:cubicBezTo>
                  <a:cubicBezTo>
                    <a:pt x="26035" y="527352"/>
                    <a:pt x="19926" y="546431"/>
                    <a:pt x="16358" y="566057"/>
                  </a:cubicBezTo>
                  <a:cubicBezTo>
                    <a:pt x="-1795" y="665896"/>
                    <a:pt x="-8831" y="734777"/>
                    <a:pt x="16358" y="841829"/>
                  </a:cubicBezTo>
                  <a:cubicBezTo>
                    <a:pt x="22819" y="869290"/>
                    <a:pt x="44949" y="890478"/>
                    <a:pt x="59901" y="914400"/>
                  </a:cubicBezTo>
                  <a:cubicBezTo>
                    <a:pt x="69146" y="929193"/>
                    <a:pt x="75802" y="946456"/>
                    <a:pt x="88930" y="957943"/>
                  </a:cubicBezTo>
                  <a:cubicBezTo>
                    <a:pt x="150356" y="1011690"/>
                    <a:pt x="159752" y="1010579"/>
                    <a:pt x="219558" y="1030514"/>
                  </a:cubicBezTo>
                  <a:cubicBezTo>
                    <a:pt x="234072" y="1040190"/>
                    <a:pt x="246178" y="1055312"/>
                    <a:pt x="263101" y="1059543"/>
                  </a:cubicBezTo>
                  <a:cubicBezTo>
                    <a:pt x="401804" y="1094219"/>
                    <a:pt x="567607" y="1057498"/>
                    <a:pt x="698530" y="1045029"/>
                  </a:cubicBezTo>
                  <a:cubicBezTo>
                    <a:pt x="756587" y="1054705"/>
                    <a:pt x="820878" y="1046152"/>
                    <a:pt x="872701" y="1074057"/>
                  </a:cubicBezTo>
                  <a:cubicBezTo>
                    <a:pt x="894422" y="1085753"/>
                    <a:pt x="879960" y="1123050"/>
                    <a:pt x="887215" y="1146629"/>
                  </a:cubicBezTo>
                  <a:cubicBezTo>
                    <a:pt x="899371" y="1186138"/>
                    <a:pt x="916244" y="1224038"/>
                    <a:pt x="930758" y="1262743"/>
                  </a:cubicBezTo>
                  <a:cubicBezTo>
                    <a:pt x="932206" y="1283014"/>
                    <a:pt x="962798" y="1525987"/>
                    <a:pt x="930758" y="1582057"/>
                  </a:cubicBezTo>
                  <a:cubicBezTo>
                    <a:pt x="908628" y="1620785"/>
                    <a:pt x="861934" y="1638888"/>
                    <a:pt x="829158" y="1669143"/>
                  </a:cubicBezTo>
                  <a:cubicBezTo>
                    <a:pt x="798993" y="1696988"/>
                    <a:pt x="769813" y="1725967"/>
                    <a:pt x="742073" y="1756229"/>
                  </a:cubicBezTo>
                  <a:cubicBezTo>
                    <a:pt x="716540" y="1784084"/>
                    <a:pt x="697461" y="1817896"/>
                    <a:pt x="669501" y="1843314"/>
                  </a:cubicBezTo>
                  <a:cubicBezTo>
                    <a:pt x="623066" y="1885527"/>
                    <a:pt x="495700" y="1946497"/>
                    <a:pt x="451787" y="1973943"/>
                  </a:cubicBezTo>
                  <a:cubicBezTo>
                    <a:pt x="416494" y="1996001"/>
                    <a:pt x="386322" y="2025865"/>
                    <a:pt x="350187" y="2046514"/>
                  </a:cubicBezTo>
                  <a:cubicBezTo>
                    <a:pt x="283200" y="2084792"/>
                    <a:pt x="219981" y="2098230"/>
                    <a:pt x="146987" y="2119086"/>
                  </a:cubicBezTo>
                  <a:cubicBezTo>
                    <a:pt x="86846" y="2159179"/>
                    <a:pt x="120367" y="2143883"/>
                    <a:pt x="45387" y="2162629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3ABD9A0-3458-4EA2-903D-6E6A4C6C1FEC}"/>
              </a:ext>
            </a:extLst>
          </p:cNvPr>
          <p:cNvSpPr txBox="1"/>
          <p:nvPr/>
        </p:nvSpPr>
        <p:spPr>
          <a:xfrm>
            <a:off x="217712" y="4202676"/>
            <a:ext cx="56605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The centipede(myriapod)</a:t>
            </a:r>
            <a:r>
              <a:rPr lang="fa-IR" altLang="ja-JP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has many legs.</a:t>
            </a:r>
            <a:r>
              <a:rPr lang="fa-IR" altLang="ja-JP" sz="3600" dirty="0">
                <a:solidFill>
                  <a:schemeClr val="accent1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حیوان هزار پا که پا های زیاد دارد.</a:t>
            </a:r>
            <a:endParaRPr lang="en-US" altLang="ja-JP" sz="3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many</a:t>
            </a:r>
            <a:endParaRPr lang="en-US" altLang="ja-JP" sz="36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ten thousand/10,000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4705D428-F3B8-4058-8F99-6EC315383C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13" y="3395646"/>
            <a:ext cx="3222724" cy="3222724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22538A0-DE60-4949-9393-FD2EBDD1D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858487"/>
              </p:ext>
            </p:extLst>
          </p:nvPr>
        </p:nvGraphicFramePr>
        <p:xfrm>
          <a:off x="6527409" y="59103"/>
          <a:ext cx="2573602" cy="515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6801">
                  <a:extLst>
                    <a:ext uri="{9D8B030D-6E8A-4147-A177-3AD203B41FA5}">
                      <a16:colId xmlns:a16="http://schemas.microsoft.com/office/drawing/2014/main" val="741609069"/>
                    </a:ext>
                  </a:extLst>
                </a:gridCol>
                <a:gridCol w="1286801">
                  <a:extLst>
                    <a:ext uri="{9D8B030D-6E8A-4147-A177-3AD203B41FA5}">
                      <a16:colId xmlns:a16="http://schemas.microsoft.com/office/drawing/2014/main" val="1973829439"/>
                    </a:ext>
                  </a:extLst>
                </a:gridCol>
              </a:tblGrid>
              <a:tr h="5154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 Hazar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ده هزار 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16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842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2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2DB0F8D-3139-40FA-85BB-2F66DD51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1414145"/>
            <a:ext cx="8705850" cy="226695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736600" y="2547620"/>
            <a:ext cx="825500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/>
        </p:nvGraphicFramePr>
        <p:xfrm>
          <a:off x="206949" y="4141470"/>
          <a:ext cx="8792465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467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926816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993367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06103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42425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69780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967896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06103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3350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10,000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20,000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30,000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40,000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50,000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五万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60,000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70,000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80,000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90,000</a:t>
                      </a:r>
                      <a:endParaRPr kumimoji="1" lang="en-US" altLang="ja-JP" sz="2400" dirty="0"/>
                    </a:p>
                    <a:p>
                      <a:pPr algn="ctr"/>
                      <a:r>
                        <a:rPr kumimoji="1" lang="ja-JP" altLang="en-US" sz="2400" dirty="0"/>
                        <a:t>九万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まん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BCDC2F76-CF99-4E05-B049-4EAFDFAAF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47087"/>
              </p:ext>
            </p:extLst>
          </p:nvPr>
        </p:nvGraphicFramePr>
        <p:xfrm>
          <a:off x="216413" y="5485765"/>
          <a:ext cx="878300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167">
                  <a:extLst>
                    <a:ext uri="{9D8B030D-6E8A-4147-A177-3AD203B41FA5}">
                      <a16:colId xmlns:a16="http://schemas.microsoft.com/office/drawing/2014/main" val="3264584618"/>
                    </a:ext>
                  </a:extLst>
                </a:gridCol>
                <a:gridCol w="996241">
                  <a:extLst>
                    <a:ext uri="{9D8B030D-6E8A-4147-A177-3AD203B41FA5}">
                      <a16:colId xmlns:a16="http://schemas.microsoft.com/office/drawing/2014/main" val="2728072144"/>
                    </a:ext>
                  </a:extLst>
                </a:gridCol>
                <a:gridCol w="1026737">
                  <a:extLst>
                    <a:ext uri="{9D8B030D-6E8A-4147-A177-3AD203B41FA5}">
                      <a16:colId xmlns:a16="http://schemas.microsoft.com/office/drawing/2014/main" val="4002435285"/>
                    </a:ext>
                  </a:extLst>
                </a:gridCol>
                <a:gridCol w="975909">
                  <a:extLst>
                    <a:ext uri="{9D8B030D-6E8A-4147-A177-3AD203B41FA5}">
                      <a16:colId xmlns:a16="http://schemas.microsoft.com/office/drawing/2014/main" val="2347379745"/>
                    </a:ext>
                  </a:extLst>
                </a:gridCol>
                <a:gridCol w="935246">
                  <a:extLst>
                    <a:ext uri="{9D8B030D-6E8A-4147-A177-3AD203B41FA5}">
                      <a16:colId xmlns:a16="http://schemas.microsoft.com/office/drawing/2014/main" val="2864003012"/>
                    </a:ext>
                  </a:extLst>
                </a:gridCol>
                <a:gridCol w="1108034">
                  <a:extLst>
                    <a:ext uri="{9D8B030D-6E8A-4147-A177-3AD203B41FA5}">
                      <a16:colId xmlns:a16="http://schemas.microsoft.com/office/drawing/2014/main" val="3165911522"/>
                    </a:ext>
                  </a:extLst>
                </a:gridCol>
                <a:gridCol w="975889">
                  <a:extLst>
                    <a:ext uri="{9D8B030D-6E8A-4147-A177-3AD203B41FA5}">
                      <a16:colId xmlns:a16="http://schemas.microsoft.com/office/drawing/2014/main" val="2812070501"/>
                    </a:ext>
                  </a:extLst>
                </a:gridCol>
                <a:gridCol w="975889">
                  <a:extLst>
                    <a:ext uri="{9D8B030D-6E8A-4147-A177-3AD203B41FA5}">
                      <a16:colId xmlns:a16="http://schemas.microsoft.com/office/drawing/2014/main" val="3807673258"/>
                    </a:ext>
                  </a:extLst>
                </a:gridCol>
                <a:gridCol w="975889">
                  <a:extLst>
                    <a:ext uri="{9D8B030D-6E8A-4147-A177-3AD203B41FA5}">
                      <a16:colId xmlns:a16="http://schemas.microsoft.com/office/drawing/2014/main" val="449463293"/>
                    </a:ext>
                  </a:extLst>
                </a:gridCol>
              </a:tblGrid>
              <a:tr h="575896"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ده هزار ۱۰۰۰۰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بیست هزار ۲۰۰۰۰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سی هزار </a:t>
                      </a:r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۳۰۰۰۰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چهل هزار ۴۰۰۰۰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پنجاه هزار</a:t>
                      </a:r>
                    </a:p>
                    <a:p>
                      <a:r>
                        <a:rPr lang="fa-I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۵۰۰۰۰</a:t>
                      </a:r>
                      <a:endParaRPr lang="en-US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شصت هزار ۶۰۰۰۰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هفتاد هزار</a:t>
                      </a:r>
                    </a:p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۷۰۰۰۰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هشتاد هزار</a:t>
                      </a:r>
                    </a:p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۸۰۰۰۰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نود هزار  ۹۰۰۰۰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313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2D9A232-8602-42B2-A709-4E6F7DD21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85899"/>
            <a:ext cx="9144000" cy="48620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872B83F-ED25-4EF7-9943-5BB867C6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65" y="1665458"/>
            <a:ext cx="6801670" cy="7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5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995EAFC-2928-4C88-BF60-FBA3B50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257300"/>
            <a:ext cx="85058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24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740ADD-72D1-41D4-8897-1232EDD01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62"/>
            <a:ext cx="9144000" cy="470458"/>
          </a:xfrm>
          <a:prstGeom prst="rect">
            <a:avLst/>
          </a:prstGeom>
        </p:spPr>
      </p:pic>
      <p:pic>
        <p:nvPicPr>
          <p:cNvPr id="8" name="図 7" descr="ロゴ&#10;&#10;自動的に生成された説明">
            <a:extLst>
              <a:ext uri="{FF2B5EF4-FFF2-40B4-BE49-F238E27FC236}">
                <a16:creationId xmlns:a16="http://schemas.microsoft.com/office/drawing/2014/main" id="{45E27571-C376-46D0-B202-12CE0D59E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29" y="3222171"/>
            <a:ext cx="3279671" cy="327967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BF67638-F78A-4674-B154-D4BDA5B50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95" y="649902"/>
            <a:ext cx="2766691" cy="2779098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78A480F5-4815-4A44-8A8E-991D988D1CB5}"/>
              </a:ext>
            </a:extLst>
          </p:cNvPr>
          <p:cNvSpPr/>
          <p:nvPr/>
        </p:nvSpPr>
        <p:spPr>
          <a:xfrm rot="2100701">
            <a:off x="5029453" y="371784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B7A2FC1E-6999-48E3-B4E2-65FB7EA21BE0}"/>
              </a:ext>
            </a:extLst>
          </p:cNvPr>
          <p:cNvSpPr/>
          <p:nvPr/>
        </p:nvSpPr>
        <p:spPr>
          <a:xfrm>
            <a:off x="3265714" y="2481943"/>
            <a:ext cx="1615112" cy="1364343"/>
          </a:xfrm>
          <a:custGeom>
            <a:avLst/>
            <a:gdLst>
              <a:gd name="connsiteX0" fmla="*/ 566057 w 1615112"/>
              <a:gd name="connsiteY0" fmla="*/ 1291771 h 1364343"/>
              <a:gd name="connsiteX1" fmla="*/ 217715 w 1615112"/>
              <a:gd name="connsiteY1" fmla="*/ 1233714 h 1364343"/>
              <a:gd name="connsiteX2" fmla="*/ 174172 w 1615112"/>
              <a:gd name="connsiteY2" fmla="*/ 1219200 h 1364343"/>
              <a:gd name="connsiteX3" fmla="*/ 116115 w 1615112"/>
              <a:gd name="connsiteY3" fmla="*/ 1161143 h 1364343"/>
              <a:gd name="connsiteX4" fmla="*/ 43543 w 1615112"/>
              <a:gd name="connsiteY4" fmla="*/ 1059543 h 1364343"/>
              <a:gd name="connsiteX5" fmla="*/ 0 w 1615112"/>
              <a:gd name="connsiteY5" fmla="*/ 943428 h 1364343"/>
              <a:gd name="connsiteX6" fmla="*/ 14515 w 1615112"/>
              <a:gd name="connsiteY6" fmla="*/ 508000 h 1364343"/>
              <a:gd name="connsiteX7" fmla="*/ 43543 w 1615112"/>
              <a:gd name="connsiteY7" fmla="*/ 449943 h 1364343"/>
              <a:gd name="connsiteX8" fmla="*/ 130629 w 1615112"/>
              <a:gd name="connsiteY8" fmla="*/ 290286 h 1364343"/>
              <a:gd name="connsiteX9" fmla="*/ 246743 w 1615112"/>
              <a:gd name="connsiteY9" fmla="*/ 159657 h 1364343"/>
              <a:gd name="connsiteX10" fmla="*/ 290286 w 1615112"/>
              <a:gd name="connsiteY10" fmla="*/ 101600 h 1364343"/>
              <a:gd name="connsiteX11" fmla="*/ 508000 w 1615112"/>
              <a:gd name="connsiteY11" fmla="*/ 43543 h 1364343"/>
              <a:gd name="connsiteX12" fmla="*/ 609600 w 1615112"/>
              <a:gd name="connsiteY12" fmla="*/ 29028 h 1364343"/>
              <a:gd name="connsiteX13" fmla="*/ 783772 w 1615112"/>
              <a:gd name="connsiteY13" fmla="*/ 0 h 1364343"/>
              <a:gd name="connsiteX14" fmla="*/ 986972 w 1615112"/>
              <a:gd name="connsiteY14" fmla="*/ 14514 h 1364343"/>
              <a:gd name="connsiteX15" fmla="*/ 1117600 w 1615112"/>
              <a:gd name="connsiteY15" fmla="*/ 72571 h 1364343"/>
              <a:gd name="connsiteX16" fmla="*/ 1175657 w 1615112"/>
              <a:gd name="connsiteY16" fmla="*/ 101600 h 1364343"/>
              <a:gd name="connsiteX17" fmla="*/ 1248229 w 1615112"/>
              <a:gd name="connsiteY17" fmla="*/ 130628 h 1364343"/>
              <a:gd name="connsiteX18" fmla="*/ 1306286 w 1615112"/>
              <a:gd name="connsiteY18" fmla="*/ 174171 h 1364343"/>
              <a:gd name="connsiteX19" fmla="*/ 1364343 w 1615112"/>
              <a:gd name="connsiteY19" fmla="*/ 203200 h 1364343"/>
              <a:gd name="connsiteX20" fmla="*/ 1407886 w 1615112"/>
              <a:gd name="connsiteY20" fmla="*/ 232228 h 1364343"/>
              <a:gd name="connsiteX21" fmla="*/ 1451429 w 1615112"/>
              <a:gd name="connsiteY21" fmla="*/ 304800 h 1364343"/>
              <a:gd name="connsiteX22" fmla="*/ 1494972 w 1615112"/>
              <a:gd name="connsiteY22" fmla="*/ 362857 h 1364343"/>
              <a:gd name="connsiteX23" fmla="*/ 1538515 w 1615112"/>
              <a:gd name="connsiteY23" fmla="*/ 449943 h 1364343"/>
              <a:gd name="connsiteX24" fmla="*/ 1567543 w 1615112"/>
              <a:gd name="connsiteY24" fmla="*/ 551543 h 1364343"/>
              <a:gd name="connsiteX25" fmla="*/ 1596572 w 1615112"/>
              <a:gd name="connsiteY25" fmla="*/ 609600 h 1364343"/>
              <a:gd name="connsiteX26" fmla="*/ 1596572 w 1615112"/>
              <a:gd name="connsiteY26" fmla="*/ 856343 h 1364343"/>
              <a:gd name="connsiteX27" fmla="*/ 1567543 w 1615112"/>
              <a:gd name="connsiteY27" fmla="*/ 899886 h 1364343"/>
              <a:gd name="connsiteX28" fmla="*/ 1538515 w 1615112"/>
              <a:gd name="connsiteY28" fmla="*/ 972457 h 1364343"/>
              <a:gd name="connsiteX29" fmla="*/ 1494972 w 1615112"/>
              <a:gd name="connsiteY29" fmla="*/ 1016000 h 1364343"/>
              <a:gd name="connsiteX30" fmla="*/ 1451429 w 1615112"/>
              <a:gd name="connsiteY30" fmla="*/ 1074057 h 1364343"/>
              <a:gd name="connsiteX31" fmla="*/ 1277257 w 1615112"/>
              <a:gd name="connsiteY31" fmla="*/ 1204686 h 1364343"/>
              <a:gd name="connsiteX32" fmla="*/ 1219200 w 1615112"/>
              <a:gd name="connsiteY32" fmla="*/ 1219200 h 1364343"/>
              <a:gd name="connsiteX33" fmla="*/ 1175657 w 1615112"/>
              <a:gd name="connsiteY33" fmla="*/ 1248228 h 1364343"/>
              <a:gd name="connsiteX34" fmla="*/ 972457 w 1615112"/>
              <a:gd name="connsiteY34" fmla="*/ 1291771 h 1364343"/>
              <a:gd name="connsiteX35" fmla="*/ 928915 w 1615112"/>
              <a:gd name="connsiteY35" fmla="*/ 1320800 h 1364343"/>
              <a:gd name="connsiteX36" fmla="*/ 754743 w 1615112"/>
              <a:gd name="connsiteY36" fmla="*/ 1364343 h 1364343"/>
              <a:gd name="connsiteX37" fmla="*/ 667657 w 1615112"/>
              <a:gd name="connsiteY37" fmla="*/ 1349828 h 1364343"/>
              <a:gd name="connsiteX38" fmla="*/ 595086 w 1615112"/>
              <a:gd name="connsiteY38" fmla="*/ 1335314 h 1364343"/>
              <a:gd name="connsiteX39" fmla="*/ 435429 w 1615112"/>
              <a:gd name="connsiteY39" fmla="*/ 1306286 h 136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615112" h="1364343">
                <a:moveTo>
                  <a:pt x="566057" y="1291771"/>
                </a:moveTo>
                <a:lnTo>
                  <a:pt x="217715" y="1233714"/>
                </a:lnTo>
                <a:cubicBezTo>
                  <a:pt x="202671" y="1230928"/>
                  <a:pt x="186622" y="1228093"/>
                  <a:pt x="174172" y="1219200"/>
                </a:cubicBezTo>
                <a:cubicBezTo>
                  <a:pt x="151901" y="1203293"/>
                  <a:pt x="134137" y="1181740"/>
                  <a:pt x="116115" y="1161143"/>
                </a:cubicBezTo>
                <a:cubicBezTo>
                  <a:pt x="108446" y="1152378"/>
                  <a:pt x="52574" y="1077605"/>
                  <a:pt x="43543" y="1059543"/>
                </a:cubicBezTo>
                <a:cubicBezTo>
                  <a:pt x="26193" y="1024842"/>
                  <a:pt x="12560" y="981108"/>
                  <a:pt x="0" y="943428"/>
                </a:cubicBezTo>
                <a:cubicBezTo>
                  <a:pt x="4838" y="798285"/>
                  <a:pt x="1751" y="652661"/>
                  <a:pt x="14515" y="508000"/>
                </a:cubicBezTo>
                <a:cubicBezTo>
                  <a:pt x="16417" y="486447"/>
                  <a:pt x="34756" y="469715"/>
                  <a:pt x="43543" y="449943"/>
                </a:cubicBezTo>
                <a:cubicBezTo>
                  <a:pt x="89789" y="345890"/>
                  <a:pt x="52416" y="397829"/>
                  <a:pt x="130629" y="290286"/>
                </a:cubicBezTo>
                <a:cubicBezTo>
                  <a:pt x="221017" y="166002"/>
                  <a:pt x="153322" y="266424"/>
                  <a:pt x="246743" y="159657"/>
                </a:cubicBezTo>
                <a:cubicBezTo>
                  <a:pt x="262673" y="141452"/>
                  <a:pt x="271919" y="117343"/>
                  <a:pt x="290286" y="101600"/>
                </a:cubicBezTo>
                <a:cubicBezTo>
                  <a:pt x="340083" y="58917"/>
                  <a:pt x="468657" y="50100"/>
                  <a:pt x="508000" y="43543"/>
                </a:cubicBezTo>
                <a:cubicBezTo>
                  <a:pt x="541745" y="37919"/>
                  <a:pt x="575855" y="34652"/>
                  <a:pt x="609600" y="29028"/>
                </a:cubicBezTo>
                <a:cubicBezTo>
                  <a:pt x="864221" y="-13409"/>
                  <a:pt x="451815" y="47421"/>
                  <a:pt x="783772" y="0"/>
                </a:cubicBezTo>
                <a:cubicBezTo>
                  <a:pt x="851505" y="4838"/>
                  <a:pt x="919817" y="4441"/>
                  <a:pt x="986972" y="14514"/>
                </a:cubicBezTo>
                <a:cubicBezTo>
                  <a:pt x="1072870" y="27399"/>
                  <a:pt x="1058708" y="38919"/>
                  <a:pt x="1117600" y="72571"/>
                </a:cubicBezTo>
                <a:cubicBezTo>
                  <a:pt x="1136386" y="83306"/>
                  <a:pt x="1155885" y="92813"/>
                  <a:pt x="1175657" y="101600"/>
                </a:cubicBezTo>
                <a:cubicBezTo>
                  <a:pt x="1199466" y="112181"/>
                  <a:pt x="1225454" y="117975"/>
                  <a:pt x="1248229" y="130628"/>
                </a:cubicBezTo>
                <a:cubicBezTo>
                  <a:pt x="1269375" y="142376"/>
                  <a:pt x="1285773" y="161350"/>
                  <a:pt x="1306286" y="174171"/>
                </a:cubicBezTo>
                <a:cubicBezTo>
                  <a:pt x="1324634" y="185638"/>
                  <a:pt x="1345557" y="192465"/>
                  <a:pt x="1364343" y="203200"/>
                </a:cubicBezTo>
                <a:cubicBezTo>
                  <a:pt x="1379489" y="211855"/>
                  <a:pt x="1393372" y="222552"/>
                  <a:pt x="1407886" y="232228"/>
                </a:cubicBezTo>
                <a:cubicBezTo>
                  <a:pt x="1422400" y="256419"/>
                  <a:pt x="1435780" y="281327"/>
                  <a:pt x="1451429" y="304800"/>
                </a:cubicBezTo>
                <a:cubicBezTo>
                  <a:pt x="1464847" y="324928"/>
                  <a:pt x="1482526" y="342114"/>
                  <a:pt x="1494972" y="362857"/>
                </a:cubicBezTo>
                <a:cubicBezTo>
                  <a:pt x="1511670" y="390687"/>
                  <a:pt x="1524001" y="420914"/>
                  <a:pt x="1538515" y="449943"/>
                </a:cubicBezTo>
                <a:cubicBezTo>
                  <a:pt x="1545879" y="479401"/>
                  <a:pt x="1555050" y="522394"/>
                  <a:pt x="1567543" y="551543"/>
                </a:cubicBezTo>
                <a:cubicBezTo>
                  <a:pt x="1576066" y="571430"/>
                  <a:pt x="1586896" y="590248"/>
                  <a:pt x="1596572" y="609600"/>
                </a:cubicBezTo>
                <a:cubicBezTo>
                  <a:pt x="1617602" y="714750"/>
                  <a:pt x="1624729" y="715559"/>
                  <a:pt x="1596572" y="856343"/>
                </a:cubicBezTo>
                <a:cubicBezTo>
                  <a:pt x="1593151" y="873448"/>
                  <a:pt x="1575344" y="884284"/>
                  <a:pt x="1567543" y="899886"/>
                </a:cubicBezTo>
                <a:cubicBezTo>
                  <a:pt x="1555891" y="923189"/>
                  <a:pt x="1552323" y="950363"/>
                  <a:pt x="1538515" y="972457"/>
                </a:cubicBezTo>
                <a:cubicBezTo>
                  <a:pt x="1527636" y="989863"/>
                  <a:pt x="1508330" y="1000415"/>
                  <a:pt x="1494972" y="1016000"/>
                </a:cubicBezTo>
                <a:cubicBezTo>
                  <a:pt x="1479229" y="1034367"/>
                  <a:pt x="1468534" y="1056952"/>
                  <a:pt x="1451429" y="1074057"/>
                </a:cubicBezTo>
                <a:cubicBezTo>
                  <a:pt x="1434170" y="1091315"/>
                  <a:pt x="1306566" y="1197359"/>
                  <a:pt x="1277257" y="1204686"/>
                </a:cubicBezTo>
                <a:lnTo>
                  <a:pt x="1219200" y="1219200"/>
                </a:lnTo>
                <a:cubicBezTo>
                  <a:pt x="1204686" y="1228876"/>
                  <a:pt x="1192206" y="1242712"/>
                  <a:pt x="1175657" y="1248228"/>
                </a:cubicBezTo>
                <a:cubicBezTo>
                  <a:pt x="1149862" y="1256826"/>
                  <a:pt x="1017468" y="1282769"/>
                  <a:pt x="972457" y="1291771"/>
                </a:cubicBezTo>
                <a:cubicBezTo>
                  <a:pt x="957943" y="1301447"/>
                  <a:pt x="944855" y="1313715"/>
                  <a:pt x="928915" y="1320800"/>
                </a:cubicBezTo>
                <a:cubicBezTo>
                  <a:pt x="859917" y="1351466"/>
                  <a:pt x="827764" y="1352172"/>
                  <a:pt x="754743" y="1364343"/>
                </a:cubicBezTo>
                <a:lnTo>
                  <a:pt x="667657" y="1349828"/>
                </a:lnTo>
                <a:cubicBezTo>
                  <a:pt x="643386" y="1345415"/>
                  <a:pt x="619420" y="1339370"/>
                  <a:pt x="595086" y="1335314"/>
                </a:cubicBezTo>
                <a:cubicBezTo>
                  <a:pt x="439067" y="1309311"/>
                  <a:pt x="546892" y="1334151"/>
                  <a:pt x="435429" y="1306286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8CC25F08-CC3D-4E65-AECC-68F630537DC5}"/>
              </a:ext>
            </a:extLst>
          </p:cNvPr>
          <p:cNvSpPr/>
          <p:nvPr/>
        </p:nvSpPr>
        <p:spPr>
          <a:xfrm>
            <a:off x="3715657" y="3193112"/>
            <a:ext cx="711200" cy="43574"/>
          </a:xfrm>
          <a:custGeom>
            <a:avLst/>
            <a:gdLst>
              <a:gd name="connsiteX0" fmla="*/ 0 w 711200"/>
              <a:gd name="connsiteY0" fmla="*/ 43574 h 43574"/>
              <a:gd name="connsiteX1" fmla="*/ 72572 w 711200"/>
              <a:gd name="connsiteY1" fmla="*/ 14545 h 43574"/>
              <a:gd name="connsiteX2" fmla="*/ 145143 w 711200"/>
              <a:gd name="connsiteY2" fmla="*/ 31 h 43574"/>
              <a:gd name="connsiteX3" fmla="*/ 711200 w 711200"/>
              <a:gd name="connsiteY3" fmla="*/ 43574 h 43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200" h="43574">
                <a:moveTo>
                  <a:pt x="0" y="43574"/>
                </a:moveTo>
                <a:cubicBezTo>
                  <a:pt x="24191" y="33898"/>
                  <a:pt x="47617" y="22032"/>
                  <a:pt x="72572" y="14545"/>
                </a:cubicBezTo>
                <a:cubicBezTo>
                  <a:pt x="96201" y="7456"/>
                  <a:pt x="120481" y="-571"/>
                  <a:pt x="145143" y="31"/>
                </a:cubicBezTo>
                <a:cubicBezTo>
                  <a:pt x="628686" y="11825"/>
                  <a:pt x="506927" y="-24520"/>
                  <a:pt x="711200" y="43574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4A7882-8A0E-4BC0-ABA2-338DB93039B5}"/>
              </a:ext>
            </a:extLst>
          </p:cNvPr>
          <p:cNvSpPr txBox="1"/>
          <p:nvPr/>
        </p:nvSpPr>
        <p:spPr>
          <a:xfrm>
            <a:off x="2909754" y="1267043"/>
            <a:ext cx="5660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’the Sun’</a:t>
            </a:r>
          </a:p>
          <a:p>
            <a:pPr algn="ctr"/>
            <a:r>
              <a:rPr lang="fa-IR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شکل آفتاب </a:t>
            </a:r>
            <a:endParaRPr lang="en-US" altLang="ja-JP" sz="3600" dirty="0">
              <a:solidFill>
                <a:schemeClr val="accent1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4503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85146" y="3952064"/>
            <a:ext cx="144016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4000" dirty="0"/>
              <a:t>Day</a:t>
            </a:r>
            <a:endParaRPr lang="ja-JP" altLang="en-US" sz="4000" dirty="0"/>
          </a:p>
        </p:txBody>
      </p:sp>
      <p:sp>
        <p:nvSpPr>
          <p:cNvPr id="26" name="右矢印 25"/>
          <p:cNvSpPr/>
          <p:nvPr/>
        </p:nvSpPr>
        <p:spPr>
          <a:xfrm>
            <a:off x="4858882" y="4056196"/>
            <a:ext cx="648072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5485746" y="4024072"/>
            <a:ext cx="309634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solidFill>
                  <a:schemeClr val="bg1"/>
                </a:solidFill>
                <a:highlight>
                  <a:srgbClr val="FF0000"/>
                </a:highlight>
              </a:rPr>
              <a:t>On reading </a:t>
            </a:r>
            <a:r>
              <a:rPr lang="en-US" altLang="ja-JP" dirty="0"/>
              <a:t>is used</a:t>
            </a:r>
            <a:endParaRPr lang="ja-JP" altLang="en-US" dirty="0"/>
          </a:p>
        </p:txBody>
      </p:sp>
      <p:sp>
        <p:nvSpPr>
          <p:cNvPr id="28" name="右矢印 27"/>
          <p:cNvSpPr/>
          <p:nvPr/>
        </p:nvSpPr>
        <p:spPr>
          <a:xfrm>
            <a:off x="1525306" y="4077404"/>
            <a:ext cx="936104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 rot="19830182">
            <a:off x="1469804" y="3499714"/>
            <a:ext cx="1023868" cy="484632"/>
          </a:xfrm>
          <a:prstGeom prst="rightArrow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コンテンツ プレースホルダー 2"/>
          <p:cNvSpPr txBox="1">
            <a:spLocks/>
          </p:cNvSpPr>
          <p:nvPr/>
        </p:nvSpPr>
        <p:spPr>
          <a:xfrm>
            <a:off x="2419106" y="3913964"/>
            <a:ext cx="2706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000" dirty="0"/>
              <a:t>11</a:t>
            </a:r>
            <a:r>
              <a:rPr lang="en-US" altLang="ja-JP" sz="4000" baseline="30000" dirty="0"/>
              <a:t>th</a:t>
            </a:r>
            <a:r>
              <a:rPr lang="en-US" altLang="ja-JP" sz="4000" dirty="0"/>
              <a:t> to 31</a:t>
            </a:r>
            <a:r>
              <a:rPr lang="en-US" altLang="ja-JP" sz="4000" baseline="30000" dirty="0"/>
              <a:t>st</a:t>
            </a:r>
            <a:endParaRPr lang="en-US" altLang="ja-JP" sz="4000" dirty="0"/>
          </a:p>
        </p:txBody>
      </p:sp>
      <p:sp>
        <p:nvSpPr>
          <p:cNvPr id="34" name="右矢印 33"/>
          <p:cNvSpPr/>
          <p:nvPr/>
        </p:nvSpPr>
        <p:spPr>
          <a:xfrm rot="3693595">
            <a:off x="3595692" y="4645833"/>
            <a:ext cx="605427" cy="484632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コンテンツ プレースホルダー 2"/>
          <p:cNvSpPr txBox="1">
            <a:spLocks/>
          </p:cNvSpPr>
          <p:nvPr/>
        </p:nvSpPr>
        <p:spPr>
          <a:xfrm>
            <a:off x="2555440" y="5174456"/>
            <a:ext cx="2773546" cy="64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000" dirty="0"/>
              <a:t>14</a:t>
            </a:r>
            <a:r>
              <a:rPr lang="en-US" altLang="ja-JP" sz="4000" baseline="30000" dirty="0"/>
              <a:t>th</a:t>
            </a:r>
            <a:r>
              <a:rPr lang="en-US" altLang="ja-JP" sz="4000" dirty="0"/>
              <a:t>,  24</a:t>
            </a:r>
            <a:r>
              <a:rPr lang="en-US" altLang="ja-JP" sz="4000" baseline="30000" dirty="0"/>
              <a:t>th</a:t>
            </a:r>
            <a:endParaRPr lang="en-US" altLang="ja-JP" sz="4000" dirty="0"/>
          </a:p>
        </p:txBody>
      </p:sp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2467106" y="2602508"/>
            <a:ext cx="398583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/>
              <a:t>1</a:t>
            </a:r>
            <a:r>
              <a:rPr lang="en-US" altLang="ja-JP" sz="4000" baseline="30000" dirty="0"/>
              <a:t>st</a:t>
            </a:r>
            <a:r>
              <a:rPr lang="en-US" altLang="ja-JP" sz="4000" dirty="0"/>
              <a:t> to 10</a:t>
            </a:r>
            <a:r>
              <a:rPr lang="en-US" altLang="ja-JP" sz="4000" baseline="30000" dirty="0"/>
              <a:t>th, </a:t>
            </a:r>
            <a:r>
              <a:rPr lang="en-US" altLang="ja-JP" sz="4000" dirty="0"/>
              <a:t>,20</a:t>
            </a:r>
            <a:r>
              <a:rPr lang="en-US" altLang="ja-JP" sz="4000" baseline="30000" dirty="0"/>
              <a:t>th</a:t>
            </a:r>
            <a:endParaRPr lang="en-US" altLang="ja-JP" sz="4000" dirty="0"/>
          </a:p>
        </p:txBody>
      </p:sp>
      <p:sp>
        <p:nvSpPr>
          <p:cNvPr id="39" name="コンテンツ プレースホルダー 2"/>
          <p:cNvSpPr txBox="1">
            <a:spLocks/>
          </p:cNvSpPr>
          <p:nvPr/>
        </p:nvSpPr>
        <p:spPr>
          <a:xfrm>
            <a:off x="2672859" y="3274463"/>
            <a:ext cx="3918763" cy="542017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 err="1">
                <a:solidFill>
                  <a:schemeClr val="bg1"/>
                </a:solidFill>
              </a:rPr>
              <a:t>Kun</a:t>
            </a:r>
            <a:r>
              <a:rPr lang="en-US" altLang="ja-JP" sz="4000" dirty="0">
                <a:solidFill>
                  <a:schemeClr val="bg1"/>
                </a:solidFill>
              </a:rPr>
              <a:t> reading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DA7F3582-EEE6-4A5E-B675-EDAC59F10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9" y="1166138"/>
            <a:ext cx="8637722" cy="1341120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0734C93-CD42-4728-8A5B-70334BBB989A}"/>
              </a:ext>
            </a:extLst>
          </p:cNvPr>
          <p:cNvSpPr txBox="1"/>
          <p:nvPr/>
        </p:nvSpPr>
        <p:spPr>
          <a:xfrm>
            <a:off x="162560" y="9212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6ADD2472-F965-4C26-A3F5-1A01F0AF6E53}"/>
              </a:ext>
            </a:extLst>
          </p:cNvPr>
          <p:cNvSpPr txBox="1">
            <a:spLocks/>
          </p:cNvSpPr>
          <p:nvPr/>
        </p:nvSpPr>
        <p:spPr>
          <a:xfrm>
            <a:off x="4888360" y="5198991"/>
            <a:ext cx="3962528" cy="54201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>
                <a:solidFill>
                  <a:schemeClr val="bg1"/>
                </a:solidFill>
              </a:rPr>
              <a:t>Irregular(</a:t>
            </a:r>
            <a:r>
              <a:rPr lang="en-US" altLang="ja-JP" sz="4000" dirty="0" err="1">
                <a:solidFill>
                  <a:schemeClr val="bg1"/>
                </a:solidFill>
              </a:rPr>
              <a:t>On+Kun</a:t>
            </a:r>
            <a:r>
              <a:rPr lang="en-US" altLang="ja-JP" sz="4000" dirty="0">
                <a:solidFill>
                  <a:schemeClr val="bg1"/>
                </a:solidFill>
              </a:rPr>
              <a:t>)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3" name="吹き出し: 四角形 32">
            <a:extLst>
              <a:ext uri="{FF2B5EF4-FFF2-40B4-BE49-F238E27FC236}">
                <a16:creationId xmlns:a16="http://schemas.microsoft.com/office/drawing/2014/main" id="{CEC81701-AED4-487A-B9DF-206194DD91A7}"/>
              </a:ext>
            </a:extLst>
          </p:cNvPr>
          <p:cNvSpPr/>
          <p:nvPr/>
        </p:nvSpPr>
        <p:spPr>
          <a:xfrm>
            <a:off x="6923373" y="2630858"/>
            <a:ext cx="1820911" cy="1341120"/>
          </a:xfrm>
          <a:prstGeom prst="wedgeRectCallout">
            <a:avLst>
              <a:gd name="adj1" fmla="val -96460"/>
              <a:gd name="adj2" fmla="val -1502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20</a:t>
            </a:r>
            <a:r>
              <a:rPr kumimoji="1" lang="en-US" altLang="ja-JP" sz="2800" baseline="30000" dirty="0">
                <a:solidFill>
                  <a:schemeClr val="tx1"/>
                </a:solidFill>
              </a:rPr>
              <a:t>th</a:t>
            </a:r>
            <a:r>
              <a:rPr kumimoji="1" lang="en-US" altLang="ja-JP" sz="2800" dirty="0">
                <a:solidFill>
                  <a:schemeClr val="tx1"/>
                </a:solidFill>
              </a:rPr>
              <a:t> day</a:t>
            </a: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二十日</a:t>
            </a:r>
            <a:endParaRPr kumimoji="1" lang="en-US" altLang="ja-JP" sz="28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はつか</a:t>
            </a:r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7295BD15-3EF5-48B7-B0D3-29B1FB2CBFEE}"/>
              </a:ext>
            </a:extLst>
          </p:cNvPr>
          <p:cNvSpPr txBox="1">
            <a:spLocks/>
          </p:cNvSpPr>
          <p:nvPr/>
        </p:nvSpPr>
        <p:spPr>
          <a:xfrm>
            <a:off x="1576619" y="5851116"/>
            <a:ext cx="2397472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ja-JP" altLang="en-US" sz="4000" dirty="0"/>
              <a:t>十四日</a:t>
            </a:r>
            <a:endParaRPr lang="en-US" altLang="ja-JP" sz="4000" dirty="0"/>
          </a:p>
          <a:p>
            <a:pPr marL="0" indent="0" algn="ctr">
              <a:lnSpc>
                <a:spcPct val="60000"/>
              </a:lnSpc>
              <a:buNone/>
            </a:pPr>
            <a:r>
              <a:rPr lang="ja-JP" altLang="en-US" sz="2800" dirty="0"/>
              <a:t>じゅうよっか</a:t>
            </a:r>
            <a:endParaRPr lang="en-US" altLang="ja-JP" sz="2800" dirty="0"/>
          </a:p>
        </p:txBody>
      </p:sp>
      <p:sp>
        <p:nvSpPr>
          <p:cNvPr id="40" name="コンテンツ プレースホルダー 2">
            <a:extLst>
              <a:ext uri="{FF2B5EF4-FFF2-40B4-BE49-F238E27FC236}">
                <a16:creationId xmlns:a16="http://schemas.microsoft.com/office/drawing/2014/main" id="{E5601BEC-AEDC-42E7-92BA-A80FE56CCE66}"/>
              </a:ext>
            </a:extLst>
          </p:cNvPr>
          <p:cNvSpPr txBox="1">
            <a:spLocks/>
          </p:cNvSpPr>
          <p:nvPr/>
        </p:nvSpPr>
        <p:spPr>
          <a:xfrm>
            <a:off x="3974091" y="5851116"/>
            <a:ext cx="2773546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60000"/>
              </a:lnSpc>
              <a:buNone/>
            </a:pPr>
            <a:r>
              <a:rPr lang="ja-JP" altLang="en-US" sz="4000" dirty="0"/>
              <a:t>二十四日</a:t>
            </a:r>
            <a:endParaRPr lang="en-US" altLang="ja-JP" sz="4000" dirty="0"/>
          </a:p>
          <a:p>
            <a:pPr marL="0" indent="0" algn="ctr">
              <a:lnSpc>
                <a:spcPct val="60000"/>
              </a:lnSpc>
              <a:buNone/>
            </a:pPr>
            <a:r>
              <a:rPr lang="ja-JP" altLang="en-US" sz="2800" dirty="0"/>
              <a:t>にじゅうよっか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5379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 animBg="1"/>
      <p:bldP spid="29" grpId="0" animBg="1"/>
      <p:bldP spid="30" grpId="0"/>
      <p:bldP spid="34" grpId="0" animBg="1"/>
      <p:bldP spid="36" grpId="0"/>
      <p:bldP spid="37" grpId="0"/>
      <p:bldP spid="39" grpId="0" animBg="1"/>
      <p:bldP spid="32" grpId="0" animBg="1"/>
      <p:bldP spid="38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0" t="17485" r="6051" b="17485"/>
          <a:stretch/>
        </p:blipFill>
        <p:spPr bwMode="auto">
          <a:xfrm>
            <a:off x="384870" y="1456729"/>
            <a:ext cx="8777014" cy="53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>
            <a:off x="3622472" y="250480"/>
            <a:ext cx="648072" cy="4846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249336" y="218356"/>
            <a:ext cx="3096344" cy="688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solidFill>
                  <a:schemeClr val="bg1"/>
                </a:solidFill>
                <a:highlight>
                  <a:srgbClr val="FF0000"/>
                </a:highlight>
              </a:rPr>
              <a:t>On reading </a:t>
            </a:r>
            <a:r>
              <a:rPr lang="en-US" altLang="ja-JP" dirty="0"/>
              <a:t>is used</a:t>
            </a:r>
            <a:endParaRPr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1182696" y="108248"/>
            <a:ext cx="2706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000" dirty="0"/>
              <a:t>11</a:t>
            </a:r>
            <a:r>
              <a:rPr lang="en-US" altLang="ja-JP" sz="4000" baseline="30000" dirty="0"/>
              <a:t>th</a:t>
            </a:r>
            <a:r>
              <a:rPr lang="en-US" altLang="ja-JP" sz="4000" dirty="0"/>
              <a:t> to 31</a:t>
            </a:r>
            <a:r>
              <a:rPr lang="en-US" altLang="ja-JP" sz="4000" baseline="30000" dirty="0"/>
              <a:t>st</a:t>
            </a:r>
            <a:endParaRPr lang="en-US" altLang="ja-JP" sz="4000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2917189" y="1120491"/>
            <a:ext cx="2058637" cy="645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4000" dirty="0"/>
              <a:t>14</a:t>
            </a:r>
            <a:r>
              <a:rPr lang="en-US" altLang="ja-JP" sz="4000" baseline="30000" dirty="0"/>
              <a:t>th</a:t>
            </a:r>
            <a:r>
              <a:rPr lang="en-US" altLang="ja-JP" sz="4000" dirty="0"/>
              <a:t>,24</a:t>
            </a:r>
            <a:r>
              <a:rPr lang="en-US" altLang="ja-JP" sz="4000" baseline="30000" dirty="0"/>
              <a:t>th</a:t>
            </a:r>
            <a:endParaRPr lang="en-US" altLang="ja-JP" sz="4000" dirty="0"/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921881" y="3727673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141168" y="3727673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6338292" y="3710781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7345680" y="3664615"/>
            <a:ext cx="1273026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Irregular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51552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1589889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806063" y="4540994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3946508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5146745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939304" y="4534725"/>
            <a:ext cx="1699746" cy="475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solidFill>
                  <a:schemeClr val="bg1"/>
                </a:solidFill>
              </a:rPr>
              <a:t>Kun</a:t>
            </a:r>
            <a:r>
              <a:rPr lang="en-US" altLang="ja-JP" sz="2400" dirty="0">
                <a:solidFill>
                  <a:schemeClr val="bg1"/>
                </a:solidFill>
              </a:rPr>
              <a:t>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7666330" y="4557886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313074" y="5421982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1513311" y="5421982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2515505" y="5421982"/>
            <a:ext cx="1273026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Irregular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3918974" y="5427191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5119211" y="5427191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6373485" y="5410299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7590130" y="5427191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313074" y="6277595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9" name="コンテンツ プレースホルダー 2"/>
          <p:cNvSpPr txBox="1">
            <a:spLocks/>
          </p:cNvSpPr>
          <p:nvPr/>
        </p:nvSpPr>
        <p:spPr>
          <a:xfrm>
            <a:off x="1510669" y="6294487"/>
            <a:ext cx="784126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6DBD31D4-081E-4544-9EC5-CAB2A4C4FDCB}"/>
              </a:ext>
            </a:extLst>
          </p:cNvPr>
          <p:cNvSpPr txBox="1">
            <a:spLocks/>
          </p:cNvSpPr>
          <p:nvPr/>
        </p:nvSpPr>
        <p:spPr>
          <a:xfrm>
            <a:off x="4882366" y="1031868"/>
            <a:ext cx="3918763" cy="645624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>
                <a:solidFill>
                  <a:schemeClr val="bg1"/>
                </a:solidFill>
              </a:rPr>
              <a:t>Irregular(</a:t>
            </a:r>
            <a:r>
              <a:rPr lang="en-US" altLang="ja-JP" sz="4000" dirty="0" err="1">
                <a:solidFill>
                  <a:schemeClr val="bg1"/>
                </a:solidFill>
              </a:rPr>
              <a:t>On+Kun</a:t>
            </a:r>
            <a:r>
              <a:rPr lang="en-US" altLang="ja-JP" sz="4000" dirty="0">
                <a:solidFill>
                  <a:schemeClr val="bg1"/>
                </a:solidFill>
              </a:rPr>
              <a:t>)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31" name="コンテンツ プレースホルダー 2">
            <a:extLst>
              <a:ext uri="{FF2B5EF4-FFF2-40B4-BE49-F238E27FC236}">
                <a16:creationId xmlns:a16="http://schemas.microsoft.com/office/drawing/2014/main" id="{854B7545-4900-4A4B-86F5-AAC93149CC9C}"/>
              </a:ext>
            </a:extLst>
          </p:cNvPr>
          <p:cNvSpPr txBox="1">
            <a:spLocks/>
          </p:cNvSpPr>
          <p:nvPr/>
        </p:nvSpPr>
        <p:spPr>
          <a:xfrm>
            <a:off x="343640" y="2838177"/>
            <a:ext cx="8275065" cy="46166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solidFill>
                  <a:schemeClr val="bg1"/>
                </a:solidFill>
              </a:rPr>
              <a:t>Kun</a:t>
            </a:r>
            <a:r>
              <a:rPr lang="en-US" altLang="ja-JP" sz="2400" dirty="0">
                <a:solidFill>
                  <a:schemeClr val="bg1"/>
                </a:solidFill>
              </a:rPr>
              <a:t>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82D96D83-438D-4196-82D3-E63D4B624D47}"/>
              </a:ext>
            </a:extLst>
          </p:cNvPr>
          <p:cNvSpPr txBox="1">
            <a:spLocks/>
          </p:cNvSpPr>
          <p:nvPr/>
        </p:nvSpPr>
        <p:spPr>
          <a:xfrm>
            <a:off x="313074" y="3695999"/>
            <a:ext cx="3271245" cy="461665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 err="1">
                <a:solidFill>
                  <a:schemeClr val="bg1"/>
                </a:solidFill>
              </a:rPr>
              <a:t>Kun</a:t>
            </a:r>
            <a:r>
              <a:rPr lang="en-US" altLang="ja-JP" sz="2400" dirty="0">
                <a:solidFill>
                  <a:schemeClr val="bg1"/>
                </a:solidFill>
              </a:rPr>
              <a:t>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33" name="右矢印 33">
            <a:extLst>
              <a:ext uri="{FF2B5EF4-FFF2-40B4-BE49-F238E27FC236}">
                <a16:creationId xmlns:a16="http://schemas.microsoft.com/office/drawing/2014/main" id="{56E075AD-1777-4A6B-BEB7-D4FA9E3198B3}"/>
              </a:ext>
            </a:extLst>
          </p:cNvPr>
          <p:cNvSpPr/>
          <p:nvPr/>
        </p:nvSpPr>
        <p:spPr>
          <a:xfrm rot="3693595">
            <a:off x="2585193" y="782587"/>
            <a:ext cx="605427" cy="484632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84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067C2CE0-0591-47D2-9AFB-B6EE9BAA84C7}"/>
              </a:ext>
            </a:extLst>
          </p:cNvPr>
          <p:cNvGraphicFramePr>
            <a:graphicFrameLocks noGrp="1"/>
          </p:cNvGraphicFramePr>
          <p:nvPr/>
        </p:nvGraphicFramePr>
        <p:xfrm>
          <a:off x="285750" y="577850"/>
          <a:ext cx="4039105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0876">
                  <a:extLst>
                    <a:ext uri="{9D8B030D-6E8A-4147-A177-3AD203B41FA5}">
                      <a16:colId xmlns:a16="http://schemas.microsoft.com/office/drawing/2014/main" val="1821727189"/>
                    </a:ext>
                  </a:extLst>
                </a:gridCol>
                <a:gridCol w="975043">
                  <a:extLst>
                    <a:ext uri="{9D8B030D-6E8A-4147-A177-3AD203B41FA5}">
                      <a16:colId xmlns:a16="http://schemas.microsoft.com/office/drawing/2014/main" val="3650415251"/>
                    </a:ext>
                  </a:extLst>
                </a:gridCol>
                <a:gridCol w="1643186">
                  <a:extLst>
                    <a:ext uri="{9D8B030D-6E8A-4147-A177-3AD203B41FA5}">
                      <a16:colId xmlns:a16="http://schemas.microsoft.com/office/drawing/2014/main" val="2063036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r>
                        <a:rPr kumimoji="1" lang="en-US" altLang="ja-JP" sz="2800" baseline="30000" dirty="0"/>
                        <a:t>st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一日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ついたち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2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r>
                        <a:rPr kumimoji="1" lang="en-US" altLang="ja-JP" sz="2800" baseline="30000" dirty="0"/>
                        <a:t>nd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ふつか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9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r>
                        <a:rPr kumimoji="1" lang="en-US" altLang="ja-JP" sz="2800" baseline="30000" dirty="0"/>
                        <a:t>rd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三日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みっか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8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四日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よっか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0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五日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いつか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5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6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六日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むいか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8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7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七日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なのか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0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8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八日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ようか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4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9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九日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ここのか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10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とおか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86716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F6C7DD1-EC9E-40B1-B99B-7E53220937E3}"/>
              </a:ext>
            </a:extLst>
          </p:cNvPr>
          <p:cNvSpPr txBox="1">
            <a:spLocks/>
          </p:cNvSpPr>
          <p:nvPr/>
        </p:nvSpPr>
        <p:spPr>
          <a:xfrm>
            <a:off x="5570874" y="2814707"/>
            <a:ext cx="3115925" cy="70788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4000" dirty="0" err="1">
                <a:solidFill>
                  <a:schemeClr val="bg1"/>
                </a:solidFill>
              </a:rPr>
              <a:t>Kun</a:t>
            </a:r>
            <a:r>
              <a:rPr lang="en-US" altLang="ja-JP" sz="4000" dirty="0">
                <a:solidFill>
                  <a:schemeClr val="bg1"/>
                </a:solidFill>
              </a:rPr>
              <a:t> reading</a:t>
            </a:r>
            <a:endParaRPr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21ABE862-6480-4D8C-86D0-CAE2D50482BE}"/>
              </a:ext>
            </a:extLst>
          </p:cNvPr>
          <p:cNvSpPr/>
          <p:nvPr/>
        </p:nvSpPr>
        <p:spPr>
          <a:xfrm>
            <a:off x="4705350" y="577850"/>
            <a:ext cx="666750" cy="5181600"/>
          </a:xfrm>
          <a:prstGeom prst="rightBrace">
            <a:avLst>
              <a:gd name="adj1" fmla="val 3404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6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2DE26E9-4828-4C2C-9E70-18569C98D38A}"/>
              </a:ext>
            </a:extLst>
          </p:cNvPr>
          <p:cNvGraphicFramePr>
            <a:graphicFrameLocks noGrp="1"/>
          </p:cNvGraphicFramePr>
          <p:nvPr/>
        </p:nvGraphicFramePr>
        <p:xfrm>
          <a:off x="305304" y="596900"/>
          <a:ext cx="5774531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0529">
                  <a:extLst>
                    <a:ext uri="{9D8B030D-6E8A-4147-A177-3AD203B41FA5}">
                      <a16:colId xmlns:a16="http://schemas.microsoft.com/office/drawing/2014/main" val="1821727189"/>
                    </a:ext>
                  </a:extLst>
                </a:gridCol>
                <a:gridCol w="1330643">
                  <a:extLst>
                    <a:ext uri="{9D8B030D-6E8A-4147-A177-3AD203B41FA5}">
                      <a16:colId xmlns:a16="http://schemas.microsoft.com/office/drawing/2014/main" val="3650415251"/>
                    </a:ext>
                  </a:extLst>
                </a:gridCol>
                <a:gridCol w="2863359">
                  <a:extLst>
                    <a:ext uri="{9D8B030D-6E8A-4147-A177-3AD203B41FA5}">
                      <a16:colId xmlns:a16="http://schemas.microsoft.com/office/drawing/2014/main" val="2063036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11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十一日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じゅういちにち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2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12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十二日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じゅうににち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9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13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十三日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じゅうさんにち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8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十四日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じゅうよっか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0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15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十五日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じゅうごにち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5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16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十六日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じゅうろくにち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8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17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十七日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じゅうしちにち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0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18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十八日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じゅうはちにち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4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19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十九日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じゅう</a:t>
                      </a:r>
                      <a:r>
                        <a:rPr kumimoji="1" lang="ja-JP" altLang="en-US" sz="2800" dirty="0">
                          <a:highlight>
                            <a:srgbClr val="FFFF00"/>
                          </a:highlight>
                        </a:rPr>
                        <a:t>く</a:t>
                      </a:r>
                      <a:r>
                        <a:rPr kumimoji="1" lang="ja-JP" altLang="en-US" sz="2800" dirty="0"/>
                        <a:t>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はつか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86716"/>
                  </a:ext>
                </a:extLst>
              </a:tr>
            </a:tbl>
          </a:graphicData>
        </a:graphic>
      </p:graphicFrame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A10B46A1-77EF-4DD6-8638-B8D674750020}"/>
              </a:ext>
            </a:extLst>
          </p:cNvPr>
          <p:cNvSpPr txBox="1">
            <a:spLocks/>
          </p:cNvSpPr>
          <p:nvPr/>
        </p:nvSpPr>
        <p:spPr>
          <a:xfrm>
            <a:off x="6079835" y="5243552"/>
            <a:ext cx="1997365" cy="52322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 err="1">
                <a:solidFill>
                  <a:schemeClr val="bg1"/>
                </a:solidFill>
              </a:rPr>
              <a:t>Kun</a:t>
            </a:r>
            <a:r>
              <a:rPr lang="en-US" altLang="ja-JP" sz="2800" dirty="0">
                <a:solidFill>
                  <a:schemeClr val="bg1"/>
                </a:solidFill>
              </a:rPr>
              <a:t>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DB47732-D666-4362-B7C9-CE47079922A9}"/>
              </a:ext>
            </a:extLst>
          </p:cNvPr>
          <p:cNvSpPr txBox="1">
            <a:spLocks/>
          </p:cNvSpPr>
          <p:nvPr/>
        </p:nvSpPr>
        <p:spPr>
          <a:xfrm>
            <a:off x="6079835" y="575330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CE11988-AFAA-49C5-B226-2CBD5C87B548}"/>
              </a:ext>
            </a:extLst>
          </p:cNvPr>
          <p:cNvSpPr txBox="1">
            <a:spLocks/>
          </p:cNvSpPr>
          <p:nvPr/>
        </p:nvSpPr>
        <p:spPr>
          <a:xfrm>
            <a:off x="6079835" y="1117600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4AA3CEA-00A0-491B-AE4E-143B132415D5}"/>
              </a:ext>
            </a:extLst>
          </p:cNvPr>
          <p:cNvSpPr txBox="1">
            <a:spLocks/>
          </p:cNvSpPr>
          <p:nvPr/>
        </p:nvSpPr>
        <p:spPr>
          <a:xfrm>
            <a:off x="6079835" y="1659870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F647693-3C94-46C3-BD46-E3901442CCB4}"/>
              </a:ext>
            </a:extLst>
          </p:cNvPr>
          <p:cNvSpPr txBox="1">
            <a:spLocks/>
          </p:cNvSpPr>
          <p:nvPr/>
        </p:nvSpPr>
        <p:spPr>
          <a:xfrm>
            <a:off x="6079835" y="2647831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24A59F8-595E-4AAA-8764-06A2D220669C}"/>
              </a:ext>
            </a:extLst>
          </p:cNvPr>
          <p:cNvSpPr txBox="1">
            <a:spLocks/>
          </p:cNvSpPr>
          <p:nvPr/>
        </p:nvSpPr>
        <p:spPr>
          <a:xfrm>
            <a:off x="6079835" y="3152001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1A3C7E1-0138-41B4-BADB-81A8AF335C9A}"/>
              </a:ext>
            </a:extLst>
          </p:cNvPr>
          <p:cNvSpPr txBox="1">
            <a:spLocks/>
          </p:cNvSpPr>
          <p:nvPr/>
        </p:nvSpPr>
        <p:spPr>
          <a:xfrm>
            <a:off x="6079835" y="3694271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4552FB38-F907-4ABE-8986-8D0BB4A1551D}"/>
              </a:ext>
            </a:extLst>
          </p:cNvPr>
          <p:cNvSpPr txBox="1">
            <a:spLocks/>
          </p:cNvSpPr>
          <p:nvPr/>
        </p:nvSpPr>
        <p:spPr>
          <a:xfrm>
            <a:off x="6079835" y="4236541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AA3938EB-526C-4A12-B777-51BEBFC8A0FC}"/>
              </a:ext>
            </a:extLst>
          </p:cNvPr>
          <p:cNvSpPr txBox="1">
            <a:spLocks/>
          </p:cNvSpPr>
          <p:nvPr/>
        </p:nvSpPr>
        <p:spPr>
          <a:xfrm>
            <a:off x="6079835" y="4690497"/>
            <a:ext cx="1997365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On reading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80ECB0E-0F6A-40EB-B4BB-EBD51FE12978}"/>
              </a:ext>
            </a:extLst>
          </p:cNvPr>
          <p:cNvSpPr txBox="1">
            <a:spLocks/>
          </p:cNvSpPr>
          <p:nvPr/>
        </p:nvSpPr>
        <p:spPr>
          <a:xfrm>
            <a:off x="6079835" y="2143661"/>
            <a:ext cx="2854615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Irregular(</a:t>
            </a:r>
            <a:r>
              <a:rPr lang="en-US" altLang="ja-JP" sz="2800" dirty="0" err="1">
                <a:solidFill>
                  <a:schemeClr val="bg1"/>
                </a:solidFill>
              </a:rPr>
              <a:t>On+Kun</a:t>
            </a:r>
            <a:r>
              <a:rPr lang="en-US" altLang="ja-JP" sz="2800" dirty="0">
                <a:solidFill>
                  <a:schemeClr val="bg1"/>
                </a:solidFill>
              </a:rPr>
              <a:t>)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F2DE26E9-4828-4C2C-9E70-18569C98D38A}"/>
              </a:ext>
            </a:extLst>
          </p:cNvPr>
          <p:cNvGraphicFramePr>
            <a:graphicFrameLocks noGrp="1"/>
          </p:cNvGraphicFramePr>
          <p:nvPr/>
        </p:nvGraphicFramePr>
        <p:xfrm>
          <a:off x="76704" y="596900"/>
          <a:ext cx="7181346" cy="569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6510">
                  <a:extLst>
                    <a:ext uri="{9D8B030D-6E8A-4147-A177-3AD203B41FA5}">
                      <a16:colId xmlns:a16="http://schemas.microsoft.com/office/drawing/2014/main" val="1821727189"/>
                    </a:ext>
                  </a:extLst>
                </a:gridCol>
                <a:gridCol w="1651486">
                  <a:extLst>
                    <a:ext uri="{9D8B030D-6E8A-4147-A177-3AD203B41FA5}">
                      <a16:colId xmlns:a16="http://schemas.microsoft.com/office/drawing/2014/main" val="365041525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63036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11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二十一日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にじゅういちにち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2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12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二十二日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にじゅうににち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39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13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二十三日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にじゅうさんにち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688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14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二十四日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にじゅうよっか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200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15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二十五日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にじゅうごにち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59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16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二十六日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にじゅうろくにち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84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17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二十七日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にじゅうしちにち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108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18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二十八日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にじゅうはちにち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14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19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二十九日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にじゅう</a:t>
                      </a:r>
                      <a:r>
                        <a:rPr kumimoji="1" lang="ja-JP" altLang="en-US" sz="2800" dirty="0">
                          <a:highlight>
                            <a:srgbClr val="FFFF00"/>
                          </a:highlight>
                        </a:rPr>
                        <a:t>く</a:t>
                      </a:r>
                      <a:r>
                        <a:rPr kumimoji="1" lang="ja-JP" altLang="en-US" sz="2800" dirty="0"/>
                        <a:t>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48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20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三十日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さんじゅうにち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586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30</a:t>
                      </a:r>
                      <a:r>
                        <a:rPr kumimoji="1" lang="en-US" altLang="ja-JP" sz="2800" baseline="30000" dirty="0"/>
                        <a:t>th</a:t>
                      </a:r>
                      <a:r>
                        <a:rPr kumimoji="1" lang="en-US" altLang="ja-JP" sz="2800" dirty="0"/>
                        <a:t> day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三十一日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さんじゅういちにち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23051"/>
                  </a:ext>
                </a:extLst>
              </a:tr>
            </a:tbl>
          </a:graphicData>
        </a:graphic>
      </p:graphicFrame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DB47732-D666-4362-B7C9-CE47079922A9}"/>
              </a:ext>
            </a:extLst>
          </p:cNvPr>
          <p:cNvSpPr txBox="1">
            <a:spLocks/>
          </p:cNvSpPr>
          <p:nvPr/>
        </p:nvSpPr>
        <p:spPr>
          <a:xfrm>
            <a:off x="7258050" y="606108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CE11988-AFAA-49C5-B226-2CBD5C87B548}"/>
              </a:ext>
            </a:extLst>
          </p:cNvPr>
          <p:cNvSpPr txBox="1">
            <a:spLocks/>
          </p:cNvSpPr>
          <p:nvPr/>
        </p:nvSpPr>
        <p:spPr>
          <a:xfrm>
            <a:off x="7258050" y="1148378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4AA3CEA-00A0-491B-AE4E-143B132415D5}"/>
              </a:ext>
            </a:extLst>
          </p:cNvPr>
          <p:cNvSpPr txBox="1">
            <a:spLocks/>
          </p:cNvSpPr>
          <p:nvPr/>
        </p:nvSpPr>
        <p:spPr>
          <a:xfrm>
            <a:off x="7258050" y="1690648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4F647693-3C94-46C3-BD46-E3901442CCB4}"/>
              </a:ext>
            </a:extLst>
          </p:cNvPr>
          <p:cNvSpPr txBox="1">
            <a:spLocks/>
          </p:cNvSpPr>
          <p:nvPr/>
        </p:nvSpPr>
        <p:spPr>
          <a:xfrm>
            <a:off x="7258050" y="2678609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24A59F8-595E-4AAA-8764-06A2D220669C}"/>
              </a:ext>
            </a:extLst>
          </p:cNvPr>
          <p:cNvSpPr txBox="1">
            <a:spLocks/>
          </p:cNvSpPr>
          <p:nvPr/>
        </p:nvSpPr>
        <p:spPr>
          <a:xfrm>
            <a:off x="7258050" y="3182779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01A3C7E1-0138-41B4-BADB-81A8AF335C9A}"/>
              </a:ext>
            </a:extLst>
          </p:cNvPr>
          <p:cNvSpPr txBox="1">
            <a:spLocks/>
          </p:cNvSpPr>
          <p:nvPr/>
        </p:nvSpPr>
        <p:spPr>
          <a:xfrm>
            <a:off x="7258050" y="3725049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4552FB38-F907-4ABE-8986-8D0BB4A1551D}"/>
              </a:ext>
            </a:extLst>
          </p:cNvPr>
          <p:cNvSpPr txBox="1">
            <a:spLocks/>
          </p:cNvSpPr>
          <p:nvPr/>
        </p:nvSpPr>
        <p:spPr>
          <a:xfrm>
            <a:off x="7258050" y="4267319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AA3938EB-526C-4A12-B777-51BEBFC8A0FC}"/>
              </a:ext>
            </a:extLst>
          </p:cNvPr>
          <p:cNvSpPr txBox="1">
            <a:spLocks/>
          </p:cNvSpPr>
          <p:nvPr/>
        </p:nvSpPr>
        <p:spPr>
          <a:xfrm>
            <a:off x="7258050" y="4721275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E80ECB0E-0F6A-40EB-B4BB-EBD51FE12978}"/>
              </a:ext>
            </a:extLst>
          </p:cNvPr>
          <p:cNvSpPr txBox="1">
            <a:spLocks/>
          </p:cNvSpPr>
          <p:nvPr/>
        </p:nvSpPr>
        <p:spPr>
          <a:xfrm>
            <a:off x="6251285" y="2143661"/>
            <a:ext cx="2854615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>
                <a:solidFill>
                  <a:schemeClr val="bg1"/>
                </a:solidFill>
              </a:rPr>
              <a:t>Irregular(</a:t>
            </a:r>
            <a:r>
              <a:rPr lang="en-US" altLang="ja-JP" sz="2800" dirty="0" err="1">
                <a:solidFill>
                  <a:schemeClr val="bg1"/>
                </a:solidFill>
              </a:rPr>
              <a:t>On+Kun</a:t>
            </a:r>
            <a:r>
              <a:rPr lang="en-US" altLang="ja-JP" sz="2800" dirty="0">
                <a:solidFill>
                  <a:schemeClr val="bg1"/>
                </a:solidFill>
              </a:rPr>
              <a:t>)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コンテンツ プレースホルダー 2">
            <a:extLst>
              <a:ext uri="{FF2B5EF4-FFF2-40B4-BE49-F238E27FC236}">
                <a16:creationId xmlns:a16="http://schemas.microsoft.com/office/drawing/2014/main" id="{D9580B43-2A71-416C-A346-044215552919}"/>
              </a:ext>
            </a:extLst>
          </p:cNvPr>
          <p:cNvSpPr txBox="1">
            <a:spLocks/>
          </p:cNvSpPr>
          <p:nvPr/>
        </p:nvSpPr>
        <p:spPr>
          <a:xfrm>
            <a:off x="7258050" y="5265276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B4716525-F334-4FC8-833B-F667E738E34F}"/>
              </a:ext>
            </a:extLst>
          </p:cNvPr>
          <p:cNvSpPr txBox="1">
            <a:spLocks/>
          </p:cNvSpPr>
          <p:nvPr/>
        </p:nvSpPr>
        <p:spPr>
          <a:xfrm>
            <a:off x="7248525" y="5780968"/>
            <a:ext cx="1752600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400" dirty="0">
                <a:solidFill>
                  <a:schemeClr val="bg1"/>
                </a:solidFill>
              </a:rPr>
              <a:t>On reading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1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F502AE2-E45A-48EF-968B-4B35984E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92"/>
          <a:stretch/>
        </p:blipFill>
        <p:spPr>
          <a:xfrm>
            <a:off x="408806" y="1853913"/>
            <a:ext cx="8277597" cy="88928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A264F96-EAFA-4871-9A07-B0701083D1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332"/>
          <a:stretch/>
        </p:blipFill>
        <p:spPr>
          <a:xfrm>
            <a:off x="0" y="3322651"/>
            <a:ext cx="9144000" cy="50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77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6E6DC46-EE13-49C9-AF25-4FC0C00C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92"/>
            <a:ext cx="6751525" cy="60765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F8F78D-E42E-4BD4-A4AB-CAEF3CD18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45" y="1030967"/>
            <a:ext cx="2438629" cy="3250294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0549D7-9626-4730-A2E8-F4E6989E78C4}"/>
              </a:ext>
            </a:extLst>
          </p:cNvPr>
          <p:cNvSpPr txBox="1"/>
          <p:nvPr/>
        </p:nvSpPr>
        <p:spPr>
          <a:xfrm>
            <a:off x="3197632" y="1721988"/>
            <a:ext cx="5660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’person’</a:t>
            </a:r>
            <a:endParaRPr lang="fa-IR" altLang="ja-JP" sz="4000" dirty="0">
              <a:solidFill>
                <a:srgbClr val="FF0000"/>
              </a:solidFill>
            </a:endParaRPr>
          </a:p>
          <a:p>
            <a:pPr algn="ctr"/>
            <a:r>
              <a:rPr lang="fa-IR" altLang="ja-JP" sz="4000" dirty="0">
                <a:solidFill>
                  <a:schemeClr val="accent1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شکل (انسان)</a:t>
            </a:r>
            <a:endParaRPr lang="en-US" altLang="ja-JP" sz="3600" dirty="0">
              <a:solidFill>
                <a:schemeClr val="accent1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FF77AA9-2636-48BC-A3F6-124AB4989C57}"/>
              </a:ext>
            </a:extLst>
          </p:cNvPr>
          <p:cNvSpPr/>
          <p:nvPr/>
        </p:nvSpPr>
        <p:spPr>
          <a:xfrm rot="2100701">
            <a:off x="4685752" y="398887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01855B07-5D62-48B1-B7D0-147C0824BD7C}"/>
              </a:ext>
            </a:extLst>
          </p:cNvPr>
          <p:cNvSpPr/>
          <p:nvPr/>
        </p:nvSpPr>
        <p:spPr>
          <a:xfrm>
            <a:off x="3062467" y="2656114"/>
            <a:ext cx="711247" cy="1335315"/>
          </a:xfrm>
          <a:custGeom>
            <a:avLst/>
            <a:gdLst>
              <a:gd name="connsiteX0" fmla="*/ 711247 w 711247"/>
              <a:gd name="connsiteY0" fmla="*/ 0 h 1335315"/>
              <a:gd name="connsiteX1" fmla="*/ 667704 w 711247"/>
              <a:gd name="connsiteY1" fmla="*/ 101600 h 1335315"/>
              <a:gd name="connsiteX2" fmla="*/ 537076 w 711247"/>
              <a:gd name="connsiteY2" fmla="*/ 508000 h 1335315"/>
              <a:gd name="connsiteX3" fmla="*/ 406447 w 711247"/>
              <a:gd name="connsiteY3" fmla="*/ 682172 h 1335315"/>
              <a:gd name="connsiteX4" fmla="*/ 319362 w 711247"/>
              <a:gd name="connsiteY4" fmla="*/ 870857 h 1335315"/>
              <a:gd name="connsiteX5" fmla="*/ 188733 w 711247"/>
              <a:gd name="connsiteY5" fmla="*/ 1103086 h 1335315"/>
              <a:gd name="connsiteX6" fmla="*/ 58104 w 711247"/>
              <a:gd name="connsiteY6" fmla="*/ 1277257 h 1335315"/>
              <a:gd name="connsiteX7" fmla="*/ 47 w 711247"/>
              <a:gd name="connsiteY7" fmla="*/ 1335315 h 1335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247" h="1335315">
                <a:moveTo>
                  <a:pt x="711247" y="0"/>
                </a:moveTo>
                <a:cubicBezTo>
                  <a:pt x="696733" y="33867"/>
                  <a:pt x="679654" y="66746"/>
                  <a:pt x="667704" y="101600"/>
                </a:cubicBezTo>
                <a:cubicBezTo>
                  <a:pt x="621555" y="236201"/>
                  <a:pt x="622452" y="394166"/>
                  <a:pt x="537076" y="508000"/>
                </a:cubicBezTo>
                <a:cubicBezTo>
                  <a:pt x="493533" y="566057"/>
                  <a:pt x="443785" y="619942"/>
                  <a:pt x="406447" y="682172"/>
                </a:cubicBezTo>
                <a:cubicBezTo>
                  <a:pt x="370808" y="741571"/>
                  <a:pt x="351187" y="809330"/>
                  <a:pt x="319362" y="870857"/>
                </a:cubicBezTo>
                <a:cubicBezTo>
                  <a:pt x="278558" y="949745"/>
                  <a:pt x="232798" y="1025972"/>
                  <a:pt x="188733" y="1103086"/>
                </a:cubicBezTo>
                <a:cubicBezTo>
                  <a:pt x="152443" y="1166593"/>
                  <a:pt x="114406" y="1228999"/>
                  <a:pt x="58104" y="1277257"/>
                </a:cubicBezTo>
                <a:cubicBezTo>
                  <a:pt x="-3824" y="1330337"/>
                  <a:pt x="47" y="1295283"/>
                  <a:pt x="47" y="1335315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FBECDAAF-91A6-4333-B03C-87A57394B7A5}"/>
              </a:ext>
            </a:extLst>
          </p:cNvPr>
          <p:cNvSpPr/>
          <p:nvPr/>
        </p:nvSpPr>
        <p:spPr>
          <a:xfrm>
            <a:off x="3556000" y="3294743"/>
            <a:ext cx="682171" cy="698283"/>
          </a:xfrm>
          <a:custGeom>
            <a:avLst/>
            <a:gdLst>
              <a:gd name="connsiteX0" fmla="*/ 0 w 682171"/>
              <a:gd name="connsiteY0" fmla="*/ 0 h 698283"/>
              <a:gd name="connsiteX1" fmla="*/ 290286 w 682171"/>
              <a:gd name="connsiteY1" fmla="*/ 319314 h 698283"/>
              <a:gd name="connsiteX2" fmla="*/ 420914 w 682171"/>
              <a:gd name="connsiteY2" fmla="*/ 420914 h 698283"/>
              <a:gd name="connsiteX3" fmla="*/ 449943 w 682171"/>
              <a:gd name="connsiteY3" fmla="*/ 464457 h 698283"/>
              <a:gd name="connsiteX4" fmla="*/ 537029 w 682171"/>
              <a:gd name="connsiteY4" fmla="*/ 566057 h 698283"/>
              <a:gd name="connsiteX5" fmla="*/ 551543 w 682171"/>
              <a:gd name="connsiteY5" fmla="*/ 609600 h 698283"/>
              <a:gd name="connsiteX6" fmla="*/ 653143 w 682171"/>
              <a:gd name="connsiteY6" fmla="*/ 696686 h 698283"/>
              <a:gd name="connsiteX7" fmla="*/ 682171 w 682171"/>
              <a:gd name="connsiteY7" fmla="*/ 696686 h 698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2171" h="698283">
                <a:moveTo>
                  <a:pt x="0" y="0"/>
                </a:moveTo>
                <a:cubicBezTo>
                  <a:pt x="96762" y="106438"/>
                  <a:pt x="188571" y="217599"/>
                  <a:pt x="290286" y="319314"/>
                </a:cubicBezTo>
                <a:cubicBezTo>
                  <a:pt x="329292" y="358320"/>
                  <a:pt x="390315" y="375016"/>
                  <a:pt x="420914" y="420914"/>
                </a:cubicBezTo>
                <a:cubicBezTo>
                  <a:pt x="430590" y="435428"/>
                  <a:pt x="438590" y="451212"/>
                  <a:pt x="449943" y="464457"/>
                </a:cubicBezTo>
                <a:cubicBezTo>
                  <a:pt x="555531" y="587643"/>
                  <a:pt x="470385" y="466092"/>
                  <a:pt x="537029" y="566057"/>
                </a:cubicBezTo>
                <a:cubicBezTo>
                  <a:pt x="541867" y="580571"/>
                  <a:pt x="542650" y="597150"/>
                  <a:pt x="551543" y="609600"/>
                </a:cubicBezTo>
                <a:cubicBezTo>
                  <a:pt x="566033" y="629886"/>
                  <a:pt x="622459" y="684412"/>
                  <a:pt x="653143" y="696686"/>
                </a:cubicBezTo>
                <a:cubicBezTo>
                  <a:pt x="662127" y="700280"/>
                  <a:pt x="672495" y="696686"/>
                  <a:pt x="682171" y="696686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ロゴ, 会社名&#10;&#10;自動的に生成された説明">
            <a:extLst>
              <a:ext uri="{FF2B5EF4-FFF2-40B4-BE49-F238E27FC236}">
                <a16:creationId xmlns:a16="http://schemas.microsoft.com/office/drawing/2014/main" id="{A3B41070-53D6-4277-98EA-34ED86515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7" y="3335981"/>
            <a:ext cx="3263667" cy="3263667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67286DBC-E267-408A-93D6-6094B9092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19042"/>
              </p:ext>
            </p:extLst>
          </p:nvPr>
        </p:nvGraphicFramePr>
        <p:xfrm>
          <a:off x="6751526" y="47646"/>
          <a:ext cx="2392474" cy="618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6237">
                  <a:extLst>
                    <a:ext uri="{9D8B030D-6E8A-4147-A177-3AD203B41FA5}">
                      <a16:colId xmlns:a16="http://schemas.microsoft.com/office/drawing/2014/main" val="1660287182"/>
                    </a:ext>
                  </a:extLst>
                </a:gridCol>
                <a:gridCol w="1196237">
                  <a:extLst>
                    <a:ext uri="{9D8B030D-6E8A-4147-A177-3AD203B41FA5}">
                      <a16:colId xmlns:a16="http://schemas.microsoft.com/office/drawing/2014/main" val="756147029"/>
                    </a:ext>
                  </a:extLst>
                </a:gridCol>
              </a:tblGrid>
              <a:tr h="618998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Shakhs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شخص/انسان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06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064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7472162-8B36-4951-9968-08C7624EB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241138"/>
            <a:ext cx="8696325" cy="32861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80334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651000" y="4194629"/>
            <a:ext cx="825500" cy="36166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EBBD4881-62E9-41F5-94D5-EB85C6D4A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52773"/>
              </p:ext>
            </p:extLst>
          </p:nvPr>
        </p:nvGraphicFramePr>
        <p:xfrm>
          <a:off x="205349" y="4672404"/>
          <a:ext cx="882093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62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942871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10574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5875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964477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10253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05659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4967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person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people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3 people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people</a:t>
                      </a:r>
                      <a:r>
                        <a:rPr kumimoji="1" lang="ja-JP" altLang="en-US" sz="2400" dirty="0"/>
                        <a:t>四人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 people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</a:t>
                      </a:r>
                      <a:r>
                        <a:rPr kumimoji="1" lang="ja-JP" altLang="en-US" sz="2400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 people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 people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 people</a:t>
                      </a:r>
                      <a:r>
                        <a:rPr kumimoji="1" lang="ja-JP" altLang="en-US" sz="2400" dirty="0"/>
                        <a:t>八人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 people</a:t>
                      </a:r>
                      <a:r>
                        <a:rPr kumimoji="1" lang="ja-JP" altLang="en-US" sz="2400" dirty="0"/>
                        <a:t>九人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ひとり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ふたり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r>
                        <a:rPr kumimoji="1" lang="en-US" altLang="ja-JP" sz="1600" dirty="0"/>
                        <a:t>/</a:t>
                      </a:r>
                      <a:r>
                        <a:rPr kumimoji="1" lang="ja-JP" altLang="en-US" sz="1600" dirty="0"/>
                        <a:t>しち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9FF22C02-05C1-4D2E-86DB-71CFDB3A0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1522"/>
              </p:ext>
            </p:extLst>
          </p:nvPr>
        </p:nvGraphicFramePr>
        <p:xfrm>
          <a:off x="180499" y="5952564"/>
          <a:ext cx="8783001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167">
                  <a:extLst>
                    <a:ext uri="{9D8B030D-6E8A-4147-A177-3AD203B41FA5}">
                      <a16:colId xmlns:a16="http://schemas.microsoft.com/office/drawing/2014/main" val="3264584618"/>
                    </a:ext>
                  </a:extLst>
                </a:gridCol>
                <a:gridCol w="996241">
                  <a:extLst>
                    <a:ext uri="{9D8B030D-6E8A-4147-A177-3AD203B41FA5}">
                      <a16:colId xmlns:a16="http://schemas.microsoft.com/office/drawing/2014/main" val="2728072144"/>
                    </a:ext>
                  </a:extLst>
                </a:gridCol>
                <a:gridCol w="1026737">
                  <a:extLst>
                    <a:ext uri="{9D8B030D-6E8A-4147-A177-3AD203B41FA5}">
                      <a16:colId xmlns:a16="http://schemas.microsoft.com/office/drawing/2014/main" val="4002435285"/>
                    </a:ext>
                  </a:extLst>
                </a:gridCol>
                <a:gridCol w="975909">
                  <a:extLst>
                    <a:ext uri="{9D8B030D-6E8A-4147-A177-3AD203B41FA5}">
                      <a16:colId xmlns:a16="http://schemas.microsoft.com/office/drawing/2014/main" val="2347379745"/>
                    </a:ext>
                  </a:extLst>
                </a:gridCol>
                <a:gridCol w="935246">
                  <a:extLst>
                    <a:ext uri="{9D8B030D-6E8A-4147-A177-3AD203B41FA5}">
                      <a16:colId xmlns:a16="http://schemas.microsoft.com/office/drawing/2014/main" val="2864003012"/>
                    </a:ext>
                  </a:extLst>
                </a:gridCol>
                <a:gridCol w="1108034">
                  <a:extLst>
                    <a:ext uri="{9D8B030D-6E8A-4147-A177-3AD203B41FA5}">
                      <a16:colId xmlns:a16="http://schemas.microsoft.com/office/drawing/2014/main" val="3165911522"/>
                    </a:ext>
                  </a:extLst>
                </a:gridCol>
                <a:gridCol w="975889">
                  <a:extLst>
                    <a:ext uri="{9D8B030D-6E8A-4147-A177-3AD203B41FA5}">
                      <a16:colId xmlns:a16="http://schemas.microsoft.com/office/drawing/2014/main" val="2812070501"/>
                    </a:ext>
                  </a:extLst>
                </a:gridCol>
                <a:gridCol w="975889">
                  <a:extLst>
                    <a:ext uri="{9D8B030D-6E8A-4147-A177-3AD203B41FA5}">
                      <a16:colId xmlns:a16="http://schemas.microsoft.com/office/drawing/2014/main" val="3807673258"/>
                    </a:ext>
                  </a:extLst>
                </a:gridCol>
                <a:gridCol w="975889">
                  <a:extLst>
                    <a:ext uri="{9D8B030D-6E8A-4147-A177-3AD203B41FA5}">
                      <a16:colId xmlns:a16="http://schemas.microsoft.com/office/drawing/2014/main" val="449463293"/>
                    </a:ext>
                  </a:extLst>
                </a:gridCol>
              </a:tblGrid>
              <a:tr h="575896"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یک شخص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دو شخص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سه شخص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جهار</a:t>
                      </a:r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انسان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پنح</a:t>
                      </a:r>
                      <a:r>
                        <a:rPr lang="fa-I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انسان</a:t>
                      </a:r>
                      <a:endParaRPr lang="en-US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شش انسان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۷ انسان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۸ انسان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۹ انسان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15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F502AE2-E45A-48EF-968B-4B35984E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64" b="32199"/>
          <a:stretch/>
        </p:blipFill>
        <p:spPr>
          <a:xfrm>
            <a:off x="408806" y="2035833"/>
            <a:ext cx="8277597" cy="8798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9B22854-02C8-41BA-A0A9-5F0CA3AA0E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311" b="32330"/>
          <a:stretch/>
        </p:blipFill>
        <p:spPr>
          <a:xfrm>
            <a:off x="0" y="3122762"/>
            <a:ext cx="9144000" cy="51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1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7EDE82D-EBB7-47EE-98BB-85C02C869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541462"/>
            <a:ext cx="85058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3825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47496434-BC39-4307-9EE8-87167F946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80" y="2949694"/>
            <a:ext cx="2822055" cy="2822055"/>
          </a:xfrm>
          <a:prstGeom prst="rect">
            <a:avLst/>
          </a:prstGeom>
        </p:spPr>
      </p:pic>
      <p:pic>
        <p:nvPicPr>
          <p:cNvPr id="14342" name="Picture 6" descr="木の根のイラスト">
            <a:extLst>
              <a:ext uri="{FF2B5EF4-FFF2-40B4-BE49-F238E27FC236}">
                <a16:creationId xmlns:a16="http://schemas.microsoft.com/office/drawing/2014/main" id="{3B331B08-ABD7-4508-9935-9EDE8237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4269"/>
            <a:ext cx="3356016" cy="291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 descr="家具, テーブル, 椅子, 挿絵 が含まれている画像&#10;&#10;自動的に生成された説明">
            <a:extLst>
              <a:ext uri="{FF2B5EF4-FFF2-40B4-BE49-F238E27FC236}">
                <a16:creationId xmlns:a16="http://schemas.microsoft.com/office/drawing/2014/main" id="{D2D252FC-5860-4DF6-8397-492B97EAE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95" y="1214831"/>
            <a:ext cx="2214169" cy="2214169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C2A3465-BD6C-4F60-AD18-81AB3300D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964"/>
            <a:ext cx="6929830" cy="5303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418EE5B-5904-4CDE-AD06-D716230F2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88734"/>
            <a:ext cx="6929830" cy="471782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0892A2A5-D1DB-45BF-92FC-E9FE90B199D7}"/>
              </a:ext>
            </a:extLst>
          </p:cNvPr>
          <p:cNvGrpSpPr/>
          <p:nvPr/>
        </p:nvGrpSpPr>
        <p:grpSpPr>
          <a:xfrm>
            <a:off x="2206171" y="1770742"/>
            <a:ext cx="1208314" cy="1277258"/>
            <a:chOff x="2104571" y="1901371"/>
            <a:chExt cx="1208314" cy="1277258"/>
          </a:xfrm>
        </p:grpSpPr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8722AA47-4769-4AD5-B4BD-7A9246B5B47B}"/>
                </a:ext>
              </a:extLst>
            </p:cNvPr>
            <p:cNvSpPr/>
            <p:nvPr/>
          </p:nvSpPr>
          <p:spPr>
            <a:xfrm>
              <a:off x="2264229" y="2133600"/>
              <a:ext cx="870857" cy="207896"/>
            </a:xfrm>
            <a:custGeom>
              <a:avLst/>
              <a:gdLst>
                <a:gd name="connsiteX0" fmla="*/ 0 w 870857"/>
                <a:gd name="connsiteY0" fmla="*/ 0 h 207896"/>
                <a:gd name="connsiteX1" fmla="*/ 116114 w 870857"/>
                <a:gd name="connsiteY1" fmla="*/ 116114 h 207896"/>
                <a:gd name="connsiteX2" fmla="*/ 159657 w 870857"/>
                <a:gd name="connsiteY2" fmla="*/ 145143 h 207896"/>
                <a:gd name="connsiteX3" fmla="*/ 275771 w 870857"/>
                <a:gd name="connsiteY3" fmla="*/ 174171 h 207896"/>
                <a:gd name="connsiteX4" fmla="*/ 319314 w 870857"/>
                <a:gd name="connsiteY4" fmla="*/ 203200 h 207896"/>
                <a:gd name="connsiteX5" fmla="*/ 696685 w 870857"/>
                <a:gd name="connsiteY5" fmla="*/ 174171 h 207896"/>
                <a:gd name="connsiteX6" fmla="*/ 740228 w 870857"/>
                <a:gd name="connsiteY6" fmla="*/ 145143 h 207896"/>
                <a:gd name="connsiteX7" fmla="*/ 798285 w 870857"/>
                <a:gd name="connsiteY7" fmla="*/ 116114 h 207896"/>
                <a:gd name="connsiteX8" fmla="*/ 841828 w 870857"/>
                <a:gd name="connsiteY8" fmla="*/ 58057 h 207896"/>
                <a:gd name="connsiteX9" fmla="*/ 870857 w 870857"/>
                <a:gd name="connsiteY9" fmla="*/ 29029 h 20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0857" h="207896">
                  <a:moveTo>
                    <a:pt x="0" y="0"/>
                  </a:moveTo>
                  <a:cubicBezTo>
                    <a:pt x="66096" y="82620"/>
                    <a:pt x="38797" y="60887"/>
                    <a:pt x="116114" y="116114"/>
                  </a:cubicBezTo>
                  <a:cubicBezTo>
                    <a:pt x="130309" y="126253"/>
                    <a:pt x="143263" y="139182"/>
                    <a:pt x="159657" y="145143"/>
                  </a:cubicBezTo>
                  <a:cubicBezTo>
                    <a:pt x="197151" y="158777"/>
                    <a:pt x="275771" y="174171"/>
                    <a:pt x="275771" y="174171"/>
                  </a:cubicBezTo>
                  <a:cubicBezTo>
                    <a:pt x="290285" y="183847"/>
                    <a:pt x="301884" y="202503"/>
                    <a:pt x="319314" y="203200"/>
                  </a:cubicBezTo>
                  <a:cubicBezTo>
                    <a:pt x="558595" y="212772"/>
                    <a:pt x="553976" y="209850"/>
                    <a:pt x="696685" y="174171"/>
                  </a:cubicBezTo>
                  <a:cubicBezTo>
                    <a:pt x="711199" y="164495"/>
                    <a:pt x="725082" y="153798"/>
                    <a:pt x="740228" y="145143"/>
                  </a:cubicBezTo>
                  <a:cubicBezTo>
                    <a:pt x="759014" y="134408"/>
                    <a:pt x="781857" y="130195"/>
                    <a:pt x="798285" y="116114"/>
                  </a:cubicBezTo>
                  <a:cubicBezTo>
                    <a:pt x="816652" y="100371"/>
                    <a:pt x="826341" y="76641"/>
                    <a:pt x="841828" y="58057"/>
                  </a:cubicBezTo>
                  <a:cubicBezTo>
                    <a:pt x="850588" y="47545"/>
                    <a:pt x="861181" y="38705"/>
                    <a:pt x="870857" y="29029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1452EB4C-14C4-4833-977B-48B7F860AFDF}"/>
                </a:ext>
              </a:extLst>
            </p:cNvPr>
            <p:cNvSpPr/>
            <p:nvPr/>
          </p:nvSpPr>
          <p:spPr>
            <a:xfrm>
              <a:off x="2699653" y="1901371"/>
              <a:ext cx="14518" cy="1277258"/>
            </a:xfrm>
            <a:custGeom>
              <a:avLst/>
              <a:gdLst>
                <a:gd name="connsiteX0" fmla="*/ 14518 w 14518"/>
                <a:gd name="connsiteY0" fmla="*/ 0 h 1277258"/>
                <a:gd name="connsiteX1" fmla="*/ 4 w 14518"/>
                <a:gd name="connsiteY1" fmla="*/ 1277258 h 127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18" h="1277258">
                  <a:moveTo>
                    <a:pt x="14518" y="0"/>
                  </a:moveTo>
                  <a:cubicBezTo>
                    <a:pt x="-687" y="1170815"/>
                    <a:pt x="4" y="745035"/>
                    <a:pt x="4" y="12772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213D4F43-43BC-401F-BE2B-40ACD338DD4E}"/>
                </a:ext>
              </a:extLst>
            </p:cNvPr>
            <p:cNvSpPr/>
            <p:nvPr/>
          </p:nvSpPr>
          <p:spPr>
            <a:xfrm>
              <a:off x="2104571" y="2728686"/>
              <a:ext cx="551543" cy="348343"/>
            </a:xfrm>
            <a:custGeom>
              <a:avLst/>
              <a:gdLst>
                <a:gd name="connsiteX0" fmla="*/ 551543 w 551543"/>
                <a:gd name="connsiteY0" fmla="*/ 0 h 348343"/>
                <a:gd name="connsiteX1" fmla="*/ 478972 w 551543"/>
                <a:gd name="connsiteY1" fmla="*/ 116114 h 348343"/>
                <a:gd name="connsiteX2" fmla="*/ 420915 w 551543"/>
                <a:gd name="connsiteY2" fmla="*/ 159657 h 348343"/>
                <a:gd name="connsiteX3" fmla="*/ 246743 w 551543"/>
                <a:gd name="connsiteY3" fmla="*/ 261257 h 348343"/>
                <a:gd name="connsiteX4" fmla="*/ 188686 w 551543"/>
                <a:gd name="connsiteY4" fmla="*/ 290285 h 348343"/>
                <a:gd name="connsiteX5" fmla="*/ 87086 w 551543"/>
                <a:gd name="connsiteY5" fmla="*/ 319314 h 348343"/>
                <a:gd name="connsiteX6" fmla="*/ 0 w 551543"/>
                <a:gd name="connsiteY6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43" h="348343">
                  <a:moveTo>
                    <a:pt x="551543" y="0"/>
                  </a:moveTo>
                  <a:cubicBezTo>
                    <a:pt x="527353" y="38705"/>
                    <a:pt x="507874" y="80789"/>
                    <a:pt x="478972" y="116114"/>
                  </a:cubicBezTo>
                  <a:cubicBezTo>
                    <a:pt x="463654" y="134836"/>
                    <a:pt x="441428" y="146836"/>
                    <a:pt x="420915" y="159657"/>
                  </a:cubicBezTo>
                  <a:cubicBezTo>
                    <a:pt x="363918" y="195280"/>
                    <a:pt x="306860" y="231199"/>
                    <a:pt x="246743" y="261257"/>
                  </a:cubicBezTo>
                  <a:cubicBezTo>
                    <a:pt x="227391" y="270933"/>
                    <a:pt x="209020" y="282891"/>
                    <a:pt x="188686" y="290285"/>
                  </a:cubicBezTo>
                  <a:cubicBezTo>
                    <a:pt x="155585" y="302322"/>
                    <a:pt x="120822" y="309193"/>
                    <a:pt x="87086" y="319314"/>
                  </a:cubicBezTo>
                  <a:cubicBezTo>
                    <a:pt x="87046" y="319326"/>
                    <a:pt x="39" y="348330"/>
                    <a:pt x="0" y="348343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EC1D41C5-A52F-416E-AD28-5E8FA6D0F229}"/>
                </a:ext>
              </a:extLst>
            </p:cNvPr>
            <p:cNvSpPr/>
            <p:nvPr/>
          </p:nvSpPr>
          <p:spPr>
            <a:xfrm flipH="1">
              <a:off x="2761342" y="2728685"/>
              <a:ext cx="551543" cy="348343"/>
            </a:xfrm>
            <a:custGeom>
              <a:avLst/>
              <a:gdLst>
                <a:gd name="connsiteX0" fmla="*/ 551543 w 551543"/>
                <a:gd name="connsiteY0" fmla="*/ 0 h 348343"/>
                <a:gd name="connsiteX1" fmla="*/ 478972 w 551543"/>
                <a:gd name="connsiteY1" fmla="*/ 116114 h 348343"/>
                <a:gd name="connsiteX2" fmla="*/ 420915 w 551543"/>
                <a:gd name="connsiteY2" fmla="*/ 159657 h 348343"/>
                <a:gd name="connsiteX3" fmla="*/ 246743 w 551543"/>
                <a:gd name="connsiteY3" fmla="*/ 261257 h 348343"/>
                <a:gd name="connsiteX4" fmla="*/ 188686 w 551543"/>
                <a:gd name="connsiteY4" fmla="*/ 290285 h 348343"/>
                <a:gd name="connsiteX5" fmla="*/ 87086 w 551543"/>
                <a:gd name="connsiteY5" fmla="*/ 319314 h 348343"/>
                <a:gd name="connsiteX6" fmla="*/ 0 w 551543"/>
                <a:gd name="connsiteY6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43" h="348343">
                  <a:moveTo>
                    <a:pt x="551543" y="0"/>
                  </a:moveTo>
                  <a:cubicBezTo>
                    <a:pt x="527353" y="38705"/>
                    <a:pt x="507874" y="80789"/>
                    <a:pt x="478972" y="116114"/>
                  </a:cubicBezTo>
                  <a:cubicBezTo>
                    <a:pt x="463654" y="134836"/>
                    <a:pt x="441428" y="146836"/>
                    <a:pt x="420915" y="159657"/>
                  </a:cubicBezTo>
                  <a:cubicBezTo>
                    <a:pt x="363918" y="195280"/>
                    <a:pt x="306860" y="231199"/>
                    <a:pt x="246743" y="261257"/>
                  </a:cubicBezTo>
                  <a:cubicBezTo>
                    <a:pt x="227391" y="270933"/>
                    <a:pt x="209020" y="282891"/>
                    <a:pt x="188686" y="290285"/>
                  </a:cubicBezTo>
                  <a:cubicBezTo>
                    <a:pt x="155585" y="302322"/>
                    <a:pt x="120822" y="309193"/>
                    <a:pt x="87086" y="319314"/>
                  </a:cubicBezTo>
                  <a:cubicBezTo>
                    <a:pt x="87046" y="319326"/>
                    <a:pt x="39" y="348330"/>
                    <a:pt x="0" y="348343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75544B2-5F28-4E23-81AD-7805ED2B0811}"/>
              </a:ext>
            </a:extLst>
          </p:cNvPr>
          <p:cNvSpPr txBox="1"/>
          <p:nvPr/>
        </p:nvSpPr>
        <p:spPr>
          <a:xfrm>
            <a:off x="1724139" y="1043743"/>
            <a:ext cx="4319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pictograph of </a:t>
            </a:r>
            <a:r>
              <a:rPr lang="en-US" altLang="ja-JP" sz="2800" dirty="0">
                <a:solidFill>
                  <a:srgbClr val="FF0000"/>
                </a:solidFill>
              </a:rPr>
              <a:t>’tree’</a:t>
            </a:r>
          </a:p>
          <a:p>
            <a:pPr algn="ctr"/>
            <a:r>
              <a:rPr lang="fa-IR" altLang="ja-JP" sz="2800" dirty="0">
                <a:solidFill>
                  <a:schemeClr val="accent1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شکل (درخت)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6676B12B-2F46-4344-AE15-A86AAA53D820}"/>
              </a:ext>
            </a:extLst>
          </p:cNvPr>
          <p:cNvSpPr/>
          <p:nvPr/>
        </p:nvSpPr>
        <p:spPr>
          <a:xfrm>
            <a:off x="3948892" y="2197495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8934011-C65B-423E-87B3-D5F164C8E734}"/>
              </a:ext>
            </a:extLst>
          </p:cNvPr>
          <p:cNvCxnSpPr>
            <a:cxnSpLocks/>
          </p:cNvCxnSpPr>
          <p:nvPr/>
        </p:nvCxnSpPr>
        <p:spPr>
          <a:xfrm>
            <a:off x="1436539" y="5693106"/>
            <a:ext cx="496637" cy="45077"/>
          </a:xfrm>
          <a:prstGeom prst="line">
            <a:avLst/>
          </a:prstGeom>
          <a:ln w="165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FA64DF80-051B-4B18-B4ED-9237464A4B3D}"/>
              </a:ext>
            </a:extLst>
          </p:cNvPr>
          <p:cNvSpPr/>
          <p:nvPr/>
        </p:nvSpPr>
        <p:spPr>
          <a:xfrm>
            <a:off x="2177840" y="4167714"/>
            <a:ext cx="1159747" cy="453890"/>
          </a:xfrm>
          <a:prstGeom prst="wedgeRectCallout">
            <a:avLst>
              <a:gd name="adj1" fmla="val -84405"/>
              <a:gd name="adj2" fmla="val 2937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root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144B54-3678-4DDA-BB45-F80F05440DC6}"/>
              </a:ext>
            </a:extLst>
          </p:cNvPr>
          <p:cNvSpPr txBox="1"/>
          <p:nvPr/>
        </p:nvSpPr>
        <p:spPr>
          <a:xfrm>
            <a:off x="2815771" y="4611847"/>
            <a:ext cx="6138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Root</a:t>
            </a:r>
            <a:r>
              <a:rPr lang="fa-IR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 </a:t>
            </a:r>
            <a:r>
              <a:rPr lang="fa-IR" altLang="ja-JP" sz="3200" dirty="0">
                <a:solidFill>
                  <a:schemeClr val="accent1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ریشه درخت  </a:t>
            </a:r>
            <a:endParaRPr lang="en-US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basis, foundation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basis of information</a:t>
            </a:r>
            <a:r>
              <a:rPr lang="fa-IR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) </a:t>
            </a: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book</a:t>
            </a:r>
            <a:endParaRPr lang="fa-IR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  <a:sym typeface="Wingdings" panose="05000000000000000000" pitchFamily="2" charset="2"/>
            </a:endParaRPr>
          </a:p>
        </p:txBody>
      </p:sp>
      <p:pic>
        <p:nvPicPr>
          <p:cNvPr id="14344" name="Picture 8" descr="木の根のイラスト（地面なし）">
            <a:extLst>
              <a:ext uri="{FF2B5EF4-FFF2-40B4-BE49-F238E27FC236}">
                <a16:creationId xmlns:a16="http://schemas.microsoft.com/office/drawing/2014/main" id="{E48CC6D0-C1C5-4FB0-BC58-7FAC2A8C3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4" y="1433891"/>
            <a:ext cx="2034237" cy="203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DDE99F26-78F6-4303-B547-CFDB700E4D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950587"/>
              </p:ext>
            </p:extLst>
          </p:nvPr>
        </p:nvGraphicFramePr>
        <p:xfrm>
          <a:off x="6929830" y="39921"/>
          <a:ext cx="2214170" cy="1028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0958">
                  <a:extLst>
                    <a:ext uri="{9D8B030D-6E8A-4147-A177-3AD203B41FA5}">
                      <a16:colId xmlns:a16="http://schemas.microsoft.com/office/drawing/2014/main" val="1455845502"/>
                    </a:ext>
                  </a:extLst>
                </a:gridCol>
                <a:gridCol w="1083212">
                  <a:extLst>
                    <a:ext uri="{9D8B030D-6E8A-4147-A177-3AD203B41FA5}">
                      <a16:colId xmlns:a16="http://schemas.microsoft.com/office/drawing/2014/main" val="656670014"/>
                    </a:ext>
                  </a:extLst>
                </a:gridCol>
              </a:tblGrid>
              <a:tr h="510298">
                <a:tc>
                  <a:txBody>
                    <a:bodyPr/>
                    <a:lstStyle/>
                    <a:p>
                      <a:r>
                        <a:rPr lang="en-US" sz="1400" dirty="0"/>
                        <a:t>Kitab/</a:t>
                      </a:r>
                      <a:r>
                        <a:rPr lang="en-US" sz="1400" dirty="0" err="1"/>
                        <a:t>Tohfa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/>
                        <a:t>کتاب/ تحفه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250827"/>
                  </a:ext>
                </a:extLst>
              </a:tr>
              <a:tr h="510298">
                <a:tc>
                  <a:txBody>
                    <a:bodyPr/>
                    <a:lstStyle/>
                    <a:p>
                      <a:r>
                        <a:rPr lang="en-US" sz="1400" dirty="0" err="1"/>
                        <a:t>Drakht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Chob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/>
                        <a:t>درخت/چوب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6887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C86FE2A-01E3-4077-93F2-A7622B6DCA63}"/>
              </a:ext>
            </a:extLst>
          </p:cNvPr>
          <p:cNvSpPr txBox="1"/>
          <p:nvPr/>
        </p:nvSpPr>
        <p:spPr>
          <a:xfrm>
            <a:off x="3356016" y="6184113"/>
            <a:ext cx="45790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altLang="ja-JP" sz="1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(</a:t>
            </a:r>
            <a:r>
              <a:rPr lang="fa-IR" altLang="ja-JP" sz="2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کتاب) </a:t>
            </a:r>
            <a:r>
              <a:rPr lang="fa-IR" altLang="ja-JP" sz="2000" dirty="0">
                <a:solidFill>
                  <a:schemeClr val="accent1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منبع یا بسته معلومات </a:t>
            </a:r>
            <a:endParaRPr lang="en-US" altLang="ja-JP" sz="1800" dirty="0">
              <a:solidFill>
                <a:schemeClr val="accent1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749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9C6F00D-30C9-4C2A-AA74-822119670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80" y="3263427"/>
            <a:ext cx="3162477" cy="353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木の根のイラスト">
            <a:extLst>
              <a:ext uri="{FF2B5EF4-FFF2-40B4-BE49-F238E27FC236}">
                <a16:creationId xmlns:a16="http://schemas.microsoft.com/office/drawing/2014/main" id="{3B331B08-ABD7-4508-9935-9EDE82372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1"/>
          <a:stretch/>
        </p:blipFill>
        <p:spPr bwMode="auto">
          <a:xfrm>
            <a:off x="8403" y="778693"/>
            <a:ext cx="3356016" cy="268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C2A3465-BD6C-4F60-AD18-81AB3300D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03" y="31792"/>
            <a:ext cx="9144000" cy="53033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418EE5B-5904-4CDE-AD06-D716230F2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734"/>
            <a:ext cx="9144000" cy="471782"/>
          </a:xfrm>
          <a:prstGeom prst="rect">
            <a:avLst/>
          </a:prstGeom>
        </p:spPr>
      </p:pic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68934011-C65B-423E-87B3-D5F164C8E734}"/>
              </a:ext>
            </a:extLst>
          </p:cNvPr>
          <p:cNvCxnSpPr>
            <a:cxnSpLocks/>
          </p:cNvCxnSpPr>
          <p:nvPr/>
        </p:nvCxnSpPr>
        <p:spPr>
          <a:xfrm>
            <a:off x="1438092" y="2649861"/>
            <a:ext cx="561332" cy="0"/>
          </a:xfrm>
          <a:prstGeom prst="line">
            <a:avLst/>
          </a:prstGeom>
          <a:ln w="165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吹き出し: 四角形 26">
            <a:extLst>
              <a:ext uri="{FF2B5EF4-FFF2-40B4-BE49-F238E27FC236}">
                <a16:creationId xmlns:a16="http://schemas.microsoft.com/office/drawing/2014/main" id="{FA64DF80-051B-4B18-B4ED-9237464A4B3D}"/>
              </a:ext>
            </a:extLst>
          </p:cNvPr>
          <p:cNvSpPr/>
          <p:nvPr/>
        </p:nvSpPr>
        <p:spPr>
          <a:xfrm>
            <a:off x="1931265" y="1575753"/>
            <a:ext cx="1159747" cy="666705"/>
          </a:xfrm>
          <a:prstGeom prst="wedgeRectCallout">
            <a:avLst>
              <a:gd name="adj1" fmla="val -66601"/>
              <a:gd name="adj2" fmla="val 10562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root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04C5879-2DF9-4809-A581-EAA0FD3A6073}"/>
              </a:ext>
            </a:extLst>
          </p:cNvPr>
          <p:cNvSpPr txBox="1"/>
          <p:nvPr/>
        </p:nvSpPr>
        <p:spPr>
          <a:xfrm>
            <a:off x="150656" y="6134523"/>
            <a:ext cx="59256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dirty="0"/>
              <a:t>Gmk35298, CC BY-SA 4.0, via Wikimedia Commons</a:t>
            </a:r>
          </a:p>
          <a:p>
            <a:r>
              <a:rPr lang="ja-JP" altLang="en-US" sz="1600" dirty="0">
                <a:hlinkClick r:id="rId6"/>
              </a:rPr>
              <a:t>https://commons.wikimedia.org/wiki/File:Creation-of-bagua.png</a:t>
            </a:r>
            <a:endParaRPr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C7368B-A6F3-447D-8F9E-86967A0137C2}"/>
              </a:ext>
            </a:extLst>
          </p:cNvPr>
          <p:cNvSpPr txBox="1"/>
          <p:nvPr/>
        </p:nvSpPr>
        <p:spPr>
          <a:xfrm>
            <a:off x="150656" y="3771678"/>
            <a:ext cx="5785454" cy="19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eight trigrams (</a:t>
            </a:r>
            <a:r>
              <a:rPr lang="en-US" altLang="ja-JP" sz="2400" dirty="0">
                <a:highlight>
                  <a:srgbClr val="00FF00"/>
                </a:highlight>
                <a:latin typeface="MS UI Gothic" panose="020B0600070205080204" pitchFamily="50" charset="-128"/>
                <a:ea typeface="MS UI Gothic" panose="020B0600070205080204" pitchFamily="50" charset="-128"/>
              </a:rPr>
              <a:t>tree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diagram) used in Daoist cosmology.</a:t>
            </a:r>
            <a:endParaRPr lang="fa-IR" altLang="ja-JP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80000"/>
              </a:lnSpc>
            </a:pPr>
            <a:r>
              <a:rPr lang="fa-IR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هشت بخش(شکل درخت) از </a:t>
            </a:r>
            <a:r>
              <a:rPr lang="fa-IR" altLang="ja-JP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سمبول</a:t>
            </a:r>
            <a:r>
              <a:rPr lang="fa-IR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fa-IR" altLang="ja-JP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تریگرام</a:t>
            </a:r>
            <a:r>
              <a:rPr lang="fa-IR" altLang="ja-JP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UI Gothic" panose="020B0600070205080204" pitchFamily="50" charset="-128"/>
                <a:cs typeface="Arial" panose="020B0604020202020204" pitchFamily="34" charset="0"/>
              </a:rPr>
              <a:t> در 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دائوئیس</a:t>
            </a:r>
            <a:r>
              <a:rPr kumimoji="0" lang="fa-IR" altLang="en-US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inherit"/>
                <a:cs typeface="Arial" panose="020B0604020202020204" pitchFamily="34" charset="0"/>
              </a:rPr>
              <a:t>یم</a:t>
            </a:r>
            <a:r>
              <a:rPr lang="fa-IR" altLang="ja-JP" sz="2400" dirty="0">
                <a:solidFill>
                  <a:schemeClr val="accent1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endParaRPr lang="en-US" altLang="ja-JP" sz="2400" dirty="0">
              <a:solidFill>
                <a:schemeClr val="accent1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The research and record </a:t>
            </a:r>
            <a:r>
              <a:rPr lang="en-US" altLang="ja-JP" sz="2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book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on Cosmology </a:t>
            </a:r>
            <a:r>
              <a:rPr lang="fa-IR" altLang="ja-JP" sz="2400" dirty="0">
                <a:solidFill>
                  <a:schemeClr val="accent1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منبع تحقیقات و کتاب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book</a:t>
            </a:r>
            <a:endParaRPr lang="en-US" altLang="ja-JP" sz="2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CA7ADD4C-65C8-4BBE-AB02-EB9AA92D8FF1}"/>
              </a:ext>
            </a:extLst>
          </p:cNvPr>
          <p:cNvSpPr/>
          <p:nvPr/>
        </p:nvSpPr>
        <p:spPr>
          <a:xfrm rot="10617513">
            <a:off x="5947580" y="3788898"/>
            <a:ext cx="449578" cy="44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4E70EB08-883C-45C2-A2A4-DC35D53EBA59}"/>
              </a:ext>
            </a:extLst>
          </p:cNvPr>
          <p:cNvSpPr/>
          <p:nvPr/>
        </p:nvSpPr>
        <p:spPr>
          <a:xfrm rot="17215497">
            <a:off x="3790179" y="3083963"/>
            <a:ext cx="632656" cy="474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47496434-BC39-4307-9EE8-87167F946C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56" y="1104760"/>
            <a:ext cx="2128270" cy="2128270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144B54-3678-4DDA-BB45-F80F05440DC6}"/>
              </a:ext>
            </a:extLst>
          </p:cNvPr>
          <p:cNvSpPr txBox="1"/>
          <p:nvPr/>
        </p:nvSpPr>
        <p:spPr>
          <a:xfrm>
            <a:off x="3205873" y="877267"/>
            <a:ext cx="42863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root</a:t>
            </a: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basis, foundation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basis of information 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book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5" name="吹き出し: 四角形 24">
            <a:extLst>
              <a:ext uri="{FF2B5EF4-FFF2-40B4-BE49-F238E27FC236}">
                <a16:creationId xmlns:a16="http://schemas.microsoft.com/office/drawing/2014/main" id="{3970B0CD-255D-4AA1-B43A-42166AF54AF3}"/>
              </a:ext>
            </a:extLst>
          </p:cNvPr>
          <p:cNvSpPr/>
          <p:nvPr/>
        </p:nvSpPr>
        <p:spPr>
          <a:xfrm>
            <a:off x="5644840" y="2775762"/>
            <a:ext cx="1159747" cy="666705"/>
          </a:xfrm>
          <a:prstGeom prst="wedgeRectCallout">
            <a:avLst>
              <a:gd name="adj1" fmla="val 75828"/>
              <a:gd name="adj2" fmla="val 45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root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053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20AE661-466A-4EA4-902D-6261934B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339850"/>
            <a:ext cx="8705850" cy="21145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485899" y="1959611"/>
            <a:ext cx="1184729" cy="577501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098804"/>
              </p:ext>
            </p:extLst>
          </p:nvPr>
        </p:nvGraphicFramePr>
        <p:xfrm>
          <a:off x="72961" y="3926840"/>
          <a:ext cx="8998078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62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20013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10574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5875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964477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10253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05659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4967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106553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pen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</a:t>
                      </a:r>
                      <a:r>
                        <a:rPr kumimoji="1" lang="ja-JP" altLang="en-US" sz="2400" dirty="0"/>
                        <a:t>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  pens</a:t>
                      </a:r>
                    </a:p>
                    <a:p>
                      <a:pPr algn="ctr"/>
                      <a:r>
                        <a:rPr kumimoji="1" lang="en-US" altLang="ja-JP" sz="1600" dirty="0"/>
                        <a:t>/trees/…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ぽん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ぼん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ぽん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ぽん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ほん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A9BA1D7-2853-4D75-AEC2-33E848687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36019"/>
              </p:ext>
            </p:extLst>
          </p:nvPr>
        </p:nvGraphicFramePr>
        <p:xfrm>
          <a:off x="72961" y="5694680"/>
          <a:ext cx="8998077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9426">
                  <a:extLst>
                    <a:ext uri="{9D8B030D-6E8A-4147-A177-3AD203B41FA5}">
                      <a16:colId xmlns:a16="http://schemas.microsoft.com/office/drawing/2014/main" val="3264584618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val="2728072144"/>
                    </a:ext>
                  </a:extLst>
                </a:gridCol>
                <a:gridCol w="1002890">
                  <a:extLst>
                    <a:ext uri="{9D8B030D-6E8A-4147-A177-3AD203B41FA5}">
                      <a16:colId xmlns:a16="http://schemas.microsoft.com/office/drawing/2014/main" val="4002435285"/>
                    </a:ext>
                  </a:extLst>
                </a:gridCol>
                <a:gridCol w="1032387">
                  <a:extLst>
                    <a:ext uri="{9D8B030D-6E8A-4147-A177-3AD203B41FA5}">
                      <a16:colId xmlns:a16="http://schemas.microsoft.com/office/drawing/2014/main" val="2347379745"/>
                    </a:ext>
                  </a:extLst>
                </a:gridCol>
                <a:gridCol w="958645">
                  <a:extLst>
                    <a:ext uri="{9D8B030D-6E8A-4147-A177-3AD203B41FA5}">
                      <a16:colId xmlns:a16="http://schemas.microsoft.com/office/drawing/2014/main" val="2864003012"/>
                    </a:ext>
                  </a:extLst>
                </a:gridCol>
                <a:gridCol w="973394">
                  <a:extLst>
                    <a:ext uri="{9D8B030D-6E8A-4147-A177-3AD203B41FA5}">
                      <a16:colId xmlns:a16="http://schemas.microsoft.com/office/drawing/2014/main" val="3165911522"/>
                    </a:ext>
                  </a:extLst>
                </a:gridCol>
                <a:gridCol w="1076632">
                  <a:extLst>
                    <a:ext uri="{9D8B030D-6E8A-4147-A177-3AD203B41FA5}">
                      <a16:colId xmlns:a16="http://schemas.microsoft.com/office/drawing/2014/main" val="28120705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807673258"/>
                    </a:ext>
                  </a:extLst>
                </a:gridCol>
                <a:gridCol w="959425">
                  <a:extLst>
                    <a:ext uri="{9D8B030D-6E8A-4147-A177-3AD203B41FA5}">
                      <a16:colId xmlns:a16="http://schemas.microsoft.com/office/drawing/2014/main" val="449463293"/>
                    </a:ext>
                  </a:extLst>
                </a:gridCol>
              </a:tblGrid>
              <a:tr h="575896"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یک قلم/درخت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دو قلم/درخت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سه قلم/درخت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جهار</a:t>
                      </a:r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قلم/درخت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پنح</a:t>
                      </a:r>
                      <a:r>
                        <a:rPr lang="fa-I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قلم/درخت</a:t>
                      </a:r>
                      <a:endParaRPr lang="en-US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شش قلم/درخت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۷ قلم/درخت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۸ قلم/درخت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۹ قلم/درخت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8542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F502AE2-E45A-48EF-968B-4B35984E9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395"/>
          <a:stretch/>
        </p:blipFill>
        <p:spPr>
          <a:xfrm>
            <a:off x="598587" y="1621765"/>
            <a:ext cx="8277597" cy="90187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FC4894-E579-4379-81CB-EB640123B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491"/>
          <a:stretch/>
        </p:blipFill>
        <p:spPr>
          <a:xfrm>
            <a:off x="0" y="2725946"/>
            <a:ext cx="9144000" cy="4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4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図 16390" descr="アイコン&#10;&#10;自動的に生成された説明">
            <a:extLst>
              <a:ext uri="{FF2B5EF4-FFF2-40B4-BE49-F238E27FC236}">
                <a16:creationId xmlns:a16="http://schemas.microsoft.com/office/drawing/2014/main" id="{89E20EC8-F182-4352-B61A-3EF113AD0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83" y="3803793"/>
            <a:ext cx="2925593" cy="2925593"/>
          </a:xfrm>
          <a:prstGeom prst="rect">
            <a:avLst/>
          </a:prstGeom>
        </p:spPr>
      </p:pic>
      <p:pic>
        <p:nvPicPr>
          <p:cNvPr id="10" name="図 9" descr="挿絵, テーブル, 椅子, 記号 が含まれている画像&#10;&#10;自動的に生成された説明">
            <a:extLst>
              <a:ext uri="{FF2B5EF4-FFF2-40B4-BE49-F238E27FC236}">
                <a16:creationId xmlns:a16="http://schemas.microsoft.com/office/drawing/2014/main" id="{08FEA7CD-A36B-447B-88C4-A4E9EF842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86" y="1225878"/>
            <a:ext cx="2035756" cy="2035756"/>
          </a:xfrm>
          <a:prstGeom prst="rect">
            <a:avLst/>
          </a:prstGeom>
        </p:spPr>
      </p:pic>
      <p:pic>
        <p:nvPicPr>
          <p:cNvPr id="16388" name="図 16387">
            <a:extLst>
              <a:ext uri="{FF2B5EF4-FFF2-40B4-BE49-F238E27FC236}">
                <a16:creationId xmlns:a16="http://schemas.microsoft.com/office/drawing/2014/main" id="{AC3AA4D3-F5E4-4AB5-8649-AF32C7C03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75" y="3868869"/>
            <a:ext cx="3989346" cy="288113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3803F35-72F8-47C6-988C-5C0499A87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43"/>
            <a:ext cx="7019778" cy="4704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828E3E5-5FF4-401E-B49F-7782CEB48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06295"/>
            <a:ext cx="7042484" cy="78694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3155B7F-5E97-400D-A954-64A9BF247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48" y="1374002"/>
            <a:ext cx="1557566" cy="1788259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C0C684EB-1654-44D9-BA84-D524DD0E8357}"/>
              </a:ext>
            </a:extLst>
          </p:cNvPr>
          <p:cNvSpPr/>
          <p:nvPr/>
        </p:nvSpPr>
        <p:spPr>
          <a:xfrm>
            <a:off x="3039569" y="2164347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52D15E30-DE28-4477-A7EE-FD6778322E97}"/>
              </a:ext>
            </a:extLst>
          </p:cNvPr>
          <p:cNvSpPr/>
          <p:nvPr/>
        </p:nvSpPr>
        <p:spPr>
          <a:xfrm>
            <a:off x="1959429" y="1832620"/>
            <a:ext cx="798285" cy="203200"/>
          </a:xfrm>
          <a:custGeom>
            <a:avLst/>
            <a:gdLst>
              <a:gd name="connsiteX0" fmla="*/ 0 w 798285"/>
              <a:gd name="connsiteY0" fmla="*/ 0 h 203200"/>
              <a:gd name="connsiteX1" fmla="*/ 58057 w 798285"/>
              <a:gd name="connsiteY1" fmla="*/ 72572 h 203200"/>
              <a:gd name="connsiteX2" fmla="*/ 188685 w 798285"/>
              <a:gd name="connsiteY2" fmla="*/ 145143 h 203200"/>
              <a:gd name="connsiteX3" fmla="*/ 232228 w 798285"/>
              <a:gd name="connsiteY3" fmla="*/ 174172 h 203200"/>
              <a:gd name="connsiteX4" fmla="*/ 290285 w 798285"/>
              <a:gd name="connsiteY4" fmla="*/ 203200 h 203200"/>
              <a:gd name="connsiteX5" fmla="*/ 624114 w 798285"/>
              <a:gd name="connsiteY5" fmla="*/ 188686 h 203200"/>
              <a:gd name="connsiteX6" fmla="*/ 740228 w 798285"/>
              <a:gd name="connsiteY6" fmla="*/ 130629 h 203200"/>
              <a:gd name="connsiteX7" fmla="*/ 783771 w 798285"/>
              <a:gd name="connsiteY7" fmla="*/ 87086 h 203200"/>
              <a:gd name="connsiteX8" fmla="*/ 798285 w 798285"/>
              <a:gd name="connsiteY8" fmla="*/ 43543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285" h="203200">
                <a:moveTo>
                  <a:pt x="0" y="0"/>
                </a:moveTo>
                <a:cubicBezTo>
                  <a:pt x="19352" y="24191"/>
                  <a:pt x="36152" y="50666"/>
                  <a:pt x="58057" y="72572"/>
                </a:cubicBezTo>
                <a:cubicBezTo>
                  <a:pt x="115155" y="129670"/>
                  <a:pt x="117135" y="109368"/>
                  <a:pt x="188685" y="145143"/>
                </a:cubicBezTo>
                <a:cubicBezTo>
                  <a:pt x="204287" y="152944"/>
                  <a:pt x="217082" y="165517"/>
                  <a:pt x="232228" y="174172"/>
                </a:cubicBezTo>
                <a:cubicBezTo>
                  <a:pt x="251014" y="184907"/>
                  <a:pt x="270933" y="193524"/>
                  <a:pt x="290285" y="203200"/>
                </a:cubicBezTo>
                <a:cubicBezTo>
                  <a:pt x="401561" y="198362"/>
                  <a:pt x="514154" y="206421"/>
                  <a:pt x="624114" y="188686"/>
                </a:cubicBezTo>
                <a:cubicBezTo>
                  <a:pt x="666835" y="181796"/>
                  <a:pt x="740228" y="130629"/>
                  <a:pt x="740228" y="130629"/>
                </a:cubicBezTo>
                <a:cubicBezTo>
                  <a:pt x="754742" y="116115"/>
                  <a:pt x="772385" y="104165"/>
                  <a:pt x="783771" y="87086"/>
                </a:cubicBezTo>
                <a:cubicBezTo>
                  <a:pt x="792258" y="74356"/>
                  <a:pt x="798285" y="43543"/>
                  <a:pt x="798285" y="43543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A808C658-3C9A-4701-BA30-9A55805D467B}"/>
              </a:ext>
            </a:extLst>
          </p:cNvPr>
          <p:cNvSpPr/>
          <p:nvPr/>
        </p:nvSpPr>
        <p:spPr>
          <a:xfrm>
            <a:off x="1988457" y="2355135"/>
            <a:ext cx="740229" cy="101600"/>
          </a:xfrm>
          <a:custGeom>
            <a:avLst/>
            <a:gdLst>
              <a:gd name="connsiteX0" fmla="*/ 0 w 740229"/>
              <a:gd name="connsiteY0" fmla="*/ 0 h 101600"/>
              <a:gd name="connsiteX1" fmla="*/ 72572 w 740229"/>
              <a:gd name="connsiteY1" fmla="*/ 29028 h 101600"/>
              <a:gd name="connsiteX2" fmla="*/ 116114 w 740229"/>
              <a:gd name="connsiteY2" fmla="*/ 58057 h 101600"/>
              <a:gd name="connsiteX3" fmla="*/ 217714 w 740229"/>
              <a:gd name="connsiteY3" fmla="*/ 72571 h 101600"/>
              <a:gd name="connsiteX4" fmla="*/ 333829 w 740229"/>
              <a:gd name="connsiteY4" fmla="*/ 101600 h 101600"/>
              <a:gd name="connsiteX5" fmla="*/ 595086 w 740229"/>
              <a:gd name="connsiteY5" fmla="*/ 87085 h 101600"/>
              <a:gd name="connsiteX6" fmla="*/ 638629 w 740229"/>
              <a:gd name="connsiteY6" fmla="*/ 58057 h 101600"/>
              <a:gd name="connsiteX7" fmla="*/ 740229 w 740229"/>
              <a:gd name="connsiteY7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229" h="101600">
                <a:moveTo>
                  <a:pt x="0" y="0"/>
                </a:moveTo>
                <a:cubicBezTo>
                  <a:pt x="24191" y="9676"/>
                  <a:pt x="49269" y="17376"/>
                  <a:pt x="72572" y="29028"/>
                </a:cubicBezTo>
                <a:cubicBezTo>
                  <a:pt x="88174" y="36829"/>
                  <a:pt x="99406" y="53045"/>
                  <a:pt x="116114" y="58057"/>
                </a:cubicBezTo>
                <a:cubicBezTo>
                  <a:pt x="148882" y="67887"/>
                  <a:pt x="183969" y="66947"/>
                  <a:pt x="217714" y="72571"/>
                </a:cubicBezTo>
                <a:cubicBezTo>
                  <a:pt x="287776" y="84248"/>
                  <a:pt x="277743" y="82904"/>
                  <a:pt x="333829" y="101600"/>
                </a:cubicBezTo>
                <a:cubicBezTo>
                  <a:pt x="420915" y="96762"/>
                  <a:pt x="508743" y="99420"/>
                  <a:pt x="595086" y="87085"/>
                </a:cubicBezTo>
                <a:cubicBezTo>
                  <a:pt x="612355" y="84618"/>
                  <a:pt x="624434" y="68196"/>
                  <a:pt x="638629" y="58057"/>
                </a:cubicBezTo>
                <a:cubicBezTo>
                  <a:pt x="715517" y="3137"/>
                  <a:pt x="669568" y="23553"/>
                  <a:pt x="740229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0A8E0A3B-FC1A-45C3-A8F4-7F6FD38C2EB4}"/>
              </a:ext>
            </a:extLst>
          </p:cNvPr>
          <p:cNvCxnSpPr/>
          <p:nvPr/>
        </p:nvCxnSpPr>
        <p:spPr>
          <a:xfrm>
            <a:off x="1774371" y="2975539"/>
            <a:ext cx="1168400" cy="0"/>
          </a:xfrm>
          <a:prstGeom prst="line">
            <a:avLst/>
          </a:prstGeom>
          <a:ln w="165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A40422A2-6B3C-402A-9A5E-E0AAA8A3F9B4}"/>
              </a:ext>
            </a:extLst>
          </p:cNvPr>
          <p:cNvSpPr/>
          <p:nvPr/>
        </p:nvSpPr>
        <p:spPr>
          <a:xfrm>
            <a:off x="2264229" y="1614866"/>
            <a:ext cx="189415" cy="1320839"/>
          </a:xfrm>
          <a:custGeom>
            <a:avLst/>
            <a:gdLst>
              <a:gd name="connsiteX0" fmla="*/ 87085 w 189415"/>
              <a:gd name="connsiteY0" fmla="*/ 1320839 h 1320839"/>
              <a:gd name="connsiteX1" fmla="*/ 101600 w 189415"/>
              <a:gd name="connsiteY1" fmla="*/ 1248267 h 1320839"/>
              <a:gd name="connsiteX2" fmla="*/ 145142 w 189415"/>
              <a:gd name="connsiteY2" fmla="*/ 1074096 h 1320839"/>
              <a:gd name="connsiteX3" fmla="*/ 174171 w 189415"/>
              <a:gd name="connsiteY3" fmla="*/ 827353 h 1320839"/>
              <a:gd name="connsiteX4" fmla="*/ 188685 w 189415"/>
              <a:gd name="connsiteY4" fmla="*/ 653181 h 1320839"/>
              <a:gd name="connsiteX5" fmla="*/ 174171 w 189415"/>
              <a:gd name="connsiteY5" fmla="*/ 449981 h 1320839"/>
              <a:gd name="connsiteX6" fmla="*/ 174171 w 189415"/>
              <a:gd name="connsiteY6" fmla="*/ 101639 h 1320839"/>
              <a:gd name="connsiteX7" fmla="*/ 145142 w 189415"/>
              <a:gd name="connsiteY7" fmla="*/ 58096 h 1320839"/>
              <a:gd name="connsiteX8" fmla="*/ 101600 w 189415"/>
              <a:gd name="connsiteY8" fmla="*/ 43581 h 1320839"/>
              <a:gd name="connsiteX9" fmla="*/ 58057 w 189415"/>
              <a:gd name="connsiteY9" fmla="*/ 14553 h 1320839"/>
              <a:gd name="connsiteX10" fmla="*/ 0 w 189415"/>
              <a:gd name="connsiteY10" fmla="*/ 39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15" h="1320839">
                <a:moveTo>
                  <a:pt x="87085" y="1320839"/>
                </a:moveTo>
                <a:cubicBezTo>
                  <a:pt x="91923" y="1296648"/>
                  <a:pt x="95950" y="1272281"/>
                  <a:pt x="101600" y="1248267"/>
                </a:cubicBezTo>
                <a:cubicBezTo>
                  <a:pt x="115307" y="1190014"/>
                  <a:pt x="137719" y="1133478"/>
                  <a:pt x="145142" y="1074096"/>
                </a:cubicBezTo>
                <a:cubicBezTo>
                  <a:pt x="155039" y="994927"/>
                  <a:pt x="166640" y="906425"/>
                  <a:pt x="174171" y="827353"/>
                </a:cubicBezTo>
                <a:cubicBezTo>
                  <a:pt x="179694" y="769357"/>
                  <a:pt x="183847" y="711238"/>
                  <a:pt x="188685" y="653181"/>
                </a:cubicBezTo>
                <a:cubicBezTo>
                  <a:pt x="183847" y="585448"/>
                  <a:pt x="174171" y="517887"/>
                  <a:pt x="174171" y="449981"/>
                </a:cubicBezTo>
                <a:cubicBezTo>
                  <a:pt x="174171" y="367448"/>
                  <a:pt x="208472" y="204540"/>
                  <a:pt x="174171" y="101639"/>
                </a:cubicBezTo>
                <a:cubicBezTo>
                  <a:pt x="168655" y="85090"/>
                  <a:pt x="158763" y="68993"/>
                  <a:pt x="145142" y="58096"/>
                </a:cubicBezTo>
                <a:cubicBezTo>
                  <a:pt x="133195" y="48539"/>
                  <a:pt x="115284" y="50423"/>
                  <a:pt x="101600" y="43581"/>
                </a:cubicBezTo>
                <a:cubicBezTo>
                  <a:pt x="85998" y="35780"/>
                  <a:pt x="73659" y="22354"/>
                  <a:pt x="58057" y="14553"/>
                </a:cubicBezTo>
                <a:cubicBezTo>
                  <a:pt x="25969" y="-1491"/>
                  <a:pt x="24740" y="39"/>
                  <a:pt x="0" y="39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8052215-AE72-45CF-A96C-A16DA57C74ED}"/>
              </a:ext>
            </a:extLst>
          </p:cNvPr>
          <p:cNvSpPr txBox="1"/>
          <p:nvPr/>
        </p:nvSpPr>
        <p:spPr>
          <a:xfrm>
            <a:off x="5522743" y="1443440"/>
            <a:ext cx="3458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growing plant</a:t>
            </a:r>
            <a:endParaRPr lang="fa-IR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fa-IR" altLang="ja-JP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گیاهی که نو رشد کرده باشد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be born, life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9533F3E5-F2D8-448E-849C-CB7CEC1E6CB0}"/>
              </a:ext>
            </a:extLst>
          </p:cNvPr>
          <p:cNvSpPr/>
          <p:nvPr/>
        </p:nvSpPr>
        <p:spPr>
          <a:xfrm rot="546269" flipH="1">
            <a:off x="1878226" y="1638460"/>
            <a:ext cx="112981" cy="492031"/>
          </a:xfrm>
          <a:custGeom>
            <a:avLst/>
            <a:gdLst>
              <a:gd name="connsiteX0" fmla="*/ 87086 w 87086"/>
              <a:gd name="connsiteY0" fmla="*/ 319315 h 319315"/>
              <a:gd name="connsiteX1" fmla="*/ 14514 w 87086"/>
              <a:gd name="connsiteY1" fmla="*/ 261257 h 319315"/>
              <a:gd name="connsiteX2" fmla="*/ 0 w 87086"/>
              <a:gd name="connsiteY2" fmla="*/ 203200 h 319315"/>
              <a:gd name="connsiteX3" fmla="*/ 29028 w 87086"/>
              <a:gd name="connsiteY3" fmla="*/ 0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6" h="319315">
                <a:moveTo>
                  <a:pt x="87086" y="319315"/>
                </a:moveTo>
                <a:cubicBezTo>
                  <a:pt x="62895" y="299962"/>
                  <a:pt x="33102" y="286040"/>
                  <a:pt x="14514" y="261257"/>
                </a:cubicBezTo>
                <a:cubicBezTo>
                  <a:pt x="2545" y="245299"/>
                  <a:pt x="0" y="223148"/>
                  <a:pt x="0" y="203200"/>
                </a:cubicBezTo>
                <a:cubicBezTo>
                  <a:pt x="0" y="76005"/>
                  <a:pt x="2168" y="80583"/>
                  <a:pt x="29028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8FC2BDD9-2143-438E-91C8-D0DFA5117BFB}"/>
              </a:ext>
            </a:extLst>
          </p:cNvPr>
          <p:cNvSpPr/>
          <p:nvPr/>
        </p:nvSpPr>
        <p:spPr>
          <a:xfrm flipV="1">
            <a:off x="3070826" y="4476268"/>
            <a:ext cx="1105289" cy="256762"/>
          </a:xfrm>
          <a:custGeom>
            <a:avLst/>
            <a:gdLst>
              <a:gd name="connsiteX0" fmla="*/ 0 w 798285"/>
              <a:gd name="connsiteY0" fmla="*/ 0 h 203200"/>
              <a:gd name="connsiteX1" fmla="*/ 58057 w 798285"/>
              <a:gd name="connsiteY1" fmla="*/ 72572 h 203200"/>
              <a:gd name="connsiteX2" fmla="*/ 188685 w 798285"/>
              <a:gd name="connsiteY2" fmla="*/ 145143 h 203200"/>
              <a:gd name="connsiteX3" fmla="*/ 232228 w 798285"/>
              <a:gd name="connsiteY3" fmla="*/ 174172 h 203200"/>
              <a:gd name="connsiteX4" fmla="*/ 290285 w 798285"/>
              <a:gd name="connsiteY4" fmla="*/ 203200 h 203200"/>
              <a:gd name="connsiteX5" fmla="*/ 624114 w 798285"/>
              <a:gd name="connsiteY5" fmla="*/ 188686 h 203200"/>
              <a:gd name="connsiteX6" fmla="*/ 740228 w 798285"/>
              <a:gd name="connsiteY6" fmla="*/ 130629 h 203200"/>
              <a:gd name="connsiteX7" fmla="*/ 783771 w 798285"/>
              <a:gd name="connsiteY7" fmla="*/ 87086 h 203200"/>
              <a:gd name="connsiteX8" fmla="*/ 798285 w 798285"/>
              <a:gd name="connsiteY8" fmla="*/ 43543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8285" h="203200">
                <a:moveTo>
                  <a:pt x="0" y="0"/>
                </a:moveTo>
                <a:cubicBezTo>
                  <a:pt x="19352" y="24191"/>
                  <a:pt x="36152" y="50666"/>
                  <a:pt x="58057" y="72572"/>
                </a:cubicBezTo>
                <a:cubicBezTo>
                  <a:pt x="115155" y="129670"/>
                  <a:pt x="117135" y="109368"/>
                  <a:pt x="188685" y="145143"/>
                </a:cubicBezTo>
                <a:cubicBezTo>
                  <a:pt x="204287" y="152944"/>
                  <a:pt x="217082" y="165517"/>
                  <a:pt x="232228" y="174172"/>
                </a:cubicBezTo>
                <a:cubicBezTo>
                  <a:pt x="251014" y="184907"/>
                  <a:pt x="270933" y="193524"/>
                  <a:pt x="290285" y="203200"/>
                </a:cubicBezTo>
                <a:cubicBezTo>
                  <a:pt x="401561" y="198362"/>
                  <a:pt x="514154" y="206421"/>
                  <a:pt x="624114" y="188686"/>
                </a:cubicBezTo>
                <a:cubicBezTo>
                  <a:pt x="666835" y="181796"/>
                  <a:pt x="740228" y="130629"/>
                  <a:pt x="740228" y="130629"/>
                </a:cubicBezTo>
                <a:cubicBezTo>
                  <a:pt x="754742" y="116115"/>
                  <a:pt x="772385" y="104165"/>
                  <a:pt x="783771" y="87086"/>
                </a:cubicBezTo>
                <a:cubicBezTo>
                  <a:pt x="792258" y="74356"/>
                  <a:pt x="798285" y="43543"/>
                  <a:pt x="798285" y="43543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71E963BD-2CDB-40D5-A8F9-9503D64E8261}"/>
              </a:ext>
            </a:extLst>
          </p:cNvPr>
          <p:cNvSpPr/>
          <p:nvPr/>
        </p:nvSpPr>
        <p:spPr>
          <a:xfrm flipV="1">
            <a:off x="3038198" y="5082446"/>
            <a:ext cx="1137917" cy="122012"/>
          </a:xfrm>
          <a:custGeom>
            <a:avLst/>
            <a:gdLst>
              <a:gd name="connsiteX0" fmla="*/ 0 w 740229"/>
              <a:gd name="connsiteY0" fmla="*/ 0 h 101600"/>
              <a:gd name="connsiteX1" fmla="*/ 72572 w 740229"/>
              <a:gd name="connsiteY1" fmla="*/ 29028 h 101600"/>
              <a:gd name="connsiteX2" fmla="*/ 116114 w 740229"/>
              <a:gd name="connsiteY2" fmla="*/ 58057 h 101600"/>
              <a:gd name="connsiteX3" fmla="*/ 217714 w 740229"/>
              <a:gd name="connsiteY3" fmla="*/ 72571 h 101600"/>
              <a:gd name="connsiteX4" fmla="*/ 333829 w 740229"/>
              <a:gd name="connsiteY4" fmla="*/ 101600 h 101600"/>
              <a:gd name="connsiteX5" fmla="*/ 595086 w 740229"/>
              <a:gd name="connsiteY5" fmla="*/ 87085 h 101600"/>
              <a:gd name="connsiteX6" fmla="*/ 638629 w 740229"/>
              <a:gd name="connsiteY6" fmla="*/ 58057 h 101600"/>
              <a:gd name="connsiteX7" fmla="*/ 740229 w 740229"/>
              <a:gd name="connsiteY7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229" h="101600">
                <a:moveTo>
                  <a:pt x="0" y="0"/>
                </a:moveTo>
                <a:cubicBezTo>
                  <a:pt x="24191" y="9676"/>
                  <a:pt x="49269" y="17376"/>
                  <a:pt x="72572" y="29028"/>
                </a:cubicBezTo>
                <a:cubicBezTo>
                  <a:pt x="88174" y="36829"/>
                  <a:pt x="99406" y="53045"/>
                  <a:pt x="116114" y="58057"/>
                </a:cubicBezTo>
                <a:cubicBezTo>
                  <a:pt x="148882" y="67887"/>
                  <a:pt x="183969" y="66947"/>
                  <a:pt x="217714" y="72571"/>
                </a:cubicBezTo>
                <a:cubicBezTo>
                  <a:pt x="287776" y="84248"/>
                  <a:pt x="277743" y="82904"/>
                  <a:pt x="333829" y="101600"/>
                </a:cubicBezTo>
                <a:cubicBezTo>
                  <a:pt x="420915" y="96762"/>
                  <a:pt x="508743" y="99420"/>
                  <a:pt x="595086" y="87085"/>
                </a:cubicBezTo>
                <a:cubicBezTo>
                  <a:pt x="612355" y="84618"/>
                  <a:pt x="624434" y="68196"/>
                  <a:pt x="638629" y="58057"/>
                </a:cubicBezTo>
                <a:cubicBezTo>
                  <a:pt x="715517" y="3137"/>
                  <a:pt x="669568" y="23553"/>
                  <a:pt x="740229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C67DF08C-639E-416A-8491-764BE7D5DFCE}"/>
              </a:ext>
            </a:extLst>
          </p:cNvPr>
          <p:cNvCxnSpPr>
            <a:cxnSpLocks/>
          </p:cNvCxnSpPr>
          <p:nvPr/>
        </p:nvCxnSpPr>
        <p:spPr>
          <a:xfrm>
            <a:off x="2453644" y="5751044"/>
            <a:ext cx="2101134" cy="19515"/>
          </a:xfrm>
          <a:prstGeom prst="line">
            <a:avLst/>
          </a:prstGeom>
          <a:ln w="165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267159B5-98A8-4FE3-864D-B6FBD6A12B29}"/>
              </a:ext>
            </a:extLst>
          </p:cNvPr>
          <p:cNvSpPr/>
          <p:nvPr/>
        </p:nvSpPr>
        <p:spPr>
          <a:xfrm>
            <a:off x="3462567" y="4470868"/>
            <a:ext cx="260345" cy="2225622"/>
          </a:xfrm>
          <a:custGeom>
            <a:avLst/>
            <a:gdLst>
              <a:gd name="connsiteX0" fmla="*/ 87085 w 189415"/>
              <a:gd name="connsiteY0" fmla="*/ 1320839 h 1320839"/>
              <a:gd name="connsiteX1" fmla="*/ 101600 w 189415"/>
              <a:gd name="connsiteY1" fmla="*/ 1248267 h 1320839"/>
              <a:gd name="connsiteX2" fmla="*/ 145142 w 189415"/>
              <a:gd name="connsiteY2" fmla="*/ 1074096 h 1320839"/>
              <a:gd name="connsiteX3" fmla="*/ 174171 w 189415"/>
              <a:gd name="connsiteY3" fmla="*/ 827353 h 1320839"/>
              <a:gd name="connsiteX4" fmla="*/ 188685 w 189415"/>
              <a:gd name="connsiteY4" fmla="*/ 653181 h 1320839"/>
              <a:gd name="connsiteX5" fmla="*/ 174171 w 189415"/>
              <a:gd name="connsiteY5" fmla="*/ 449981 h 1320839"/>
              <a:gd name="connsiteX6" fmla="*/ 174171 w 189415"/>
              <a:gd name="connsiteY6" fmla="*/ 101639 h 1320839"/>
              <a:gd name="connsiteX7" fmla="*/ 145142 w 189415"/>
              <a:gd name="connsiteY7" fmla="*/ 58096 h 1320839"/>
              <a:gd name="connsiteX8" fmla="*/ 101600 w 189415"/>
              <a:gd name="connsiteY8" fmla="*/ 43581 h 1320839"/>
              <a:gd name="connsiteX9" fmla="*/ 58057 w 189415"/>
              <a:gd name="connsiteY9" fmla="*/ 14553 h 1320839"/>
              <a:gd name="connsiteX10" fmla="*/ 0 w 189415"/>
              <a:gd name="connsiteY10" fmla="*/ 39 h 132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15" h="1320839">
                <a:moveTo>
                  <a:pt x="87085" y="1320839"/>
                </a:moveTo>
                <a:cubicBezTo>
                  <a:pt x="91923" y="1296648"/>
                  <a:pt x="95950" y="1272281"/>
                  <a:pt x="101600" y="1248267"/>
                </a:cubicBezTo>
                <a:cubicBezTo>
                  <a:pt x="115307" y="1190014"/>
                  <a:pt x="137719" y="1133478"/>
                  <a:pt x="145142" y="1074096"/>
                </a:cubicBezTo>
                <a:cubicBezTo>
                  <a:pt x="155039" y="994927"/>
                  <a:pt x="166640" y="906425"/>
                  <a:pt x="174171" y="827353"/>
                </a:cubicBezTo>
                <a:cubicBezTo>
                  <a:pt x="179694" y="769357"/>
                  <a:pt x="183847" y="711238"/>
                  <a:pt x="188685" y="653181"/>
                </a:cubicBezTo>
                <a:cubicBezTo>
                  <a:pt x="183847" y="585448"/>
                  <a:pt x="174171" y="517887"/>
                  <a:pt x="174171" y="449981"/>
                </a:cubicBezTo>
                <a:cubicBezTo>
                  <a:pt x="174171" y="367448"/>
                  <a:pt x="208472" y="204540"/>
                  <a:pt x="174171" y="101639"/>
                </a:cubicBezTo>
                <a:cubicBezTo>
                  <a:pt x="168655" y="85090"/>
                  <a:pt x="158763" y="68993"/>
                  <a:pt x="145142" y="58096"/>
                </a:cubicBezTo>
                <a:cubicBezTo>
                  <a:pt x="133195" y="48539"/>
                  <a:pt x="115284" y="50423"/>
                  <a:pt x="101600" y="43581"/>
                </a:cubicBezTo>
                <a:cubicBezTo>
                  <a:pt x="85998" y="35780"/>
                  <a:pt x="73659" y="22354"/>
                  <a:pt x="58057" y="14553"/>
                </a:cubicBezTo>
                <a:cubicBezTo>
                  <a:pt x="25969" y="-1491"/>
                  <a:pt x="24740" y="39"/>
                  <a:pt x="0" y="39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77FD8C81-BF66-4EDE-B19E-8C2542B7042D}"/>
              </a:ext>
            </a:extLst>
          </p:cNvPr>
          <p:cNvSpPr/>
          <p:nvPr/>
        </p:nvSpPr>
        <p:spPr>
          <a:xfrm rot="1126099">
            <a:off x="3107076" y="4180099"/>
            <a:ext cx="204760" cy="822876"/>
          </a:xfrm>
          <a:custGeom>
            <a:avLst/>
            <a:gdLst>
              <a:gd name="connsiteX0" fmla="*/ 87086 w 87086"/>
              <a:gd name="connsiteY0" fmla="*/ 319315 h 319315"/>
              <a:gd name="connsiteX1" fmla="*/ 14514 w 87086"/>
              <a:gd name="connsiteY1" fmla="*/ 261257 h 319315"/>
              <a:gd name="connsiteX2" fmla="*/ 0 w 87086"/>
              <a:gd name="connsiteY2" fmla="*/ 203200 h 319315"/>
              <a:gd name="connsiteX3" fmla="*/ 29028 w 87086"/>
              <a:gd name="connsiteY3" fmla="*/ 0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6" h="319315">
                <a:moveTo>
                  <a:pt x="87086" y="319315"/>
                </a:moveTo>
                <a:cubicBezTo>
                  <a:pt x="62895" y="299962"/>
                  <a:pt x="33102" y="286040"/>
                  <a:pt x="14514" y="261257"/>
                </a:cubicBezTo>
                <a:cubicBezTo>
                  <a:pt x="2545" y="245299"/>
                  <a:pt x="0" y="223148"/>
                  <a:pt x="0" y="203200"/>
                </a:cubicBezTo>
                <a:cubicBezTo>
                  <a:pt x="0" y="76005"/>
                  <a:pt x="2168" y="80583"/>
                  <a:pt x="29028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553C38D5-318B-4D20-9986-40D3DA4A32C7}"/>
              </a:ext>
            </a:extLst>
          </p:cNvPr>
          <p:cNvSpPr/>
          <p:nvPr/>
        </p:nvSpPr>
        <p:spPr>
          <a:xfrm rot="1469313">
            <a:off x="3255700" y="5113664"/>
            <a:ext cx="165672" cy="588312"/>
          </a:xfrm>
          <a:custGeom>
            <a:avLst/>
            <a:gdLst>
              <a:gd name="connsiteX0" fmla="*/ 87086 w 87086"/>
              <a:gd name="connsiteY0" fmla="*/ 319315 h 319315"/>
              <a:gd name="connsiteX1" fmla="*/ 14514 w 87086"/>
              <a:gd name="connsiteY1" fmla="*/ 261257 h 319315"/>
              <a:gd name="connsiteX2" fmla="*/ 0 w 87086"/>
              <a:gd name="connsiteY2" fmla="*/ 203200 h 319315"/>
              <a:gd name="connsiteX3" fmla="*/ 29028 w 87086"/>
              <a:gd name="connsiteY3" fmla="*/ 0 h 31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086" h="319315">
                <a:moveTo>
                  <a:pt x="87086" y="319315"/>
                </a:moveTo>
                <a:cubicBezTo>
                  <a:pt x="62895" y="299962"/>
                  <a:pt x="33102" y="286040"/>
                  <a:pt x="14514" y="261257"/>
                </a:cubicBezTo>
                <a:cubicBezTo>
                  <a:pt x="2545" y="245299"/>
                  <a:pt x="0" y="223148"/>
                  <a:pt x="0" y="203200"/>
                </a:cubicBezTo>
                <a:cubicBezTo>
                  <a:pt x="0" y="76005"/>
                  <a:pt x="2168" y="80583"/>
                  <a:pt x="29028" y="0"/>
                </a:cubicBezTo>
              </a:path>
            </a:pathLst>
          </a:custGeom>
          <a:noFill/>
          <a:ln w="165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33BA306-6114-454D-BD6F-01EA3C70D4BB}"/>
              </a:ext>
            </a:extLst>
          </p:cNvPr>
          <p:cNvSpPr txBox="1"/>
          <p:nvPr/>
        </p:nvSpPr>
        <p:spPr>
          <a:xfrm>
            <a:off x="224222" y="3019695"/>
            <a:ext cx="7042484" cy="128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ja-JP" sz="3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Grain stops growing at harvest time.</a:t>
            </a:r>
            <a:endParaRPr lang="fa-IR" altLang="ja-JP" sz="32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ts val="3100"/>
              </a:lnSpc>
            </a:pPr>
            <a:r>
              <a:rPr lang="fa-IR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رشد دانه/حاصل در زمان برداشت </a:t>
            </a:r>
            <a:r>
              <a:rPr lang="fa-IR" altLang="ja-JP" sz="2400" dirty="0" err="1">
                <a:latin typeface="MS UI Gothic" panose="020B0600070205080204" pitchFamily="50" charset="-128"/>
                <a:ea typeface="MS UI Gothic" panose="020B0600070205080204" pitchFamily="50" charset="-128"/>
              </a:rPr>
              <a:t>اش</a:t>
            </a:r>
            <a:r>
              <a:rPr lang="fa-IR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هر سال متوقف میشود.</a:t>
            </a:r>
            <a:endParaRPr lang="en-US" altLang="ja-JP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1028700" lvl="1" indent="-571500">
              <a:lnSpc>
                <a:spcPts val="3100"/>
              </a:lnSpc>
              <a:buFont typeface="Wingdings" panose="05000000000000000000" pitchFamily="2" charset="2"/>
              <a:buChar char="à"/>
            </a:pP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annual event  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a year, age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8FDEEF23-22D9-483C-9291-F6EB712A2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309748"/>
              </p:ext>
            </p:extLst>
          </p:nvPr>
        </p:nvGraphicFramePr>
        <p:xfrm>
          <a:off x="7042484" y="-6394"/>
          <a:ext cx="2101516" cy="12996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0758">
                  <a:extLst>
                    <a:ext uri="{9D8B030D-6E8A-4147-A177-3AD203B41FA5}">
                      <a16:colId xmlns:a16="http://schemas.microsoft.com/office/drawing/2014/main" val="261426527"/>
                    </a:ext>
                  </a:extLst>
                </a:gridCol>
                <a:gridCol w="1050758">
                  <a:extLst>
                    <a:ext uri="{9D8B030D-6E8A-4147-A177-3AD203B41FA5}">
                      <a16:colId xmlns:a16="http://schemas.microsoft.com/office/drawing/2014/main" val="834177875"/>
                    </a:ext>
                  </a:extLst>
                </a:gridCol>
              </a:tblGrid>
              <a:tr h="6498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سال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434020"/>
                  </a:ext>
                </a:extLst>
              </a:tr>
              <a:tr h="649819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Rawnqh</a:t>
                      </a: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en-US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Namood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رونق/ نمود</a:t>
                      </a:r>
                      <a:endParaRPr lang="en-US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32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4168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335950B-9AD1-4DA3-AAA9-91F1E1C7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" y="1249045"/>
            <a:ext cx="8696325" cy="32861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562100" y="3759200"/>
            <a:ext cx="1032328" cy="4797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/>
        </p:nvGraphicFramePr>
        <p:xfrm>
          <a:off x="72961" y="4712970"/>
          <a:ext cx="89980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62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20013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10574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5875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964477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10253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05659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4967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year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 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5years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五年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9years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ねん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76BF7D0-7170-4963-87B0-C778AF0D3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605845"/>
              </p:ext>
            </p:extLst>
          </p:nvPr>
        </p:nvGraphicFramePr>
        <p:xfrm>
          <a:off x="126730" y="5993130"/>
          <a:ext cx="8890540" cy="575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123">
                  <a:extLst>
                    <a:ext uri="{9D8B030D-6E8A-4147-A177-3AD203B41FA5}">
                      <a16:colId xmlns:a16="http://schemas.microsoft.com/office/drawing/2014/main" val="3264584618"/>
                    </a:ext>
                  </a:extLst>
                </a:gridCol>
                <a:gridCol w="1008439">
                  <a:extLst>
                    <a:ext uri="{9D8B030D-6E8A-4147-A177-3AD203B41FA5}">
                      <a16:colId xmlns:a16="http://schemas.microsoft.com/office/drawing/2014/main" val="2728072144"/>
                    </a:ext>
                  </a:extLst>
                </a:gridCol>
                <a:gridCol w="1039308">
                  <a:extLst>
                    <a:ext uri="{9D8B030D-6E8A-4147-A177-3AD203B41FA5}">
                      <a16:colId xmlns:a16="http://schemas.microsoft.com/office/drawing/2014/main" val="4002435285"/>
                    </a:ext>
                  </a:extLst>
                </a:gridCol>
                <a:gridCol w="987858">
                  <a:extLst>
                    <a:ext uri="{9D8B030D-6E8A-4147-A177-3AD203B41FA5}">
                      <a16:colId xmlns:a16="http://schemas.microsoft.com/office/drawing/2014/main" val="2347379745"/>
                    </a:ext>
                  </a:extLst>
                </a:gridCol>
                <a:gridCol w="946697">
                  <a:extLst>
                    <a:ext uri="{9D8B030D-6E8A-4147-A177-3AD203B41FA5}">
                      <a16:colId xmlns:a16="http://schemas.microsoft.com/office/drawing/2014/main" val="2864003012"/>
                    </a:ext>
                  </a:extLst>
                </a:gridCol>
                <a:gridCol w="1121601">
                  <a:extLst>
                    <a:ext uri="{9D8B030D-6E8A-4147-A177-3AD203B41FA5}">
                      <a16:colId xmlns:a16="http://schemas.microsoft.com/office/drawing/2014/main" val="3165911522"/>
                    </a:ext>
                  </a:extLst>
                </a:gridCol>
                <a:gridCol w="987838">
                  <a:extLst>
                    <a:ext uri="{9D8B030D-6E8A-4147-A177-3AD203B41FA5}">
                      <a16:colId xmlns:a16="http://schemas.microsoft.com/office/drawing/2014/main" val="2812070501"/>
                    </a:ext>
                  </a:extLst>
                </a:gridCol>
                <a:gridCol w="987838">
                  <a:extLst>
                    <a:ext uri="{9D8B030D-6E8A-4147-A177-3AD203B41FA5}">
                      <a16:colId xmlns:a16="http://schemas.microsoft.com/office/drawing/2014/main" val="3807673258"/>
                    </a:ext>
                  </a:extLst>
                </a:gridCol>
                <a:gridCol w="987838">
                  <a:extLst>
                    <a:ext uri="{9D8B030D-6E8A-4147-A177-3AD203B41FA5}">
                      <a16:colId xmlns:a16="http://schemas.microsoft.com/office/drawing/2014/main" val="449463293"/>
                    </a:ext>
                  </a:extLst>
                </a:gridCol>
              </a:tblGrid>
              <a:tr h="575896"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یک سال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دو سال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سه سال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جهار</a:t>
                      </a:r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سال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پنح</a:t>
                      </a:r>
                      <a:r>
                        <a:rPr lang="fa-I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سال</a:t>
                      </a:r>
                      <a:endParaRPr lang="en-US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شش سال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۷سال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۸ سال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۹ سال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732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8F33F52-5850-410B-8DCE-6A6008117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195"/>
          <a:stretch/>
        </p:blipFill>
        <p:spPr>
          <a:xfrm>
            <a:off x="0" y="3002160"/>
            <a:ext cx="9144000" cy="4829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2C590BD-36DF-45F0-A9A4-26ED57D57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226" y="1245887"/>
            <a:ext cx="6244382" cy="130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10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図 35" descr="アイコン&#10;&#10;自動的に生成された説明">
            <a:extLst>
              <a:ext uri="{FF2B5EF4-FFF2-40B4-BE49-F238E27FC236}">
                <a16:creationId xmlns:a16="http://schemas.microsoft.com/office/drawing/2014/main" id="{FEF7F181-FC8E-440B-8666-E4C0A1763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12" y="3462357"/>
            <a:ext cx="2396788" cy="23967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A49AF24-56BA-41B8-B011-4384D1961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908"/>
            <a:ext cx="6724596" cy="470458"/>
          </a:xfrm>
          <a:prstGeom prst="rect">
            <a:avLst/>
          </a:prstGeom>
        </p:spPr>
      </p:pic>
      <p:pic>
        <p:nvPicPr>
          <p:cNvPr id="5" name="図 4" descr="吊るす, 横, 大きい が含まれている画像&#10;&#10;自動的に生成された説明">
            <a:extLst>
              <a:ext uri="{FF2B5EF4-FFF2-40B4-BE49-F238E27FC236}">
                <a16:creationId xmlns:a16="http://schemas.microsoft.com/office/drawing/2014/main" id="{1D0117BC-F3B8-4C09-B2CA-7DA0E369E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94" y="1129550"/>
            <a:ext cx="2160814" cy="216081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63C30A-3619-49FC-8804-7821D27B4394}"/>
              </a:ext>
            </a:extLst>
          </p:cNvPr>
          <p:cNvSpPr txBox="1"/>
          <p:nvPr/>
        </p:nvSpPr>
        <p:spPr>
          <a:xfrm>
            <a:off x="78206" y="633214"/>
            <a:ext cx="876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altLang="ja-JP" sz="1400" dirty="0"/>
              <a:t>Baomi, CC BY-SA 4.0 &lt;https://creativecommons.org/licenses/by-sa/4.0&gt;, via Wikimedia Commons</a:t>
            </a:r>
          </a:p>
          <a:p>
            <a:r>
              <a:rPr lang="pl-PL" altLang="ja-JP" sz="1400" dirty="0"/>
              <a:t>https://upload.wikimedia.org/wikipedia/commons/1/14/Shellfish_Currencies._China_Numismatic_Museum.jpg</a:t>
            </a:r>
            <a:endParaRPr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53F02C-BEF4-4AF0-BA70-B7B4276E7FE4}"/>
              </a:ext>
            </a:extLst>
          </p:cNvPr>
          <p:cNvSpPr txBox="1"/>
          <p:nvPr/>
        </p:nvSpPr>
        <p:spPr>
          <a:xfrm>
            <a:off x="2463608" y="1135228"/>
            <a:ext cx="593758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Shell money in ancient China</a:t>
            </a:r>
            <a:endParaRPr lang="fa-IR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>
              <a:lnSpc>
                <a:spcPct val="90000"/>
              </a:lnSpc>
            </a:pPr>
            <a:r>
              <a:rPr lang="fa-IR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صدف در چین باستان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Cowrie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US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currency (Japanese Yen),</a:t>
            </a:r>
          </a:p>
          <a:p>
            <a:pPr>
              <a:lnSpc>
                <a:spcPct val="90000"/>
              </a:lnSpc>
            </a:pPr>
            <a:r>
              <a:rPr lang="en-US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	 round, circle</a:t>
            </a:r>
            <a:endParaRPr lang="fa-IR" altLang="ja-JP" sz="28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  <a:sym typeface="Wingdings" panose="05000000000000000000" pitchFamily="2" charset="2"/>
            </a:endParaRPr>
          </a:p>
          <a:p>
            <a:pPr algn="r">
              <a:lnSpc>
                <a:spcPct val="90000"/>
              </a:lnSpc>
            </a:pPr>
            <a:r>
              <a:rPr lang="fa-IR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ین واحد پولی ژاپن </a:t>
            </a:r>
          </a:p>
          <a:p>
            <a:pPr algn="r">
              <a:lnSpc>
                <a:spcPct val="90000"/>
              </a:lnSpc>
            </a:pPr>
            <a:r>
              <a:rPr lang="fa-IR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شکل دایره </a:t>
            </a:r>
            <a:endParaRPr lang="en-US" altLang="ja-JP" sz="28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29320E-6E0A-4602-B8A2-F1678B0682F3}"/>
              </a:ext>
            </a:extLst>
          </p:cNvPr>
          <p:cNvSpPr txBox="1"/>
          <p:nvPr/>
        </p:nvSpPr>
        <p:spPr>
          <a:xfrm>
            <a:off x="0" y="5839223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/>
              <a:t>H. Zell, CC BY-SA 3.0 &lt;https://creativecommons.org/licenses/by-sa/3.0&gt;, via Wikimedia Commons</a:t>
            </a:r>
          </a:p>
          <a:p>
            <a:r>
              <a:rPr lang="ja-JP" altLang="en-US" sz="1200" dirty="0"/>
              <a:t>https://upload.wikimedia.org/wikipedia/commons/3/39/Monetaria_moneta_01.JPG</a:t>
            </a:r>
          </a:p>
        </p:txBody>
      </p:sp>
      <p:pic>
        <p:nvPicPr>
          <p:cNvPr id="12" name="図 11" descr="軟体動物, 動物, 貝, 屋内 が含まれている画像&#10;&#10;自動的に生成された説明">
            <a:extLst>
              <a:ext uri="{FF2B5EF4-FFF2-40B4-BE49-F238E27FC236}">
                <a16:creationId xmlns:a16="http://schemas.microsoft.com/office/drawing/2014/main" id="{BF958B28-085E-4769-8E5D-5D0183A82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4" y="3573379"/>
            <a:ext cx="2838106" cy="1997316"/>
          </a:xfrm>
          <a:prstGeom prst="rect">
            <a:avLst/>
          </a:prstGeom>
        </p:spPr>
      </p:pic>
      <p:sp>
        <p:nvSpPr>
          <p:cNvPr id="19" name="アーチ 18">
            <a:extLst>
              <a:ext uri="{FF2B5EF4-FFF2-40B4-BE49-F238E27FC236}">
                <a16:creationId xmlns:a16="http://schemas.microsoft.com/office/drawing/2014/main" id="{85AA4872-9F3F-469B-A0CD-E806A4A9E44E}"/>
              </a:ext>
            </a:extLst>
          </p:cNvPr>
          <p:cNvSpPr/>
          <p:nvPr/>
        </p:nvSpPr>
        <p:spPr>
          <a:xfrm>
            <a:off x="3948018" y="4963976"/>
            <a:ext cx="1175657" cy="885371"/>
          </a:xfrm>
          <a:prstGeom prst="blockArc">
            <a:avLst>
              <a:gd name="adj1" fmla="val 7216138"/>
              <a:gd name="adj2" fmla="val 4105485"/>
              <a:gd name="adj3" fmla="val 41034"/>
            </a:avLst>
          </a:prstGeom>
          <a:solidFill>
            <a:srgbClr val="FFFF00"/>
          </a:solidFill>
          <a:ln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0403BCA8-80AB-4B21-8CCC-3E487881318D}"/>
              </a:ext>
            </a:extLst>
          </p:cNvPr>
          <p:cNvSpPr/>
          <p:nvPr/>
        </p:nvSpPr>
        <p:spPr>
          <a:xfrm>
            <a:off x="3768974" y="3235445"/>
            <a:ext cx="1480458" cy="151636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3444EAEA-EF53-477C-9B12-0A2DE07851F5}"/>
              </a:ext>
            </a:extLst>
          </p:cNvPr>
          <p:cNvSpPr/>
          <p:nvPr/>
        </p:nvSpPr>
        <p:spPr>
          <a:xfrm>
            <a:off x="4385832" y="3246710"/>
            <a:ext cx="195943" cy="1472151"/>
          </a:xfrm>
          <a:prstGeom prst="round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CAD596BF-BE16-4C79-8978-C4BA2B913090}"/>
              </a:ext>
            </a:extLst>
          </p:cNvPr>
          <p:cNvSpPr/>
          <p:nvPr/>
        </p:nvSpPr>
        <p:spPr>
          <a:xfrm>
            <a:off x="3032830" y="3880914"/>
            <a:ext cx="6712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C5147F53-4D41-41A9-9C00-D83C1C38282B}"/>
              </a:ext>
            </a:extLst>
          </p:cNvPr>
          <p:cNvSpPr/>
          <p:nvPr/>
        </p:nvSpPr>
        <p:spPr>
          <a:xfrm>
            <a:off x="2728819" y="5020729"/>
            <a:ext cx="117565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7946EF3C-6C2E-431A-A47B-EFD722D71FC7}"/>
              </a:ext>
            </a:extLst>
          </p:cNvPr>
          <p:cNvSpPr/>
          <p:nvPr/>
        </p:nvSpPr>
        <p:spPr>
          <a:xfrm>
            <a:off x="5810196" y="4007304"/>
            <a:ext cx="914400" cy="914400"/>
          </a:xfrm>
          <a:prstGeom prst="roundRect">
            <a:avLst/>
          </a:pr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66927A4-4CFD-486A-BD76-074DE7175A31}"/>
              </a:ext>
            </a:extLst>
          </p:cNvPr>
          <p:cNvCxnSpPr>
            <a:stCxn id="27" idx="0"/>
            <a:endCxn id="27" idx="2"/>
          </p:cNvCxnSpPr>
          <p:nvPr/>
        </p:nvCxnSpPr>
        <p:spPr>
          <a:xfrm>
            <a:off x="6267396" y="4007304"/>
            <a:ext cx="0" cy="914400"/>
          </a:xfrm>
          <a:prstGeom prst="line">
            <a:avLst/>
          </a:prstGeom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アーチ 30">
            <a:extLst>
              <a:ext uri="{FF2B5EF4-FFF2-40B4-BE49-F238E27FC236}">
                <a16:creationId xmlns:a16="http://schemas.microsoft.com/office/drawing/2014/main" id="{4C7D6E16-10D2-41C1-91DD-F47039D27386}"/>
              </a:ext>
            </a:extLst>
          </p:cNvPr>
          <p:cNvSpPr/>
          <p:nvPr/>
        </p:nvSpPr>
        <p:spPr>
          <a:xfrm rot="12615343">
            <a:off x="5688597" y="4555891"/>
            <a:ext cx="1031158" cy="1089375"/>
          </a:xfrm>
          <a:prstGeom prst="blockArc">
            <a:avLst>
              <a:gd name="adj1" fmla="val 16165742"/>
              <a:gd name="adj2" fmla="val 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73F447C3-E44D-4989-B214-CCDE81A2ED72}"/>
              </a:ext>
            </a:extLst>
          </p:cNvPr>
          <p:cNvSpPr/>
          <p:nvPr/>
        </p:nvSpPr>
        <p:spPr>
          <a:xfrm rot="8984657" flipH="1">
            <a:off x="5775295" y="4574387"/>
            <a:ext cx="1031158" cy="1089375"/>
          </a:xfrm>
          <a:prstGeom prst="blockArc">
            <a:avLst>
              <a:gd name="adj1" fmla="val 16112419"/>
              <a:gd name="adj2" fmla="val 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9C6E5BDC-0D40-40ED-96E6-90CAF516E62D}"/>
              </a:ext>
            </a:extLst>
          </p:cNvPr>
          <p:cNvSpPr/>
          <p:nvPr/>
        </p:nvSpPr>
        <p:spPr>
          <a:xfrm rot="1168761">
            <a:off x="5293270" y="3917734"/>
            <a:ext cx="4267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B18C3648-488E-4ADE-AA3E-237A1403ADAA}"/>
              </a:ext>
            </a:extLst>
          </p:cNvPr>
          <p:cNvSpPr/>
          <p:nvPr/>
        </p:nvSpPr>
        <p:spPr>
          <a:xfrm>
            <a:off x="5219005" y="5044718"/>
            <a:ext cx="4267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383235E-882E-4E0F-874A-211611457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75702"/>
              </p:ext>
            </p:extLst>
          </p:nvPr>
        </p:nvGraphicFramePr>
        <p:xfrm>
          <a:off x="6724596" y="34600"/>
          <a:ext cx="2419404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9702">
                  <a:extLst>
                    <a:ext uri="{9D8B030D-6E8A-4147-A177-3AD203B41FA5}">
                      <a16:colId xmlns:a16="http://schemas.microsoft.com/office/drawing/2014/main" val="1479526256"/>
                    </a:ext>
                  </a:extLst>
                </a:gridCol>
                <a:gridCol w="1209702">
                  <a:extLst>
                    <a:ext uri="{9D8B030D-6E8A-4147-A177-3AD203B41FA5}">
                      <a16:colId xmlns:a16="http://schemas.microsoft.com/office/drawing/2014/main" val="822934587"/>
                    </a:ext>
                  </a:extLst>
                </a:gridCol>
              </a:tblGrid>
              <a:tr h="48126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Yen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ین/ واحد پولی ژاپن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93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755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335950B-9AD1-4DA3-AAA9-91F1E1C7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8" y="1249045"/>
            <a:ext cx="8696325" cy="328612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536700" y="3429000"/>
            <a:ext cx="1032328" cy="4797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/>
        </p:nvGraphicFramePr>
        <p:xfrm>
          <a:off x="72961" y="4712970"/>
          <a:ext cx="89980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862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20013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10574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3531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958750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964477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10253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05659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49678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一円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二円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 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三円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四円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5yen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</a:t>
                      </a:r>
                      <a:r>
                        <a:rPr kumimoji="1" lang="ja-JP" altLang="en-US" sz="2400" dirty="0"/>
                        <a:t>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六円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七円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八円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9yen</a:t>
                      </a:r>
                    </a:p>
                    <a:p>
                      <a:pPr algn="ctr"/>
                      <a:r>
                        <a:rPr kumimoji="1" lang="ja-JP" altLang="en-US" sz="2400" dirty="0"/>
                        <a:t>九円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ろく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はち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えん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369B39D6-39DF-4F1F-B75B-ADF4DDC67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80424"/>
              </p:ext>
            </p:extLst>
          </p:nvPr>
        </p:nvGraphicFramePr>
        <p:xfrm>
          <a:off x="126730" y="5993130"/>
          <a:ext cx="8890540" cy="575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123">
                  <a:extLst>
                    <a:ext uri="{9D8B030D-6E8A-4147-A177-3AD203B41FA5}">
                      <a16:colId xmlns:a16="http://schemas.microsoft.com/office/drawing/2014/main" val="3264584618"/>
                    </a:ext>
                  </a:extLst>
                </a:gridCol>
                <a:gridCol w="1008439">
                  <a:extLst>
                    <a:ext uri="{9D8B030D-6E8A-4147-A177-3AD203B41FA5}">
                      <a16:colId xmlns:a16="http://schemas.microsoft.com/office/drawing/2014/main" val="2728072144"/>
                    </a:ext>
                  </a:extLst>
                </a:gridCol>
                <a:gridCol w="1039308">
                  <a:extLst>
                    <a:ext uri="{9D8B030D-6E8A-4147-A177-3AD203B41FA5}">
                      <a16:colId xmlns:a16="http://schemas.microsoft.com/office/drawing/2014/main" val="4002435285"/>
                    </a:ext>
                  </a:extLst>
                </a:gridCol>
                <a:gridCol w="987858">
                  <a:extLst>
                    <a:ext uri="{9D8B030D-6E8A-4147-A177-3AD203B41FA5}">
                      <a16:colId xmlns:a16="http://schemas.microsoft.com/office/drawing/2014/main" val="2347379745"/>
                    </a:ext>
                  </a:extLst>
                </a:gridCol>
                <a:gridCol w="946697">
                  <a:extLst>
                    <a:ext uri="{9D8B030D-6E8A-4147-A177-3AD203B41FA5}">
                      <a16:colId xmlns:a16="http://schemas.microsoft.com/office/drawing/2014/main" val="2864003012"/>
                    </a:ext>
                  </a:extLst>
                </a:gridCol>
                <a:gridCol w="1121601">
                  <a:extLst>
                    <a:ext uri="{9D8B030D-6E8A-4147-A177-3AD203B41FA5}">
                      <a16:colId xmlns:a16="http://schemas.microsoft.com/office/drawing/2014/main" val="3165911522"/>
                    </a:ext>
                  </a:extLst>
                </a:gridCol>
                <a:gridCol w="987838">
                  <a:extLst>
                    <a:ext uri="{9D8B030D-6E8A-4147-A177-3AD203B41FA5}">
                      <a16:colId xmlns:a16="http://schemas.microsoft.com/office/drawing/2014/main" val="2812070501"/>
                    </a:ext>
                  </a:extLst>
                </a:gridCol>
                <a:gridCol w="987838">
                  <a:extLst>
                    <a:ext uri="{9D8B030D-6E8A-4147-A177-3AD203B41FA5}">
                      <a16:colId xmlns:a16="http://schemas.microsoft.com/office/drawing/2014/main" val="3807673258"/>
                    </a:ext>
                  </a:extLst>
                </a:gridCol>
                <a:gridCol w="987838">
                  <a:extLst>
                    <a:ext uri="{9D8B030D-6E8A-4147-A177-3AD203B41FA5}">
                      <a16:colId xmlns:a16="http://schemas.microsoft.com/office/drawing/2014/main" val="449463293"/>
                    </a:ext>
                  </a:extLst>
                </a:gridCol>
              </a:tblGrid>
              <a:tr h="575896"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یک ین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دو ین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سه ین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جهار</a:t>
                      </a:r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ین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پنح</a:t>
                      </a:r>
                      <a:r>
                        <a:rPr lang="fa-I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ین</a:t>
                      </a:r>
                      <a:endParaRPr lang="en-US" sz="1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شش ین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۷ ین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۸ ین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۹ین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93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2910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EA0B5DD-A679-42BB-AFA0-C37EF61E8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98"/>
          <a:stretch/>
        </p:blipFill>
        <p:spPr>
          <a:xfrm>
            <a:off x="0" y="3372928"/>
            <a:ext cx="9144000" cy="4762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419BF3-F54A-4043-BC49-3DC4D057C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48" y="2032706"/>
            <a:ext cx="6706141" cy="7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0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C1DC84-F220-425D-88B5-87DCF98CADD3}"/>
              </a:ext>
            </a:extLst>
          </p:cNvPr>
          <p:cNvSpPr txBox="1"/>
          <p:nvPr/>
        </p:nvSpPr>
        <p:spPr>
          <a:xfrm>
            <a:off x="181787" y="1500812"/>
            <a:ext cx="2249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Yak/Yak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Khad</a:t>
            </a:r>
            <a:endParaRPr lang="fa-IR" altLang="ja-JP" sz="24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lang="fa-IR" altLang="ja-JP" sz="24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یک خط / یک</a:t>
            </a:r>
          </a:p>
          <a:p>
            <a:pPr algn="ctr"/>
            <a:r>
              <a:rPr lang="en-US" altLang="ja-JP" sz="2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one/1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line</a:t>
            </a:r>
          </a:p>
          <a:p>
            <a:pPr algn="ctr"/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one/1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5BBA16-AD42-4B9A-9E10-E453C2C6F2C6}"/>
              </a:ext>
            </a:extLst>
          </p:cNvPr>
          <p:cNvSpPr txBox="1"/>
          <p:nvPr/>
        </p:nvSpPr>
        <p:spPr>
          <a:xfrm>
            <a:off x="3196259" y="1524342"/>
            <a:ext cx="2688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Do/Do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Khad</a:t>
            </a:r>
            <a:endParaRPr lang="fa-IR" altLang="ja-JP" sz="24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lang="fa-IR" altLang="ja-JP" sz="24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دو خط/ دو</a:t>
            </a:r>
            <a:endParaRPr lang="en-US" altLang="ja-JP" sz="2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lang="en-US" altLang="ja-JP" sz="2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two/2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lines</a:t>
            </a:r>
          </a:p>
          <a:p>
            <a:pPr algn="ctr"/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two/2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F36597-3501-4683-B6F0-6C7B611DA85E}"/>
              </a:ext>
            </a:extLst>
          </p:cNvPr>
          <p:cNvSpPr txBox="1"/>
          <p:nvPr/>
        </p:nvSpPr>
        <p:spPr>
          <a:xfrm>
            <a:off x="6298032" y="1480558"/>
            <a:ext cx="245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Say/Say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</a:rPr>
              <a:t>Khad</a:t>
            </a:r>
            <a:endParaRPr lang="fa-IR" altLang="ja-JP" sz="24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lang="fa-IR" altLang="ja-JP" sz="24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سه خط/ سه</a:t>
            </a:r>
            <a:endParaRPr lang="fa-IR" altLang="ja-JP" sz="2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lang="en-US" altLang="ja-JP" sz="2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three/3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lines</a:t>
            </a:r>
          </a:p>
          <a:p>
            <a:pPr algn="ctr"/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three/3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82A36B1-C763-4512-B5DB-8C3C1FA5C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7478161" cy="1214090"/>
          </a:xfrm>
          <a:prstGeom prst="rect">
            <a:avLst/>
          </a:prstGeom>
        </p:spPr>
      </p:pic>
      <p:pic>
        <p:nvPicPr>
          <p:cNvPr id="14" name="図 13" descr="アイコン&#10;&#10;自動的に生成された説明">
            <a:extLst>
              <a:ext uri="{FF2B5EF4-FFF2-40B4-BE49-F238E27FC236}">
                <a16:creationId xmlns:a16="http://schemas.microsoft.com/office/drawing/2014/main" id="{F15BA262-8D99-4A40-8C81-8F51A1345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65" y="3185849"/>
            <a:ext cx="2458061" cy="2458061"/>
          </a:xfrm>
          <a:prstGeom prst="rect">
            <a:avLst/>
          </a:prstGeom>
        </p:spPr>
      </p:pic>
      <p:pic>
        <p:nvPicPr>
          <p:cNvPr id="16" name="図 15" descr="図形, 矢印&#10;&#10;自動的に生成された説明">
            <a:extLst>
              <a:ext uri="{FF2B5EF4-FFF2-40B4-BE49-F238E27FC236}">
                <a16:creationId xmlns:a16="http://schemas.microsoft.com/office/drawing/2014/main" id="{B0C1BB51-58B9-4DAB-9005-FE1978121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16" y="3070473"/>
            <a:ext cx="2688814" cy="2688814"/>
          </a:xfrm>
          <a:prstGeom prst="rect">
            <a:avLst/>
          </a:prstGeom>
        </p:spPr>
      </p:pic>
      <p:pic>
        <p:nvPicPr>
          <p:cNvPr id="18" name="図 17" descr="アイコン&#10;&#10;低い精度で自動的に生成された説明">
            <a:extLst>
              <a:ext uri="{FF2B5EF4-FFF2-40B4-BE49-F238E27FC236}">
                <a16:creationId xmlns:a16="http://schemas.microsoft.com/office/drawing/2014/main" id="{D633112E-DB57-4A9F-8589-4F3FB2531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59" y="3129586"/>
            <a:ext cx="2688815" cy="2688815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4C5BD7-E935-4750-8D3D-7CC50FF4A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66483"/>
              </p:ext>
            </p:extLst>
          </p:nvPr>
        </p:nvGraphicFramePr>
        <p:xfrm>
          <a:off x="7478160" y="-1"/>
          <a:ext cx="1665840" cy="12140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920">
                  <a:extLst>
                    <a:ext uri="{9D8B030D-6E8A-4147-A177-3AD203B41FA5}">
                      <a16:colId xmlns:a16="http://schemas.microsoft.com/office/drawing/2014/main" val="2144886354"/>
                    </a:ext>
                  </a:extLst>
                </a:gridCol>
                <a:gridCol w="832920">
                  <a:extLst>
                    <a:ext uri="{9D8B030D-6E8A-4147-A177-3AD203B41FA5}">
                      <a16:colId xmlns:a16="http://schemas.microsoft.com/office/drawing/2014/main" val="1327111242"/>
                    </a:ext>
                  </a:extLst>
                </a:gridCol>
              </a:tblGrid>
              <a:tr h="404696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Yak/Awal </a:t>
                      </a: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a-IR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یک/اول</a:t>
                      </a:r>
                      <a:endParaRPr lang="en-US" sz="1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513565"/>
                  </a:ext>
                </a:extLst>
              </a:tr>
              <a:tr h="404696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Do/</a:t>
                      </a:r>
                      <a:r>
                        <a:rPr lang="en-US" sz="1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Dowom</a:t>
                      </a:r>
                      <a:endParaRPr lang="en-US" sz="1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a-IR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دو/دوم</a:t>
                      </a:r>
                      <a:endParaRPr lang="en-US" sz="1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7313966"/>
                  </a:ext>
                </a:extLst>
              </a:tr>
              <a:tr h="404696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Say/</a:t>
                      </a:r>
                    </a:p>
                    <a:p>
                      <a:r>
                        <a:rPr lang="en-US" sz="10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sayowom</a:t>
                      </a:r>
                      <a:endParaRPr lang="en-US" sz="1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fa-IR" sz="1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سه/سوم</a:t>
                      </a:r>
                      <a:endParaRPr lang="en-US" sz="10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6119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291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E0D936-EBA5-43FB-AB8F-B68F3FEC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63"/>
            <a:ext cx="6625883" cy="470458"/>
          </a:xfrm>
          <a:prstGeom prst="rect">
            <a:avLst/>
          </a:prstGeom>
        </p:spPr>
      </p:pic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9642A937-91E0-4A11-A8D5-82FC0E55C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74" y="795330"/>
            <a:ext cx="2357892" cy="235789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29BFD8F-663A-452C-9CA9-A6C98081DB2E}"/>
              </a:ext>
            </a:extLst>
          </p:cNvPr>
          <p:cNvSpPr txBox="1"/>
          <p:nvPr/>
        </p:nvSpPr>
        <p:spPr>
          <a:xfrm>
            <a:off x="2981423" y="1153602"/>
            <a:ext cx="56605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ja-JP" sz="3600" dirty="0"/>
              <a:t>شکل </a:t>
            </a:r>
            <a:r>
              <a:rPr lang="fa-IR" altLang="ja-JP" sz="3600" dirty="0">
                <a:solidFill>
                  <a:srgbClr val="FF0000"/>
                </a:solidFill>
              </a:rPr>
              <a:t>مهتاب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’the Moon’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AEA3E10B-3FC1-4733-93A8-D3AA88E8C927}"/>
              </a:ext>
            </a:extLst>
          </p:cNvPr>
          <p:cNvSpPr/>
          <p:nvPr/>
        </p:nvSpPr>
        <p:spPr>
          <a:xfrm rot="2100701">
            <a:off x="2056526" y="254448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DED2040D-994B-4E98-968B-04926EE71FDC}"/>
              </a:ext>
            </a:extLst>
          </p:cNvPr>
          <p:cNvSpPr/>
          <p:nvPr/>
        </p:nvSpPr>
        <p:spPr>
          <a:xfrm>
            <a:off x="3050142" y="2666800"/>
            <a:ext cx="1132114" cy="1930400"/>
          </a:xfrm>
          <a:custGeom>
            <a:avLst/>
            <a:gdLst>
              <a:gd name="connsiteX0" fmla="*/ 14514 w 1132114"/>
              <a:gd name="connsiteY0" fmla="*/ 0 h 1930400"/>
              <a:gd name="connsiteX1" fmla="*/ 348343 w 1132114"/>
              <a:gd name="connsiteY1" fmla="*/ 14514 h 1930400"/>
              <a:gd name="connsiteX2" fmla="*/ 508000 w 1132114"/>
              <a:gd name="connsiteY2" fmla="*/ 43543 h 1930400"/>
              <a:gd name="connsiteX3" fmla="*/ 624114 w 1132114"/>
              <a:gd name="connsiteY3" fmla="*/ 58057 h 1930400"/>
              <a:gd name="connsiteX4" fmla="*/ 696686 w 1132114"/>
              <a:gd name="connsiteY4" fmla="*/ 87086 h 1930400"/>
              <a:gd name="connsiteX5" fmla="*/ 740229 w 1132114"/>
              <a:gd name="connsiteY5" fmla="*/ 101600 h 1930400"/>
              <a:gd name="connsiteX6" fmla="*/ 870857 w 1132114"/>
              <a:gd name="connsiteY6" fmla="*/ 203200 h 1930400"/>
              <a:gd name="connsiteX7" fmla="*/ 1001486 w 1132114"/>
              <a:gd name="connsiteY7" fmla="*/ 319314 h 1930400"/>
              <a:gd name="connsiteX8" fmla="*/ 1045029 w 1132114"/>
              <a:gd name="connsiteY8" fmla="*/ 406400 h 1930400"/>
              <a:gd name="connsiteX9" fmla="*/ 1103086 w 1132114"/>
              <a:gd name="connsiteY9" fmla="*/ 522514 h 1930400"/>
              <a:gd name="connsiteX10" fmla="*/ 1132114 w 1132114"/>
              <a:gd name="connsiteY10" fmla="*/ 653143 h 1930400"/>
              <a:gd name="connsiteX11" fmla="*/ 1117600 w 1132114"/>
              <a:gd name="connsiteY11" fmla="*/ 943429 h 1930400"/>
              <a:gd name="connsiteX12" fmla="*/ 1088572 w 1132114"/>
              <a:gd name="connsiteY12" fmla="*/ 1030514 h 1930400"/>
              <a:gd name="connsiteX13" fmla="*/ 1045029 w 1132114"/>
              <a:gd name="connsiteY13" fmla="*/ 1161143 h 1930400"/>
              <a:gd name="connsiteX14" fmla="*/ 1030514 w 1132114"/>
              <a:gd name="connsiteY14" fmla="*/ 1204686 h 1930400"/>
              <a:gd name="connsiteX15" fmla="*/ 1016000 w 1132114"/>
              <a:gd name="connsiteY15" fmla="*/ 1277257 h 1930400"/>
              <a:gd name="connsiteX16" fmla="*/ 943429 w 1132114"/>
              <a:gd name="connsiteY16" fmla="*/ 1422400 h 1930400"/>
              <a:gd name="connsiteX17" fmla="*/ 914400 w 1132114"/>
              <a:gd name="connsiteY17" fmla="*/ 1480457 h 1930400"/>
              <a:gd name="connsiteX18" fmla="*/ 870857 w 1132114"/>
              <a:gd name="connsiteY18" fmla="*/ 1538514 h 1930400"/>
              <a:gd name="connsiteX19" fmla="*/ 841829 w 1132114"/>
              <a:gd name="connsiteY19" fmla="*/ 1596572 h 1930400"/>
              <a:gd name="connsiteX20" fmla="*/ 696686 w 1132114"/>
              <a:gd name="connsiteY20" fmla="*/ 1727200 h 1930400"/>
              <a:gd name="connsiteX21" fmla="*/ 566057 w 1132114"/>
              <a:gd name="connsiteY21" fmla="*/ 1814286 h 1930400"/>
              <a:gd name="connsiteX22" fmla="*/ 508000 w 1132114"/>
              <a:gd name="connsiteY22" fmla="*/ 1857829 h 1930400"/>
              <a:gd name="connsiteX23" fmla="*/ 362857 w 1132114"/>
              <a:gd name="connsiteY23" fmla="*/ 1930400 h 1930400"/>
              <a:gd name="connsiteX24" fmla="*/ 0 w 1132114"/>
              <a:gd name="connsiteY24" fmla="*/ 1930400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2114" h="1930400">
                <a:moveTo>
                  <a:pt x="14514" y="0"/>
                </a:moveTo>
                <a:cubicBezTo>
                  <a:pt x="125790" y="4838"/>
                  <a:pt x="237208" y="7105"/>
                  <a:pt x="348343" y="14514"/>
                </a:cubicBezTo>
                <a:cubicBezTo>
                  <a:pt x="507632" y="25133"/>
                  <a:pt x="394630" y="24648"/>
                  <a:pt x="508000" y="43543"/>
                </a:cubicBezTo>
                <a:cubicBezTo>
                  <a:pt x="546475" y="49955"/>
                  <a:pt x="585409" y="53219"/>
                  <a:pt x="624114" y="58057"/>
                </a:cubicBezTo>
                <a:cubicBezTo>
                  <a:pt x="648305" y="67733"/>
                  <a:pt x="672291" y="77938"/>
                  <a:pt x="696686" y="87086"/>
                </a:cubicBezTo>
                <a:cubicBezTo>
                  <a:pt x="711011" y="92458"/>
                  <a:pt x="727499" y="93113"/>
                  <a:pt x="740229" y="101600"/>
                </a:cubicBezTo>
                <a:cubicBezTo>
                  <a:pt x="786127" y="132199"/>
                  <a:pt x="824959" y="172601"/>
                  <a:pt x="870857" y="203200"/>
                </a:cubicBezTo>
                <a:cubicBezTo>
                  <a:pt x="937035" y="247319"/>
                  <a:pt x="929182" y="237973"/>
                  <a:pt x="1001486" y="319314"/>
                </a:cubicBezTo>
                <a:cubicBezTo>
                  <a:pt x="1042907" y="365912"/>
                  <a:pt x="1021571" y="354794"/>
                  <a:pt x="1045029" y="406400"/>
                </a:cubicBezTo>
                <a:cubicBezTo>
                  <a:pt x="1062936" y="445794"/>
                  <a:pt x="1103086" y="522514"/>
                  <a:pt x="1103086" y="522514"/>
                </a:cubicBezTo>
                <a:cubicBezTo>
                  <a:pt x="1108683" y="544904"/>
                  <a:pt x="1132114" y="634718"/>
                  <a:pt x="1132114" y="653143"/>
                </a:cubicBezTo>
                <a:cubicBezTo>
                  <a:pt x="1132114" y="750026"/>
                  <a:pt x="1128705" y="847185"/>
                  <a:pt x="1117600" y="943429"/>
                </a:cubicBezTo>
                <a:cubicBezTo>
                  <a:pt x="1114093" y="973826"/>
                  <a:pt x="1094573" y="1000510"/>
                  <a:pt x="1088572" y="1030514"/>
                </a:cubicBezTo>
                <a:cubicBezTo>
                  <a:pt x="1064104" y="1152848"/>
                  <a:pt x="1090097" y="1055985"/>
                  <a:pt x="1045029" y="1161143"/>
                </a:cubicBezTo>
                <a:cubicBezTo>
                  <a:pt x="1039002" y="1175205"/>
                  <a:pt x="1034225" y="1189843"/>
                  <a:pt x="1030514" y="1204686"/>
                </a:cubicBezTo>
                <a:cubicBezTo>
                  <a:pt x="1024531" y="1228619"/>
                  <a:pt x="1025162" y="1254352"/>
                  <a:pt x="1016000" y="1277257"/>
                </a:cubicBezTo>
                <a:cubicBezTo>
                  <a:pt x="995911" y="1327480"/>
                  <a:pt x="967619" y="1374019"/>
                  <a:pt x="943429" y="1422400"/>
                </a:cubicBezTo>
                <a:cubicBezTo>
                  <a:pt x="933753" y="1441752"/>
                  <a:pt x="927382" y="1463148"/>
                  <a:pt x="914400" y="1480457"/>
                </a:cubicBezTo>
                <a:cubicBezTo>
                  <a:pt x="899886" y="1499809"/>
                  <a:pt x="883678" y="1518000"/>
                  <a:pt x="870857" y="1538514"/>
                </a:cubicBezTo>
                <a:cubicBezTo>
                  <a:pt x="859390" y="1556862"/>
                  <a:pt x="855530" y="1579826"/>
                  <a:pt x="841829" y="1596572"/>
                </a:cubicBezTo>
                <a:cubicBezTo>
                  <a:pt x="741104" y="1719681"/>
                  <a:pt x="775269" y="1668264"/>
                  <a:pt x="696686" y="1727200"/>
                </a:cubicBezTo>
                <a:cubicBezTo>
                  <a:pt x="448612" y="1913253"/>
                  <a:pt x="762597" y="1691447"/>
                  <a:pt x="566057" y="1814286"/>
                </a:cubicBezTo>
                <a:cubicBezTo>
                  <a:pt x="545544" y="1827107"/>
                  <a:pt x="529003" y="1845827"/>
                  <a:pt x="508000" y="1857829"/>
                </a:cubicBezTo>
                <a:cubicBezTo>
                  <a:pt x="461035" y="1884666"/>
                  <a:pt x="416949" y="1930400"/>
                  <a:pt x="362857" y="1930400"/>
                </a:cubicBezTo>
                <a:lnTo>
                  <a:pt x="0" y="1930400"/>
                </a:ln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63F54660-E81D-407C-A2FA-C80D3CC4751F}"/>
              </a:ext>
            </a:extLst>
          </p:cNvPr>
          <p:cNvSpPr/>
          <p:nvPr/>
        </p:nvSpPr>
        <p:spPr>
          <a:xfrm>
            <a:off x="2861456" y="2695831"/>
            <a:ext cx="428301" cy="1712686"/>
          </a:xfrm>
          <a:custGeom>
            <a:avLst/>
            <a:gdLst>
              <a:gd name="connsiteX0" fmla="*/ 174172 w 248625"/>
              <a:gd name="connsiteY0" fmla="*/ 0 h 1712686"/>
              <a:gd name="connsiteX1" fmla="*/ 203200 w 248625"/>
              <a:gd name="connsiteY1" fmla="*/ 609600 h 1712686"/>
              <a:gd name="connsiteX2" fmla="*/ 188686 w 248625"/>
              <a:gd name="connsiteY2" fmla="*/ 870857 h 1712686"/>
              <a:gd name="connsiteX3" fmla="*/ 159657 w 248625"/>
              <a:gd name="connsiteY3" fmla="*/ 1465943 h 1712686"/>
              <a:gd name="connsiteX4" fmla="*/ 145143 w 248625"/>
              <a:gd name="connsiteY4" fmla="*/ 1524000 h 1712686"/>
              <a:gd name="connsiteX5" fmla="*/ 43543 w 248625"/>
              <a:gd name="connsiteY5" fmla="*/ 1654629 h 1712686"/>
              <a:gd name="connsiteX6" fmla="*/ 0 w 248625"/>
              <a:gd name="connsiteY6" fmla="*/ 1712686 h 1712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625" h="1712686">
                <a:moveTo>
                  <a:pt x="174172" y="0"/>
                </a:moveTo>
                <a:cubicBezTo>
                  <a:pt x="309065" y="224820"/>
                  <a:pt x="223453" y="52663"/>
                  <a:pt x="203200" y="609600"/>
                </a:cubicBezTo>
                <a:cubicBezTo>
                  <a:pt x="200030" y="696762"/>
                  <a:pt x="192243" y="783710"/>
                  <a:pt x="188686" y="870857"/>
                </a:cubicBezTo>
                <a:cubicBezTo>
                  <a:pt x="182208" y="1029565"/>
                  <a:pt x="185992" y="1281599"/>
                  <a:pt x="159657" y="1465943"/>
                </a:cubicBezTo>
                <a:cubicBezTo>
                  <a:pt x="156836" y="1485690"/>
                  <a:pt x="153245" y="1505771"/>
                  <a:pt x="145143" y="1524000"/>
                </a:cubicBezTo>
                <a:cubicBezTo>
                  <a:pt x="106179" y="1611670"/>
                  <a:pt x="103445" y="1584743"/>
                  <a:pt x="43543" y="1654629"/>
                </a:cubicBezTo>
                <a:cubicBezTo>
                  <a:pt x="-54922" y="1769506"/>
                  <a:pt x="52598" y="1660088"/>
                  <a:pt x="0" y="1712686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9E368B51-A184-4727-938A-06533F21A152}"/>
              </a:ext>
            </a:extLst>
          </p:cNvPr>
          <p:cNvSpPr/>
          <p:nvPr/>
        </p:nvSpPr>
        <p:spPr>
          <a:xfrm>
            <a:off x="3369455" y="3257120"/>
            <a:ext cx="498731" cy="64901"/>
          </a:xfrm>
          <a:custGeom>
            <a:avLst/>
            <a:gdLst>
              <a:gd name="connsiteX0" fmla="*/ 0 w 362896"/>
              <a:gd name="connsiteY0" fmla="*/ 33794 h 120880"/>
              <a:gd name="connsiteX1" fmla="*/ 188686 w 362896"/>
              <a:gd name="connsiteY1" fmla="*/ 19280 h 120880"/>
              <a:gd name="connsiteX2" fmla="*/ 275772 w 362896"/>
              <a:gd name="connsiteY2" fmla="*/ 77337 h 120880"/>
              <a:gd name="connsiteX3" fmla="*/ 362858 w 362896"/>
              <a:gd name="connsiteY3" fmla="*/ 120880 h 12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96" h="120880">
                <a:moveTo>
                  <a:pt x="0" y="33794"/>
                </a:moveTo>
                <a:cubicBezTo>
                  <a:pt x="79713" y="1910"/>
                  <a:pt x="90247" y="-15876"/>
                  <a:pt x="188686" y="19280"/>
                </a:cubicBezTo>
                <a:cubicBezTo>
                  <a:pt x="221542" y="31014"/>
                  <a:pt x="242674" y="66304"/>
                  <a:pt x="275772" y="77337"/>
                </a:cubicBezTo>
                <a:cubicBezTo>
                  <a:pt x="367448" y="107896"/>
                  <a:pt x="362858" y="75767"/>
                  <a:pt x="362858" y="120880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E8AA2C13-575D-4367-8038-E8F6AED3D0FA}"/>
              </a:ext>
            </a:extLst>
          </p:cNvPr>
          <p:cNvSpPr/>
          <p:nvPr/>
        </p:nvSpPr>
        <p:spPr>
          <a:xfrm>
            <a:off x="3289757" y="3798679"/>
            <a:ext cx="578429" cy="45719"/>
          </a:xfrm>
          <a:custGeom>
            <a:avLst/>
            <a:gdLst>
              <a:gd name="connsiteX0" fmla="*/ 0 w 362896"/>
              <a:gd name="connsiteY0" fmla="*/ 33794 h 120880"/>
              <a:gd name="connsiteX1" fmla="*/ 188686 w 362896"/>
              <a:gd name="connsiteY1" fmla="*/ 19280 h 120880"/>
              <a:gd name="connsiteX2" fmla="*/ 275772 w 362896"/>
              <a:gd name="connsiteY2" fmla="*/ 77337 h 120880"/>
              <a:gd name="connsiteX3" fmla="*/ 362858 w 362896"/>
              <a:gd name="connsiteY3" fmla="*/ 120880 h 12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896" h="120880">
                <a:moveTo>
                  <a:pt x="0" y="33794"/>
                </a:moveTo>
                <a:cubicBezTo>
                  <a:pt x="79713" y="1910"/>
                  <a:pt x="90247" y="-15876"/>
                  <a:pt x="188686" y="19280"/>
                </a:cubicBezTo>
                <a:cubicBezTo>
                  <a:pt x="221542" y="31014"/>
                  <a:pt x="242674" y="66304"/>
                  <a:pt x="275772" y="77337"/>
                </a:cubicBezTo>
                <a:cubicBezTo>
                  <a:pt x="367448" y="107896"/>
                  <a:pt x="362858" y="75767"/>
                  <a:pt x="362858" y="120880"/>
                </a:cubicBezTo>
              </a:path>
            </a:pathLst>
          </a:custGeom>
          <a:noFill/>
          <a:ln w="177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AD4DCFCE-0029-41B3-8721-BB9BA3181966}"/>
              </a:ext>
            </a:extLst>
          </p:cNvPr>
          <p:cNvSpPr/>
          <p:nvPr/>
        </p:nvSpPr>
        <p:spPr>
          <a:xfrm rot="2100701">
            <a:off x="4296008" y="383032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02E986FF-2F1C-46FF-8D93-ED2AC95E1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24" y="2912389"/>
            <a:ext cx="3369622" cy="3369622"/>
          </a:xfrm>
          <a:prstGeom prst="rect">
            <a:avLst/>
          </a:prstGeom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1CDB1D22-442D-40C8-B114-21AC323E5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71668"/>
              </p:ext>
            </p:extLst>
          </p:nvPr>
        </p:nvGraphicFramePr>
        <p:xfrm>
          <a:off x="6625882" y="81863"/>
          <a:ext cx="2545724" cy="4704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862">
                  <a:extLst>
                    <a:ext uri="{9D8B030D-6E8A-4147-A177-3AD203B41FA5}">
                      <a16:colId xmlns:a16="http://schemas.microsoft.com/office/drawing/2014/main" val="348592238"/>
                    </a:ext>
                  </a:extLst>
                </a:gridCol>
                <a:gridCol w="1272862">
                  <a:extLst>
                    <a:ext uri="{9D8B030D-6E8A-4147-A177-3AD203B41FA5}">
                      <a16:colId xmlns:a16="http://schemas.microsoft.com/office/drawing/2014/main" val="4167073962"/>
                    </a:ext>
                  </a:extLst>
                </a:gridCol>
              </a:tblGrid>
              <a:tr h="470457">
                <a:tc>
                  <a:txBody>
                    <a:bodyPr/>
                    <a:lstStyle/>
                    <a:p>
                      <a:r>
                        <a:rPr lang="en-US" dirty="0" err="1"/>
                        <a:t>Maha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ماه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66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7861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6A3ED6C-5747-4A3B-A450-D0E8D876D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" y="1728240"/>
            <a:ext cx="8705850" cy="71437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504044" y="1532687"/>
            <a:ext cx="1032328" cy="88207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783180"/>
              </p:ext>
            </p:extLst>
          </p:nvPr>
        </p:nvGraphicFramePr>
        <p:xfrm>
          <a:off x="75476" y="3075859"/>
          <a:ext cx="8981440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0405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40492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895823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882488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852522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882488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028144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943467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1335611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January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一月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February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二月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March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三月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April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四月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May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五月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June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六月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July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七月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August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八月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September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九月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いち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に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さん</a:t>
                      </a:r>
                      <a:endParaRPr kumimoji="1" lang="en-US" altLang="ja-JP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highlight>
                            <a:srgbClr val="FFFF00"/>
                          </a:highlight>
                        </a:rPr>
                        <a:t>し</a:t>
                      </a:r>
                      <a:endParaRPr kumimoji="1" lang="en-US" altLang="ja-JP" sz="2000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ご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ろく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highlight>
                            <a:srgbClr val="FFFF00"/>
                          </a:highlight>
                        </a:rPr>
                        <a:t>しち</a:t>
                      </a:r>
                      <a:endParaRPr kumimoji="1" lang="en-US" altLang="ja-JP" sz="2000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はち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>
                          <a:highlight>
                            <a:srgbClr val="FFFF00"/>
                          </a:highlight>
                        </a:rPr>
                        <a:t>く</a:t>
                      </a:r>
                      <a:endParaRPr kumimoji="1" lang="en-US" altLang="ja-JP" sz="2000" dirty="0">
                        <a:highlight>
                          <a:srgbClr val="FFFF00"/>
                        </a:highlight>
                      </a:endParaRPr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6D5C205-6347-4F1B-BEF8-BD72532FF655}"/>
              </a:ext>
            </a:extLst>
          </p:cNvPr>
          <p:cNvGraphicFramePr>
            <a:graphicFrameLocks noGrp="1"/>
          </p:cNvGraphicFramePr>
          <p:nvPr/>
        </p:nvGraphicFramePr>
        <p:xfrm>
          <a:off x="75476" y="4961129"/>
          <a:ext cx="4307839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103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396103">
                  <a:extLst>
                    <a:ext uri="{9D8B030D-6E8A-4147-A177-3AD203B41FA5}">
                      <a16:colId xmlns:a16="http://schemas.microsoft.com/office/drawing/2014/main" val="3293664225"/>
                    </a:ext>
                  </a:extLst>
                </a:gridCol>
                <a:gridCol w="1515633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October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十月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November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十一月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December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十二月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じゅう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じゅう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いち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  <a:endParaRPr kumimoji="1" lang="en-US" altLang="ja-JP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じゅう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に</a:t>
                      </a:r>
                      <a:endParaRPr kumimoji="1" lang="en-US" altLang="ja-JP" sz="2000" dirty="0"/>
                    </a:p>
                    <a:p>
                      <a:pPr algn="ctr"/>
                      <a:r>
                        <a:rPr kumimoji="1" lang="ja-JP" altLang="en-US" sz="2000" dirty="0"/>
                        <a:t>がつ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600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51E25F2-5FD6-4077-B820-26846D44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53" y="1536602"/>
            <a:ext cx="8696325" cy="100965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50DB84-2FE2-46E8-85B9-5064DA6EE688}"/>
              </a:ext>
            </a:extLst>
          </p:cNvPr>
          <p:cNvSpPr txBox="1"/>
          <p:nvPr/>
        </p:nvSpPr>
        <p:spPr>
          <a:xfrm>
            <a:off x="162560" y="225475"/>
            <a:ext cx="84937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UnitsForNumbersAndCounters.pdf</a:t>
            </a:r>
          </a:p>
          <a:p>
            <a:r>
              <a:rPr lang="ja-JP" altLang="en-US" sz="2400" dirty="0">
                <a:latin typeface="MS UI Gothic" panose="020B0600070205080204" pitchFamily="50" charset="-128"/>
                <a:ea typeface="MS UI Gothic" panose="020B0600070205080204" pitchFamily="50" charset="-128"/>
                <a:hlinkClick r:id="rId3"/>
              </a:rPr>
              <a:t>http://aragusuku.online/kanji/UnitsForNumbersAndCounters.pdf</a:t>
            </a:r>
            <a:endParaRPr lang="ja-JP" altLang="en-US" sz="2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3EB4FE60-9288-4392-B9D7-FB18938CCB4C}"/>
              </a:ext>
            </a:extLst>
          </p:cNvPr>
          <p:cNvSpPr/>
          <p:nvPr/>
        </p:nvSpPr>
        <p:spPr>
          <a:xfrm>
            <a:off x="1504044" y="1518173"/>
            <a:ext cx="1032328" cy="47971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11A679C-81F3-4A1F-A0A5-D3A660E6DAA8}"/>
              </a:ext>
            </a:extLst>
          </p:cNvPr>
          <p:cNvGraphicFramePr>
            <a:graphicFrameLocks noGrp="1"/>
          </p:cNvGraphicFramePr>
          <p:nvPr/>
        </p:nvGraphicFramePr>
        <p:xfrm>
          <a:off x="35155" y="2745378"/>
          <a:ext cx="9079815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3488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612491108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3688735090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2491949115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2855950129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3711994284"/>
                    </a:ext>
                  </a:extLst>
                </a:gridCol>
                <a:gridCol w="1024266">
                  <a:extLst>
                    <a:ext uri="{9D8B030D-6E8A-4147-A177-3AD203B41FA5}">
                      <a16:colId xmlns:a16="http://schemas.microsoft.com/office/drawing/2014/main" val="894203290"/>
                    </a:ext>
                  </a:extLst>
                </a:gridCol>
                <a:gridCol w="966465">
                  <a:extLst>
                    <a:ext uri="{9D8B030D-6E8A-4147-A177-3AD203B41FA5}">
                      <a16:colId xmlns:a16="http://schemas.microsoft.com/office/drawing/2014/main" val="84436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 month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一か月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2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二か月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3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三か月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4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四か月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5 months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五</a:t>
                      </a:r>
                      <a:r>
                        <a:rPr kumimoji="1" lang="ja-JP" altLang="en-US" sz="2000" dirty="0"/>
                        <a:t>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6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六か月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7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七か月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8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八か月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9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九か月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いっ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さん</a:t>
                      </a:r>
                      <a:endParaRPr kumimoji="1" lang="en-US" altLang="ja-JP" sz="16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よん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ご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ろっ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なな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はっ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きゅう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76D5C205-6347-4F1B-BEF8-BD72532FF655}"/>
              </a:ext>
            </a:extLst>
          </p:cNvPr>
          <p:cNvGraphicFramePr>
            <a:graphicFrameLocks noGrp="1"/>
          </p:cNvGraphicFramePr>
          <p:nvPr/>
        </p:nvGraphicFramePr>
        <p:xfrm>
          <a:off x="58056" y="4163704"/>
          <a:ext cx="3541486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7740">
                  <a:extLst>
                    <a:ext uri="{9D8B030D-6E8A-4147-A177-3AD203B41FA5}">
                      <a16:colId xmlns:a16="http://schemas.microsoft.com/office/drawing/2014/main" val="2840788504"/>
                    </a:ext>
                  </a:extLst>
                </a:gridCol>
                <a:gridCol w="1147740">
                  <a:extLst>
                    <a:ext uri="{9D8B030D-6E8A-4147-A177-3AD203B41FA5}">
                      <a16:colId xmlns:a16="http://schemas.microsoft.com/office/drawing/2014/main" val="3293664225"/>
                    </a:ext>
                  </a:extLst>
                </a:gridCol>
                <a:gridCol w="1246006">
                  <a:extLst>
                    <a:ext uri="{9D8B030D-6E8A-4147-A177-3AD203B41FA5}">
                      <a16:colId xmlns:a16="http://schemas.microsoft.com/office/drawing/2014/main" val="259313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10 month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十か月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11 month</a:t>
                      </a:r>
                    </a:p>
                    <a:p>
                      <a:pPr algn="ctr"/>
                      <a:r>
                        <a:rPr kumimoji="1" lang="ja-JP" altLang="en-US" sz="1800" dirty="0"/>
                        <a:t>十一か月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12 months</a:t>
                      </a:r>
                    </a:p>
                    <a:p>
                      <a:pPr algn="ctr"/>
                      <a:r>
                        <a:rPr kumimoji="1" lang="ja-JP" altLang="en-US" sz="2000" dirty="0"/>
                        <a:t>十二か月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2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じゅっ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いっ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  <a:endParaRPr kumimoji="1" lang="en-US" altLang="ja-JP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じゅう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かげつ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38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0460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EB13C1-AC58-4C85-A0F6-A10EA0191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6"/>
            <a:ext cx="7019778" cy="47045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973DE1-AB03-47E1-81BA-96C94A8AE72D}"/>
              </a:ext>
            </a:extLst>
          </p:cNvPr>
          <p:cNvSpPr txBox="1"/>
          <p:nvPr/>
        </p:nvSpPr>
        <p:spPr>
          <a:xfrm>
            <a:off x="2841844" y="856543"/>
            <a:ext cx="56605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ja-JP" sz="3600" dirty="0"/>
              <a:t>شکل </a:t>
            </a:r>
            <a:r>
              <a:rPr lang="fa-IR" altLang="ja-JP" sz="3600" dirty="0">
                <a:solidFill>
                  <a:srgbClr val="FF0000"/>
                </a:solidFill>
              </a:rPr>
              <a:t>پر پرنده </a:t>
            </a:r>
            <a:endParaRPr lang="en-US" altLang="ja-JP" sz="3600" dirty="0">
              <a:solidFill>
                <a:srgbClr val="FF0000"/>
              </a:solidFill>
            </a:endParaRPr>
          </a:p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’feathers’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6" name="図 5" descr="動物, 軟体動物, 座る, 野球 が含まれている画像&#10;&#10;自動的に生成された説明">
            <a:extLst>
              <a:ext uri="{FF2B5EF4-FFF2-40B4-BE49-F238E27FC236}">
                <a16:creationId xmlns:a16="http://schemas.microsoft.com/office/drawing/2014/main" id="{8EA5C077-9981-4E25-AA87-F8C42BBB5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151" y="2237872"/>
            <a:ext cx="1161752" cy="1868905"/>
          </a:xfrm>
          <a:prstGeom prst="rect">
            <a:avLst/>
          </a:prstGeom>
        </p:spPr>
      </p:pic>
      <p:pic>
        <p:nvPicPr>
          <p:cNvPr id="7" name="図 6" descr="動物, 軟体動物, 座る, 野球 が含まれている画像&#10;&#10;自動的に生成された説明">
            <a:extLst>
              <a:ext uri="{FF2B5EF4-FFF2-40B4-BE49-F238E27FC236}">
                <a16:creationId xmlns:a16="http://schemas.microsoft.com/office/drawing/2014/main" id="{D7A71437-3D4B-4ECD-8AF8-EBC6F0B9E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48" y="2411100"/>
            <a:ext cx="1161752" cy="186890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DD2BCA4-46D3-4836-81FE-F46A27F44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76" y="838199"/>
            <a:ext cx="1984007" cy="2334126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7CD98630-33D0-4162-98FB-183A91AB455E}"/>
              </a:ext>
            </a:extLst>
          </p:cNvPr>
          <p:cNvSpPr/>
          <p:nvPr/>
        </p:nvSpPr>
        <p:spPr>
          <a:xfrm rot="2100701">
            <a:off x="2241721" y="252940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52F793C-8DEB-46A9-80F5-D8732E87D9E9}"/>
              </a:ext>
            </a:extLst>
          </p:cNvPr>
          <p:cNvSpPr/>
          <p:nvPr/>
        </p:nvSpPr>
        <p:spPr>
          <a:xfrm rot="2100701">
            <a:off x="4323900" y="3576928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C5F1F64-6CC9-4EE2-848F-A67BBFD59386}"/>
              </a:ext>
            </a:extLst>
          </p:cNvPr>
          <p:cNvSpPr/>
          <p:nvPr/>
        </p:nvSpPr>
        <p:spPr>
          <a:xfrm>
            <a:off x="2589181" y="4476012"/>
            <a:ext cx="690372" cy="1735564"/>
          </a:xfrm>
          <a:custGeom>
            <a:avLst/>
            <a:gdLst>
              <a:gd name="connsiteX0" fmla="*/ 0 w 925206"/>
              <a:gd name="connsiteY0" fmla="*/ 19059 h 1735564"/>
              <a:gd name="connsiteX1" fmla="*/ 529389 w 925206"/>
              <a:gd name="connsiteY1" fmla="*/ 35101 h 1735564"/>
              <a:gd name="connsiteX2" fmla="*/ 914400 w 925206"/>
              <a:gd name="connsiteY2" fmla="*/ 339901 h 1735564"/>
              <a:gd name="connsiteX3" fmla="*/ 802105 w 925206"/>
              <a:gd name="connsiteY3" fmla="*/ 997628 h 1735564"/>
              <a:gd name="connsiteX4" fmla="*/ 625642 w 925206"/>
              <a:gd name="connsiteY4" fmla="*/ 1494933 h 1735564"/>
              <a:gd name="connsiteX5" fmla="*/ 368968 w 925206"/>
              <a:gd name="connsiteY5" fmla="*/ 1735564 h 173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206" h="1735564">
                <a:moveTo>
                  <a:pt x="0" y="19059"/>
                </a:moveTo>
                <a:cubicBezTo>
                  <a:pt x="188494" y="343"/>
                  <a:pt x="376989" y="-18373"/>
                  <a:pt x="529389" y="35101"/>
                </a:cubicBezTo>
                <a:cubicBezTo>
                  <a:pt x="681789" y="88575"/>
                  <a:pt x="868947" y="179480"/>
                  <a:pt x="914400" y="339901"/>
                </a:cubicBezTo>
                <a:cubicBezTo>
                  <a:pt x="959853" y="500322"/>
                  <a:pt x="850231" y="805123"/>
                  <a:pt x="802105" y="997628"/>
                </a:cubicBezTo>
                <a:cubicBezTo>
                  <a:pt x="753979" y="1190133"/>
                  <a:pt x="697831" y="1371944"/>
                  <a:pt x="625642" y="1494933"/>
                </a:cubicBezTo>
                <a:cubicBezTo>
                  <a:pt x="553453" y="1617922"/>
                  <a:pt x="461210" y="1676743"/>
                  <a:pt x="368968" y="1735564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214F4423-D438-412D-85AF-F0E39FE27ED8}"/>
              </a:ext>
            </a:extLst>
          </p:cNvPr>
          <p:cNvSpPr/>
          <p:nvPr/>
        </p:nvSpPr>
        <p:spPr>
          <a:xfrm>
            <a:off x="3514387" y="4453233"/>
            <a:ext cx="695760" cy="1735564"/>
          </a:xfrm>
          <a:custGeom>
            <a:avLst/>
            <a:gdLst>
              <a:gd name="connsiteX0" fmla="*/ 0 w 925206"/>
              <a:gd name="connsiteY0" fmla="*/ 19059 h 1735564"/>
              <a:gd name="connsiteX1" fmla="*/ 529389 w 925206"/>
              <a:gd name="connsiteY1" fmla="*/ 35101 h 1735564"/>
              <a:gd name="connsiteX2" fmla="*/ 914400 w 925206"/>
              <a:gd name="connsiteY2" fmla="*/ 339901 h 1735564"/>
              <a:gd name="connsiteX3" fmla="*/ 802105 w 925206"/>
              <a:gd name="connsiteY3" fmla="*/ 997628 h 1735564"/>
              <a:gd name="connsiteX4" fmla="*/ 625642 w 925206"/>
              <a:gd name="connsiteY4" fmla="*/ 1494933 h 1735564"/>
              <a:gd name="connsiteX5" fmla="*/ 368968 w 925206"/>
              <a:gd name="connsiteY5" fmla="*/ 1735564 h 173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5206" h="1735564">
                <a:moveTo>
                  <a:pt x="0" y="19059"/>
                </a:moveTo>
                <a:cubicBezTo>
                  <a:pt x="188494" y="343"/>
                  <a:pt x="376989" y="-18373"/>
                  <a:pt x="529389" y="35101"/>
                </a:cubicBezTo>
                <a:cubicBezTo>
                  <a:pt x="681789" y="88575"/>
                  <a:pt x="868947" y="179480"/>
                  <a:pt x="914400" y="339901"/>
                </a:cubicBezTo>
                <a:cubicBezTo>
                  <a:pt x="959853" y="500322"/>
                  <a:pt x="850231" y="805123"/>
                  <a:pt x="802105" y="997628"/>
                </a:cubicBezTo>
                <a:cubicBezTo>
                  <a:pt x="753979" y="1190133"/>
                  <a:pt x="697831" y="1371944"/>
                  <a:pt x="625642" y="1494933"/>
                </a:cubicBezTo>
                <a:cubicBezTo>
                  <a:pt x="553453" y="1617922"/>
                  <a:pt x="461210" y="1676743"/>
                  <a:pt x="368968" y="1735564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E4F8E9D2-54ED-4B62-9131-5FB33D9A4261}"/>
              </a:ext>
            </a:extLst>
          </p:cNvPr>
          <p:cNvSpPr/>
          <p:nvPr/>
        </p:nvSpPr>
        <p:spPr>
          <a:xfrm>
            <a:off x="2630829" y="4955356"/>
            <a:ext cx="422030" cy="246185"/>
          </a:xfrm>
          <a:custGeom>
            <a:avLst/>
            <a:gdLst>
              <a:gd name="connsiteX0" fmla="*/ 0 w 422030"/>
              <a:gd name="connsiteY0" fmla="*/ 0 h 246185"/>
              <a:gd name="connsiteX1" fmla="*/ 123092 w 422030"/>
              <a:gd name="connsiteY1" fmla="*/ 35169 h 246185"/>
              <a:gd name="connsiteX2" fmla="*/ 175846 w 422030"/>
              <a:gd name="connsiteY2" fmla="*/ 52754 h 246185"/>
              <a:gd name="connsiteX3" fmla="*/ 228600 w 422030"/>
              <a:gd name="connsiteY3" fmla="*/ 87923 h 246185"/>
              <a:gd name="connsiteX4" fmla="*/ 316523 w 422030"/>
              <a:gd name="connsiteY4" fmla="*/ 123093 h 246185"/>
              <a:gd name="connsiteX5" fmla="*/ 422030 w 422030"/>
              <a:gd name="connsiteY5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30" h="246185">
                <a:moveTo>
                  <a:pt x="0" y="0"/>
                </a:moveTo>
                <a:lnTo>
                  <a:pt x="123092" y="35169"/>
                </a:lnTo>
                <a:cubicBezTo>
                  <a:pt x="140846" y="40495"/>
                  <a:pt x="159267" y="44464"/>
                  <a:pt x="175846" y="52754"/>
                </a:cubicBezTo>
                <a:cubicBezTo>
                  <a:pt x="194749" y="62205"/>
                  <a:pt x="209697" y="78471"/>
                  <a:pt x="228600" y="87923"/>
                </a:cubicBezTo>
                <a:cubicBezTo>
                  <a:pt x="256833" y="102040"/>
                  <a:pt x="287215" y="111370"/>
                  <a:pt x="316523" y="123093"/>
                </a:cubicBezTo>
                <a:cubicBezTo>
                  <a:pt x="413714" y="220284"/>
                  <a:pt x="385911" y="173944"/>
                  <a:pt x="422030" y="246185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69D0F029-638A-4033-A056-8F3D4D1557E0}"/>
              </a:ext>
            </a:extLst>
          </p:cNvPr>
          <p:cNvSpPr/>
          <p:nvPr/>
        </p:nvSpPr>
        <p:spPr>
          <a:xfrm>
            <a:off x="3629271" y="4955355"/>
            <a:ext cx="422030" cy="246185"/>
          </a:xfrm>
          <a:custGeom>
            <a:avLst/>
            <a:gdLst>
              <a:gd name="connsiteX0" fmla="*/ 0 w 422030"/>
              <a:gd name="connsiteY0" fmla="*/ 0 h 246185"/>
              <a:gd name="connsiteX1" fmla="*/ 123092 w 422030"/>
              <a:gd name="connsiteY1" fmla="*/ 35169 h 246185"/>
              <a:gd name="connsiteX2" fmla="*/ 175846 w 422030"/>
              <a:gd name="connsiteY2" fmla="*/ 52754 h 246185"/>
              <a:gd name="connsiteX3" fmla="*/ 228600 w 422030"/>
              <a:gd name="connsiteY3" fmla="*/ 87923 h 246185"/>
              <a:gd name="connsiteX4" fmla="*/ 316523 w 422030"/>
              <a:gd name="connsiteY4" fmla="*/ 123093 h 246185"/>
              <a:gd name="connsiteX5" fmla="*/ 422030 w 422030"/>
              <a:gd name="connsiteY5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30" h="246185">
                <a:moveTo>
                  <a:pt x="0" y="0"/>
                </a:moveTo>
                <a:lnTo>
                  <a:pt x="123092" y="35169"/>
                </a:lnTo>
                <a:cubicBezTo>
                  <a:pt x="140846" y="40495"/>
                  <a:pt x="159267" y="44464"/>
                  <a:pt x="175846" y="52754"/>
                </a:cubicBezTo>
                <a:cubicBezTo>
                  <a:pt x="194749" y="62205"/>
                  <a:pt x="209697" y="78471"/>
                  <a:pt x="228600" y="87923"/>
                </a:cubicBezTo>
                <a:cubicBezTo>
                  <a:pt x="256833" y="102040"/>
                  <a:pt x="287215" y="111370"/>
                  <a:pt x="316523" y="123093"/>
                </a:cubicBezTo>
                <a:cubicBezTo>
                  <a:pt x="413714" y="220284"/>
                  <a:pt x="385911" y="173944"/>
                  <a:pt x="422030" y="246185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6020F204-A5A9-481C-B108-7B25CD7AAE04}"/>
              </a:ext>
            </a:extLst>
          </p:cNvPr>
          <p:cNvSpPr/>
          <p:nvPr/>
        </p:nvSpPr>
        <p:spPr>
          <a:xfrm>
            <a:off x="2638053" y="5337281"/>
            <a:ext cx="422030" cy="246185"/>
          </a:xfrm>
          <a:custGeom>
            <a:avLst/>
            <a:gdLst>
              <a:gd name="connsiteX0" fmla="*/ 0 w 422030"/>
              <a:gd name="connsiteY0" fmla="*/ 0 h 246185"/>
              <a:gd name="connsiteX1" fmla="*/ 123092 w 422030"/>
              <a:gd name="connsiteY1" fmla="*/ 35169 h 246185"/>
              <a:gd name="connsiteX2" fmla="*/ 175846 w 422030"/>
              <a:gd name="connsiteY2" fmla="*/ 52754 h 246185"/>
              <a:gd name="connsiteX3" fmla="*/ 228600 w 422030"/>
              <a:gd name="connsiteY3" fmla="*/ 87923 h 246185"/>
              <a:gd name="connsiteX4" fmla="*/ 316523 w 422030"/>
              <a:gd name="connsiteY4" fmla="*/ 123093 h 246185"/>
              <a:gd name="connsiteX5" fmla="*/ 422030 w 422030"/>
              <a:gd name="connsiteY5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30" h="246185">
                <a:moveTo>
                  <a:pt x="0" y="0"/>
                </a:moveTo>
                <a:lnTo>
                  <a:pt x="123092" y="35169"/>
                </a:lnTo>
                <a:cubicBezTo>
                  <a:pt x="140846" y="40495"/>
                  <a:pt x="159267" y="44464"/>
                  <a:pt x="175846" y="52754"/>
                </a:cubicBezTo>
                <a:cubicBezTo>
                  <a:pt x="194749" y="62205"/>
                  <a:pt x="209697" y="78471"/>
                  <a:pt x="228600" y="87923"/>
                </a:cubicBezTo>
                <a:cubicBezTo>
                  <a:pt x="256833" y="102040"/>
                  <a:pt x="287215" y="111370"/>
                  <a:pt x="316523" y="123093"/>
                </a:cubicBezTo>
                <a:cubicBezTo>
                  <a:pt x="413714" y="220284"/>
                  <a:pt x="385911" y="173944"/>
                  <a:pt x="422030" y="246185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C1D9EEF4-FB99-4C65-9946-F067AE069C84}"/>
              </a:ext>
            </a:extLst>
          </p:cNvPr>
          <p:cNvSpPr/>
          <p:nvPr/>
        </p:nvSpPr>
        <p:spPr>
          <a:xfrm>
            <a:off x="3545675" y="5386417"/>
            <a:ext cx="422030" cy="246185"/>
          </a:xfrm>
          <a:custGeom>
            <a:avLst/>
            <a:gdLst>
              <a:gd name="connsiteX0" fmla="*/ 0 w 422030"/>
              <a:gd name="connsiteY0" fmla="*/ 0 h 246185"/>
              <a:gd name="connsiteX1" fmla="*/ 123092 w 422030"/>
              <a:gd name="connsiteY1" fmla="*/ 35169 h 246185"/>
              <a:gd name="connsiteX2" fmla="*/ 175846 w 422030"/>
              <a:gd name="connsiteY2" fmla="*/ 52754 h 246185"/>
              <a:gd name="connsiteX3" fmla="*/ 228600 w 422030"/>
              <a:gd name="connsiteY3" fmla="*/ 87923 h 246185"/>
              <a:gd name="connsiteX4" fmla="*/ 316523 w 422030"/>
              <a:gd name="connsiteY4" fmla="*/ 123093 h 246185"/>
              <a:gd name="connsiteX5" fmla="*/ 422030 w 422030"/>
              <a:gd name="connsiteY5" fmla="*/ 246185 h 2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030" h="246185">
                <a:moveTo>
                  <a:pt x="0" y="0"/>
                </a:moveTo>
                <a:lnTo>
                  <a:pt x="123092" y="35169"/>
                </a:lnTo>
                <a:cubicBezTo>
                  <a:pt x="140846" y="40495"/>
                  <a:pt x="159267" y="44464"/>
                  <a:pt x="175846" y="52754"/>
                </a:cubicBezTo>
                <a:cubicBezTo>
                  <a:pt x="194749" y="62205"/>
                  <a:pt x="209697" y="78471"/>
                  <a:pt x="228600" y="87923"/>
                </a:cubicBezTo>
                <a:cubicBezTo>
                  <a:pt x="256833" y="102040"/>
                  <a:pt x="287215" y="111370"/>
                  <a:pt x="316523" y="123093"/>
                </a:cubicBezTo>
                <a:cubicBezTo>
                  <a:pt x="413714" y="220284"/>
                  <a:pt x="385911" y="173944"/>
                  <a:pt x="422030" y="246185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6B603CA1-A725-4FE0-B1B0-3B308C8C8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31" y="2821790"/>
            <a:ext cx="3252879" cy="3252879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8927ACA-8064-4B0C-81DB-A391417DC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298080"/>
              </p:ext>
            </p:extLst>
          </p:nvPr>
        </p:nvGraphicFramePr>
        <p:xfrm>
          <a:off x="7019778" y="0"/>
          <a:ext cx="2103480" cy="5455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1740">
                  <a:extLst>
                    <a:ext uri="{9D8B030D-6E8A-4147-A177-3AD203B41FA5}">
                      <a16:colId xmlns:a16="http://schemas.microsoft.com/office/drawing/2014/main" val="3544349025"/>
                    </a:ext>
                  </a:extLst>
                </a:gridCol>
                <a:gridCol w="1051740">
                  <a:extLst>
                    <a:ext uri="{9D8B030D-6E8A-4147-A177-3AD203B41FA5}">
                      <a16:colId xmlns:a16="http://schemas.microsoft.com/office/drawing/2014/main" val="1121668974"/>
                    </a:ext>
                  </a:extLst>
                </a:gridCol>
              </a:tblGrid>
              <a:tr h="545526">
                <a:tc>
                  <a:txBody>
                    <a:bodyPr/>
                    <a:lstStyle/>
                    <a:p>
                      <a:r>
                        <a:rPr lang="en-US" dirty="0"/>
                        <a:t>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پر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9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0823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A3951BA-4D7B-432C-AC13-C18FA08AF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92"/>
            <a:ext cx="7114583" cy="47045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2015487-7F2B-41B2-A5E1-8B912D317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2" y="615992"/>
            <a:ext cx="1539038" cy="15459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077246D-5637-4A86-BCB3-87192AA0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86" y="2161931"/>
            <a:ext cx="914400" cy="1504950"/>
          </a:xfrm>
          <a:prstGeom prst="rect">
            <a:avLst/>
          </a:prstGeom>
        </p:spPr>
      </p:pic>
      <p:pic>
        <p:nvPicPr>
          <p:cNvPr id="8" name="図 7" descr="動物, 軟体動物, 座る, 野球 が含まれている画像&#10;&#10;自動的に生成された説明">
            <a:extLst>
              <a:ext uri="{FF2B5EF4-FFF2-40B4-BE49-F238E27FC236}">
                <a16:creationId xmlns:a16="http://schemas.microsoft.com/office/drawing/2014/main" id="{96FB8089-99B8-4885-A04C-CC82B4883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834" y="541389"/>
            <a:ext cx="632749" cy="1017900"/>
          </a:xfrm>
          <a:prstGeom prst="rect">
            <a:avLst/>
          </a:prstGeom>
        </p:spPr>
      </p:pic>
      <p:pic>
        <p:nvPicPr>
          <p:cNvPr id="9" name="図 8" descr="動物, 軟体動物, 座る, 野球 が含まれている画像&#10;&#10;自動的に生成された説明">
            <a:extLst>
              <a:ext uri="{FF2B5EF4-FFF2-40B4-BE49-F238E27FC236}">
                <a16:creationId xmlns:a16="http://schemas.microsoft.com/office/drawing/2014/main" id="{FD88E25F-9377-4B95-86FA-1F9FED649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40" y="572007"/>
            <a:ext cx="632749" cy="1017900"/>
          </a:xfrm>
          <a:prstGeom prst="rect">
            <a:avLst/>
          </a:prstGeom>
        </p:spPr>
      </p:pic>
      <p:sp>
        <p:nvSpPr>
          <p:cNvPr id="10" name="矢印: 右 9">
            <a:extLst>
              <a:ext uri="{FF2B5EF4-FFF2-40B4-BE49-F238E27FC236}">
                <a16:creationId xmlns:a16="http://schemas.microsoft.com/office/drawing/2014/main" id="{3F8C586E-7613-4931-AF1B-7EF35DD3A6F5}"/>
              </a:ext>
            </a:extLst>
          </p:cNvPr>
          <p:cNvSpPr/>
          <p:nvPr/>
        </p:nvSpPr>
        <p:spPr>
          <a:xfrm rot="2100701">
            <a:off x="1549246" y="258529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4A6DBAD9-9AE4-4431-AAEE-55AEB80A5C8D}"/>
              </a:ext>
            </a:extLst>
          </p:cNvPr>
          <p:cNvSpPr/>
          <p:nvPr/>
        </p:nvSpPr>
        <p:spPr>
          <a:xfrm rot="8474026">
            <a:off x="5793219" y="129751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45543317-779B-441F-9F71-172062AEC906}"/>
              </a:ext>
            </a:extLst>
          </p:cNvPr>
          <p:cNvSpPr/>
          <p:nvPr/>
        </p:nvSpPr>
        <p:spPr>
          <a:xfrm rot="9326285">
            <a:off x="6799078" y="2399972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4514138-EC60-457D-AD5B-2182E26C51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930" y="2661742"/>
            <a:ext cx="1441230" cy="1093347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9022FDB-287C-495D-A2FA-C9DFBFA4B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097" y="1121209"/>
            <a:ext cx="1069274" cy="1214071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98E990D4-8843-4D1A-B4E8-6DF27B6AC0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8708" y="3139901"/>
            <a:ext cx="1228725" cy="109537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3B728E0-804C-4EDE-96AF-3878067859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5298" y="2397084"/>
            <a:ext cx="981075" cy="590550"/>
          </a:xfrm>
          <a:prstGeom prst="rect">
            <a:avLst/>
          </a:prstGeom>
        </p:spPr>
      </p:pic>
      <p:sp>
        <p:nvSpPr>
          <p:cNvPr id="25" name="矢印: 右 24">
            <a:extLst>
              <a:ext uri="{FF2B5EF4-FFF2-40B4-BE49-F238E27FC236}">
                <a16:creationId xmlns:a16="http://schemas.microsoft.com/office/drawing/2014/main" id="{FE54FE84-80C1-4185-BA31-9BFD6FDF68A1}"/>
              </a:ext>
            </a:extLst>
          </p:cNvPr>
          <p:cNvSpPr/>
          <p:nvPr/>
        </p:nvSpPr>
        <p:spPr>
          <a:xfrm rot="10134721">
            <a:off x="4352319" y="3256433"/>
            <a:ext cx="800728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AF80D83D-86B7-4DA5-AC95-CB6CFCBD9325}"/>
              </a:ext>
            </a:extLst>
          </p:cNvPr>
          <p:cNvSpPr/>
          <p:nvPr/>
        </p:nvSpPr>
        <p:spPr>
          <a:xfrm rot="8369856">
            <a:off x="4221916" y="221483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7D09E79-3BE0-4469-9BA6-88E014FCF0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0137" y="2463717"/>
            <a:ext cx="504825" cy="1304925"/>
          </a:xfrm>
          <a:prstGeom prst="rect">
            <a:avLst/>
          </a:prstGeom>
        </p:spPr>
      </p:pic>
      <p:pic>
        <p:nvPicPr>
          <p:cNvPr id="33" name="図 32" descr="鳩の絵&#10;&#10;中程度の精度で自動的に生成された説明">
            <a:extLst>
              <a:ext uri="{FF2B5EF4-FFF2-40B4-BE49-F238E27FC236}">
                <a16:creationId xmlns:a16="http://schemas.microsoft.com/office/drawing/2014/main" id="{54F728B5-D0A0-496B-B127-6A000C91F8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879" y="1642710"/>
            <a:ext cx="1740433" cy="1618603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7EE77D8-6A09-4E49-ADFA-C8E18A632EB1}"/>
              </a:ext>
            </a:extLst>
          </p:cNvPr>
          <p:cNvSpPr txBox="1"/>
          <p:nvPr/>
        </p:nvSpPr>
        <p:spPr>
          <a:xfrm>
            <a:off x="4407433" y="507741"/>
            <a:ext cx="267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feathers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6E8D934-58C6-4464-9987-73FFE9B906ED}"/>
              </a:ext>
            </a:extLst>
          </p:cNvPr>
          <p:cNvSpPr txBox="1"/>
          <p:nvPr/>
        </p:nvSpPr>
        <p:spPr>
          <a:xfrm>
            <a:off x="6397002" y="3178141"/>
            <a:ext cx="267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bird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A327054-F5D7-4E21-B980-ECA9CF30F716}"/>
              </a:ext>
            </a:extLst>
          </p:cNvPr>
          <p:cNvSpPr txBox="1"/>
          <p:nvPr/>
        </p:nvSpPr>
        <p:spPr>
          <a:xfrm>
            <a:off x="3283842" y="4060653"/>
            <a:ext cx="267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flying bird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8255EC0-828B-41A3-8D07-023753B5D98A}"/>
              </a:ext>
            </a:extLst>
          </p:cNvPr>
          <p:cNvSpPr txBox="1"/>
          <p:nvPr/>
        </p:nvSpPr>
        <p:spPr>
          <a:xfrm>
            <a:off x="1115650" y="1689302"/>
            <a:ext cx="1976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the Sun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9859B41-B4D0-458C-8B86-49B1E04BC069}"/>
              </a:ext>
            </a:extLst>
          </p:cNvPr>
          <p:cNvSpPr txBox="1"/>
          <p:nvPr/>
        </p:nvSpPr>
        <p:spPr>
          <a:xfrm>
            <a:off x="27310" y="4844057"/>
            <a:ext cx="5933842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planets and the Moon move freely(irregularly) around the Sun like a flying bird</a:t>
            </a:r>
          </a:p>
          <a:p>
            <a:pPr>
              <a:lnSpc>
                <a:spcPct val="90000"/>
              </a:lnSpc>
            </a:pPr>
            <a:r>
              <a:rPr lang="fa-IR" altLang="ja-JP" dirty="0">
                <a:latin typeface="MS UI Gothic" panose="020B0600070205080204" pitchFamily="50" charset="-128"/>
                <a:ea typeface="MS UI Gothic" panose="020B0600070205080204" pitchFamily="50" charset="-128"/>
              </a:rPr>
              <a:t>سیارات که به دور خورشید به شکل در حرکت میباشد </a:t>
            </a:r>
            <a:endParaRPr lang="en-US" altLang="ja-JP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US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day of the week</a:t>
            </a:r>
            <a:r>
              <a:rPr lang="fa-IR" altLang="ja-JP" sz="32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روزهای هفته </a:t>
            </a:r>
            <a:endParaRPr lang="en-US" altLang="ja-JP" sz="32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  <a:sym typeface="Wingdings" panose="05000000000000000000" pitchFamily="2" charset="2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1B3E287-E50E-4459-BA90-860F655AB5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11" y="3723140"/>
            <a:ext cx="1063731" cy="1251448"/>
          </a:xfrm>
          <a:prstGeom prst="rect">
            <a:avLst/>
          </a:prstGeom>
        </p:spPr>
      </p:pic>
      <p:pic>
        <p:nvPicPr>
          <p:cNvPr id="40" name="図 39" descr="テキスト, アイコン&#10;&#10;自動的に生成された説明">
            <a:extLst>
              <a:ext uri="{FF2B5EF4-FFF2-40B4-BE49-F238E27FC236}">
                <a16:creationId xmlns:a16="http://schemas.microsoft.com/office/drawing/2014/main" id="{2B95D6CF-7502-4159-958A-B880FE1991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21" y="4004408"/>
            <a:ext cx="2794600" cy="2794600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BCA5FB8C-BA9D-42BD-9876-FF84C87A8F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00230"/>
              </p:ext>
            </p:extLst>
          </p:nvPr>
        </p:nvGraphicFramePr>
        <p:xfrm>
          <a:off x="7114583" y="16608"/>
          <a:ext cx="1959728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9864">
                  <a:extLst>
                    <a:ext uri="{9D8B030D-6E8A-4147-A177-3AD203B41FA5}">
                      <a16:colId xmlns:a16="http://schemas.microsoft.com/office/drawing/2014/main" val="2363588162"/>
                    </a:ext>
                  </a:extLst>
                </a:gridCol>
                <a:gridCol w="979864">
                  <a:extLst>
                    <a:ext uri="{9D8B030D-6E8A-4147-A177-3AD203B41FA5}">
                      <a16:colId xmlns:a16="http://schemas.microsoft.com/office/drawing/2014/main" val="554284818"/>
                    </a:ext>
                  </a:extLst>
                </a:gridCol>
              </a:tblGrid>
              <a:tr h="543459">
                <a:tc>
                  <a:txBody>
                    <a:bodyPr/>
                    <a:lstStyle/>
                    <a:p>
                      <a:r>
                        <a:rPr lang="en-US" dirty="0"/>
                        <a:t>Rose </a:t>
                      </a:r>
                      <a:r>
                        <a:rPr lang="en-US" dirty="0" err="1"/>
                        <a:t>Hafta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روز هفته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73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9913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 descr="テキスト, アイコン&#10;&#10;自動的に生成された説明">
            <a:extLst>
              <a:ext uri="{FF2B5EF4-FFF2-40B4-BE49-F238E27FC236}">
                <a16:creationId xmlns:a16="http://schemas.microsoft.com/office/drawing/2014/main" id="{805B5800-619A-4BD4-AA34-520F74E55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35" y="2547346"/>
            <a:ext cx="2586819" cy="258681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776DAF1-DEA1-4854-BF1C-3B9972DDB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3" y="2014054"/>
            <a:ext cx="5035823" cy="361703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B3B359E2-4457-4C69-A2FC-6FADBDCC1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496"/>
            <a:ext cx="9144000" cy="47045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33EE53B-5DBC-4A61-B621-248BF5F73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536" y="1511772"/>
            <a:ext cx="1228725" cy="10953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73622A-4D62-4684-AD9B-B82BFE097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636" y="822694"/>
            <a:ext cx="981075" cy="5905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65D784A-5F29-4F28-9DE0-D96EC5066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480" y="1086062"/>
            <a:ext cx="504825" cy="1304925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EA1597-47FD-46A3-9DBE-AF0D9FC3E81C}"/>
              </a:ext>
            </a:extLst>
          </p:cNvPr>
          <p:cNvSpPr txBox="1"/>
          <p:nvPr/>
        </p:nvSpPr>
        <p:spPr>
          <a:xfrm>
            <a:off x="2983661" y="455986"/>
            <a:ext cx="2677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b="1" dirty="0"/>
              <a:t>flying bird</a:t>
            </a:r>
            <a:endParaRPr lang="en-US" altLang="ja-JP" sz="40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26A0AC3-5BD9-4B62-9BBA-5E639302AD82}"/>
              </a:ext>
            </a:extLst>
          </p:cNvPr>
          <p:cNvSpPr txBox="1"/>
          <p:nvPr/>
        </p:nvSpPr>
        <p:spPr>
          <a:xfrm>
            <a:off x="110137" y="488229"/>
            <a:ext cx="197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/>
              <a:t>the Sun</a:t>
            </a:r>
            <a:endParaRPr lang="en-US" altLang="ja-JP" sz="3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8912A33E-40EA-460C-B772-A1F4EDCF94B5}"/>
              </a:ext>
            </a:extLst>
          </p:cNvPr>
          <p:cNvSpPr/>
          <p:nvPr/>
        </p:nvSpPr>
        <p:spPr>
          <a:xfrm rot="5400000">
            <a:off x="2335703" y="2508891"/>
            <a:ext cx="596835" cy="791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9C0EE29-46AA-4D52-893B-9A994FCCD3F0}"/>
              </a:ext>
            </a:extLst>
          </p:cNvPr>
          <p:cNvSpPr txBox="1"/>
          <p:nvPr/>
        </p:nvSpPr>
        <p:spPr>
          <a:xfrm>
            <a:off x="4198587" y="1123394"/>
            <a:ext cx="4767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planets and the Moon move freely(irregularly) around the Sun like a flying bird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day of the week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930772D-EDD1-4EA3-A3FE-70D01327A60A}"/>
              </a:ext>
            </a:extLst>
          </p:cNvPr>
          <p:cNvSpPr/>
          <p:nvPr/>
        </p:nvSpPr>
        <p:spPr>
          <a:xfrm>
            <a:off x="3678163" y="5673787"/>
            <a:ext cx="1320870" cy="10687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水曜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すいよう</a:t>
            </a:r>
            <a:endParaRPr kumimoji="1" lang="en-US" altLang="ja-JP" b="1" dirty="0"/>
          </a:p>
          <a:p>
            <a:pPr algn="ctr">
              <a:lnSpc>
                <a:spcPct val="80000"/>
              </a:lnSpc>
            </a:pPr>
            <a:r>
              <a:rPr kumimoji="1" lang="en-US" altLang="ja-JP" b="1" dirty="0"/>
              <a:t>Wednesday</a:t>
            </a:r>
            <a:endParaRPr kumimoji="1" lang="ja-JP" altLang="en-US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B10D99D-F8CE-4B43-98A5-7A18226E33BE}"/>
              </a:ext>
            </a:extLst>
          </p:cNvPr>
          <p:cNvSpPr/>
          <p:nvPr/>
        </p:nvSpPr>
        <p:spPr>
          <a:xfrm>
            <a:off x="7883654" y="5673787"/>
            <a:ext cx="1120355" cy="10687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土曜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chemeClr val="tx1"/>
                </a:solidFill>
              </a:rPr>
              <a:t>どよう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b="1" dirty="0">
                <a:solidFill>
                  <a:schemeClr val="tx1"/>
                </a:solidFill>
              </a:rPr>
              <a:t>Saturday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D69B3E5-0B6C-4314-9D15-11EA9EE2887E}"/>
              </a:ext>
            </a:extLst>
          </p:cNvPr>
          <p:cNvSpPr/>
          <p:nvPr/>
        </p:nvSpPr>
        <p:spPr>
          <a:xfrm>
            <a:off x="6582155" y="5673787"/>
            <a:ext cx="1104313" cy="1068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金曜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chemeClr val="tx1"/>
                </a:solidFill>
              </a:rPr>
              <a:t>きんよう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b="1" dirty="0">
                <a:solidFill>
                  <a:schemeClr val="tx1"/>
                </a:solidFill>
              </a:rPr>
              <a:t>Friday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B8166DB-7B58-4F45-AAA4-037BD83E3C51}"/>
              </a:ext>
            </a:extLst>
          </p:cNvPr>
          <p:cNvSpPr/>
          <p:nvPr/>
        </p:nvSpPr>
        <p:spPr>
          <a:xfrm>
            <a:off x="5228303" y="5684933"/>
            <a:ext cx="1104313" cy="10665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木曜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もくよう</a:t>
            </a:r>
            <a:r>
              <a:rPr kumimoji="1" lang="en-US" altLang="ja-JP" b="1" dirty="0"/>
              <a:t>Thursday</a:t>
            </a:r>
            <a:endParaRPr kumimoji="1" lang="ja-JP" altLang="en-US" b="1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DFD6C83-4564-41E2-AE7F-58087F0A9BB7}"/>
              </a:ext>
            </a:extLst>
          </p:cNvPr>
          <p:cNvSpPr/>
          <p:nvPr/>
        </p:nvSpPr>
        <p:spPr>
          <a:xfrm>
            <a:off x="2442541" y="5684933"/>
            <a:ext cx="1041181" cy="10687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火曜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かよう</a:t>
            </a:r>
            <a:endParaRPr kumimoji="1" lang="en-US" altLang="ja-JP" b="1" dirty="0"/>
          </a:p>
          <a:p>
            <a:pPr algn="ctr">
              <a:lnSpc>
                <a:spcPct val="80000"/>
              </a:lnSpc>
            </a:pPr>
            <a:r>
              <a:rPr kumimoji="1" lang="en-US" altLang="ja-JP" b="1" dirty="0"/>
              <a:t>Tuesday</a:t>
            </a:r>
            <a:endParaRPr kumimoji="1" lang="ja-JP" altLang="en-US" b="1" dirty="0"/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C444234-1EA8-4C85-8FE8-FBC42A03736B}"/>
              </a:ext>
            </a:extLst>
          </p:cNvPr>
          <p:cNvSpPr/>
          <p:nvPr/>
        </p:nvSpPr>
        <p:spPr>
          <a:xfrm>
            <a:off x="1207172" y="5673788"/>
            <a:ext cx="1104313" cy="107993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rgbClr val="FFFF00"/>
                </a:solidFill>
              </a:rPr>
              <a:t>月曜</a:t>
            </a:r>
            <a:endParaRPr kumimoji="1" lang="en-US" altLang="ja-JP" sz="3200" b="1" dirty="0">
              <a:solidFill>
                <a:srgbClr val="FFFF00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rgbClr val="FFFF00"/>
                </a:solidFill>
              </a:rPr>
              <a:t>げつよう</a:t>
            </a:r>
            <a:r>
              <a:rPr kumimoji="1" lang="en-US" altLang="ja-JP" b="1" dirty="0">
                <a:solidFill>
                  <a:srgbClr val="FFFF00"/>
                </a:solidFill>
              </a:rPr>
              <a:t>Monday</a:t>
            </a:r>
            <a:endParaRPr kumimoji="1" lang="ja-JP" altLang="en-US" b="1" dirty="0">
              <a:solidFill>
                <a:srgbClr val="FFFF00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5A80FB2-4DDB-4A8A-AAC6-14DD14D6C7F9}"/>
              </a:ext>
            </a:extLst>
          </p:cNvPr>
          <p:cNvSpPr/>
          <p:nvPr/>
        </p:nvSpPr>
        <p:spPr>
          <a:xfrm>
            <a:off x="40486" y="5673788"/>
            <a:ext cx="1118559" cy="1077653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rgbClr val="FF0000"/>
                </a:solidFill>
              </a:rPr>
              <a:t>日曜</a:t>
            </a:r>
            <a:endParaRPr kumimoji="1" lang="en-US" altLang="ja-JP" sz="3200" b="1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dirty="0">
                <a:solidFill>
                  <a:srgbClr val="FF0000"/>
                </a:solidFill>
              </a:rPr>
              <a:t>にちよう</a:t>
            </a:r>
            <a:r>
              <a:rPr kumimoji="1" lang="en-US" altLang="ja-JP" b="1" dirty="0">
                <a:solidFill>
                  <a:srgbClr val="FF0000"/>
                </a:solidFill>
              </a:rPr>
              <a:t>Sunday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28BB2D7-C19D-455F-80EF-F3FE7F87F73F}"/>
              </a:ext>
            </a:extLst>
          </p:cNvPr>
          <p:cNvSpPr txBox="1"/>
          <p:nvPr/>
        </p:nvSpPr>
        <p:spPr>
          <a:xfrm>
            <a:off x="57045" y="5089825"/>
            <a:ext cx="1041181" cy="536557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rgbClr val="FF0000"/>
                </a:solidFill>
              </a:rPr>
              <a:t>day of the Sun</a:t>
            </a:r>
            <a:endParaRPr lang="en-US" altLang="ja-JP" sz="1600" b="1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4E7C778-461F-40F0-A9F5-47663EB5DC42}"/>
              </a:ext>
            </a:extLst>
          </p:cNvPr>
          <p:cNvSpPr txBox="1"/>
          <p:nvPr/>
        </p:nvSpPr>
        <p:spPr>
          <a:xfrm>
            <a:off x="1133295" y="5074172"/>
            <a:ext cx="1210951" cy="5365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rgbClr val="FFFF00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rgbClr val="FFFF00"/>
                </a:solidFill>
              </a:rPr>
              <a:t>the Moon</a:t>
            </a:r>
            <a:endParaRPr lang="en-US" altLang="ja-JP" sz="1600" b="1" dirty="0">
              <a:solidFill>
                <a:srgbClr val="FFFF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7002A251-CB09-4F02-8EBE-5F894AE31F3B}"/>
              </a:ext>
            </a:extLst>
          </p:cNvPr>
          <p:cNvSpPr txBox="1"/>
          <p:nvPr/>
        </p:nvSpPr>
        <p:spPr>
          <a:xfrm>
            <a:off x="2390395" y="5089105"/>
            <a:ext cx="1116562" cy="5365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Mars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F34FDF19-7F6F-4C07-B84E-0528B08F5B86}"/>
              </a:ext>
            </a:extLst>
          </p:cNvPr>
          <p:cNvSpPr txBox="1"/>
          <p:nvPr/>
        </p:nvSpPr>
        <p:spPr>
          <a:xfrm>
            <a:off x="3579376" y="5074172"/>
            <a:ext cx="1485880" cy="53655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 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Mercury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2F30D84-58CC-4EF1-81D3-FDFF7A2FDCA4}"/>
              </a:ext>
            </a:extLst>
          </p:cNvPr>
          <p:cNvSpPr txBox="1"/>
          <p:nvPr/>
        </p:nvSpPr>
        <p:spPr>
          <a:xfrm>
            <a:off x="5139512" y="5074172"/>
            <a:ext cx="1325457" cy="5365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Jupiter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1CBB171-BFEF-4A93-8899-90B762309E21}"/>
              </a:ext>
            </a:extLst>
          </p:cNvPr>
          <p:cNvSpPr txBox="1"/>
          <p:nvPr/>
        </p:nvSpPr>
        <p:spPr>
          <a:xfrm>
            <a:off x="6515888" y="5074172"/>
            <a:ext cx="1236848" cy="5365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/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/>
              <a:t>the Venus</a:t>
            </a:r>
            <a:endParaRPr lang="en-US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E0DF279-8F40-4BE4-844C-3B13021AEC06}"/>
              </a:ext>
            </a:extLst>
          </p:cNvPr>
          <p:cNvSpPr txBox="1"/>
          <p:nvPr/>
        </p:nvSpPr>
        <p:spPr>
          <a:xfrm>
            <a:off x="7802159" y="5074172"/>
            <a:ext cx="1283346" cy="5365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/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/>
              <a:t>the Saturn</a:t>
            </a:r>
            <a:endParaRPr lang="en-US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04CB71D-DB04-4FBD-83F9-3D6E2BF0B7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99" y="1225427"/>
            <a:ext cx="931069" cy="10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11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9976F79D-640D-4628-9A6C-FBEED3EA2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42" y="399897"/>
            <a:ext cx="2581643" cy="258164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5BAE572-598F-4AF6-8DCA-7B708989E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43"/>
            <a:ext cx="6867361" cy="4533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BA30D97-741E-42EB-B0F1-0A4D99930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28" y="742075"/>
            <a:ext cx="3924997" cy="281917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208D063-F0DE-4C9C-B1FA-1293C2B7DFB6}"/>
              </a:ext>
            </a:extLst>
          </p:cNvPr>
          <p:cNvSpPr txBox="1"/>
          <p:nvPr/>
        </p:nvSpPr>
        <p:spPr>
          <a:xfrm>
            <a:off x="-22737" y="3964517"/>
            <a:ext cx="2053389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Mercury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水星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すいせい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27D8B0-B635-4B01-B000-9B596294411A}"/>
              </a:ext>
            </a:extLst>
          </p:cNvPr>
          <p:cNvSpPr txBox="1"/>
          <p:nvPr/>
        </p:nvSpPr>
        <p:spPr>
          <a:xfrm>
            <a:off x="1990840" y="3968114"/>
            <a:ext cx="1721111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Venus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金星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きんせい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E78DA37-37F2-46B2-B030-A9DEDFC60293}"/>
              </a:ext>
            </a:extLst>
          </p:cNvPr>
          <p:cNvSpPr txBox="1"/>
          <p:nvPr/>
        </p:nvSpPr>
        <p:spPr>
          <a:xfrm>
            <a:off x="3727223" y="3968114"/>
            <a:ext cx="150383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Mars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火星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かせい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0C40213-4899-4AEC-8ED8-FAC8FE69F74A}"/>
              </a:ext>
            </a:extLst>
          </p:cNvPr>
          <p:cNvSpPr txBox="1"/>
          <p:nvPr/>
        </p:nvSpPr>
        <p:spPr>
          <a:xfrm>
            <a:off x="5378381" y="3937918"/>
            <a:ext cx="185756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Jupiter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木星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もくせい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51DE484-BD61-4B2F-A684-581D605E426F}"/>
              </a:ext>
            </a:extLst>
          </p:cNvPr>
          <p:cNvSpPr txBox="1"/>
          <p:nvPr/>
        </p:nvSpPr>
        <p:spPr>
          <a:xfrm>
            <a:off x="7204820" y="3968113"/>
            <a:ext cx="181651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the Saturn</a:t>
            </a:r>
          </a:p>
          <a:p>
            <a:pPr algn="ctr">
              <a:lnSpc>
                <a:spcPct val="90000"/>
              </a:lnSpc>
            </a:pPr>
            <a:r>
              <a:rPr lang="ja-JP" altLang="en-US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土星</a:t>
            </a:r>
            <a:endParaRPr lang="en-US" altLang="ja-JP" sz="2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>
              <a:lnSpc>
                <a:spcPct val="90000"/>
              </a:lnSpc>
            </a:pPr>
            <a:r>
              <a:rPr lang="ja-JP" altLang="en-US" sz="2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どせい</a:t>
            </a:r>
            <a:endParaRPr lang="en-US" altLang="ja-JP" sz="20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28B770E1-4613-48D8-8CF7-678A97130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033" y="673510"/>
            <a:ext cx="874641" cy="878563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8433A10-6296-413A-A212-3A422C63EB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0570" y="2151661"/>
            <a:ext cx="837104" cy="96108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A7C6CC14-FBDF-4990-93AD-A89D3DD6A5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3029" y="2067893"/>
            <a:ext cx="769993" cy="913648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033ED585-96F6-44EB-95AE-7085D3BA4A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9097" y="1117538"/>
            <a:ext cx="923925" cy="795338"/>
          </a:xfrm>
          <a:prstGeom prst="rect">
            <a:avLst/>
          </a:prstGeom>
        </p:spPr>
      </p:pic>
      <p:sp>
        <p:nvSpPr>
          <p:cNvPr id="33" name="矢印: 右 32">
            <a:extLst>
              <a:ext uri="{FF2B5EF4-FFF2-40B4-BE49-F238E27FC236}">
                <a16:creationId xmlns:a16="http://schemas.microsoft.com/office/drawing/2014/main" id="{F1C943EE-0806-41C3-8223-6437E0C4E788}"/>
              </a:ext>
            </a:extLst>
          </p:cNvPr>
          <p:cNvSpPr/>
          <p:nvPr/>
        </p:nvSpPr>
        <p:spPr>
          <a:xfrm rot="9342597">
            <a:off x="7612064" y="105939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81F5068F-A077-4292-B731-38D7C575CC56}"/>
              </a:ext>
            </a:extLst>
          </p:cNvPr>
          <p:cNvSpPr/>
          <p:nvPr/>
        </p:nvSpPr>
        <p:spPr>
          <a:xfrm rot="12027058">
            <a:off x="7539114" y="232743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869EEE5-63FF-4462-A1BF-761F4C3AA257}"/>
              </a:ext>
            </a:extLst>
          </p:cNvPr>
          <p:cNvSpPr txBox="1"/>
          <p:nvPr/>
        </p:nvSpPr>
        <p:spPr>
          <a:xfrm>
            <a:off x="6288291" y="415436"/>
            <a:ext cx="1976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/>
              <a:t>the Sun</a:t>
            </a:r>
            <a:endParaRPr lang="en-US" altLang="ja-JP" sz="32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EE461D7C-64FF-4A10-8EE7-103128F0AB5A}"/>
              </a:ext>
            </a:extLst>
          </p:cNvPr>
          <p:cNvSpPr txBox="1"/>
          <p:nvPr/>
        </p:nvSpPr>
        <p:spPr>
          <a:xfrm>
            <a:off x="6341935" y="2925237"/>
            <a:ext cx="270783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32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be growing, </a:t>
            </a:r>
          </a:p>
          <a:p>
            <a:pPr>
              <a:lnSpc>
                <a:spcPct val="90000"/>
              </a:lnSpc>
            </a:pPr>
            <a:r>
              <a:rPr lang="en-US" altLang="ja-JP" sz="3200" b="1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</a:t>
            </a:r>
            <a:r>
              <a:rPr lang="en-US" altLang="ja-JP" sz="32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be born, life</a:t>
            </a: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E5F2C71A-06E1-4C62-ACD4-05F4089B39DB}"/>
              </a:ext>
            </a:extLst>
          </p:cNvPr>
          <p:cNvSpPr/>
          <p:nvPr/>
        </p:nvSpPr>
        <p:spPr>
          <a:xfrm rot="12027058">
            <a:off x="6089058" y="201666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矢印: 右 37">
            <a:extLst>
              <a:ext uri="{FF2B5EF4-FFF2-40B4-BE49-F238E27FC236}">
                <a16:creationId xmlns:a16="http://schemas.microsoft.com/office/drawing/2014/main" id="{A7C4EBC1-FEC1-44D3-99AA-55FC7F104EBD}"/>
              </a:ext>
            </a:extLst>
          </p:cNvPr>
          <p:cNvSpPr/>
          <p:nvPr/>
        </p:nvSpPr>
        <p:spPr>
          <a:xfrm rot="9342597">
            <a:off x="6078554" y="141771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EC148D9-42D6-41B9-B84F-C4A9AEEAF4B8}"/>
              </a:ext>
            </a:extLst>
          </p:cNvPr>
          <p:cNvSpPr txBox="1"/>
          <p:nvPr/>
        </p:nvSpPr>
        <p:spPr>
          <a:xfrm>
            <a:off x="991592" y="2638014"/>
            <a:ext cx="48223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Stars</a:t>
            </a:r>
            <a:r>
              <a:rPr lang="ja-JP" altLang="en-US" sz="40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 were born from the Sun.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C1DDECA-5FCD-45C4-A68A-BD46D5879F6C}"/>
              </a:ext>
            </a:extLst>
          </p:cNvPr>
          <p:cNvSpPr/>
          <p:nvPr/>
        </p:nvSpPr>
        <p:spPr>
          <a:xfrm>
            <a:off x="341405" y="5685787"/>
            <a:ext cx="1320870" cy="10687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水曜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すいよう</a:t>
            </a:r>
            <a:endParaRPr kumimoji="1" lang="en-US" altLang="ja-JP" b="1" dirty="0"/>
          </a:p>
          <a:p>
            <a:pPr algn="ctr">
              <a:lnSpc>
                <a:spcPct val="80000"/>
              </a:lnSpc>
            </a:pPr>
            <a:r>
              <a:rPr kumimoji="1" lang="en-US" altLang="ja-JP" b="1" dirty="0"/>
              <a:t>Wednesday</a:t>
            </a:r>
            <a:endParaRPr kumimoji="1" lang="ja-JP" altLang="en-US" b="1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D85EDD8-F8BE-4FB3-BA16-262A72322FEA}"/>
              </a:ext>
            </a:extLst>
          </p:cNvPr>
          <p:cNvSpPr txBox="1"/>
          <p:nvPr/>
        </p:nvSpPr>
        <p:spPr>
          <a:xfrm>
            <a:off x="242618" y="5086172"/>
            <a:ext cx="1485880" cy="536557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 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Mercury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8AEF1A8-409C-4155-AB05-0AB6A95E8AB3}"/>
              </a:ext>
            </a:extLst>
          </p:cNvPr>
          <p:cNvSpPr/>
          <p:nvPr/>
        </p:nvSpPr>
        <p:spPr>
          <a:xfrm>
            <a:off x="2284317" y="5685787"/>
            <a:ext cx="1104313" cy="10687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金曜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chemeClr val="tx1"/>
                </a:solidFill>
              </a:rPr>
              <a:t>きんよう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b="1" dirty="0">
                <a:solidFill>
                  <a:schemeClr val="tx1"/>
                </a:solidFill>
              </a:rPr>
              <a:t>Friday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BAD24A75-F94D-4261-9B2B-1C593F8B28EC}"/>
              </a:ext>
            </a:extLst>
          </p:cNvPr>
          <p:cNvSpPr txBox="1"/>
          <p:nvPr/>
        </p:nvSpPr>
        <p:spPr>
          <a:xfrm>
            <a:off x="2218050" y="5086172"/>
            <a:ext cx="1236848" cy="5365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/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/>
              <a:t>the Venus</a:t>
            </a:r>
            <a:endParaRPr lang="en-US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DCFEC32-9D6D-45F6-A1F3-9888EBA9DB6E}"/>
              </a:ext>
            </a:extLst>
          </p:cNvPr>
          <p:cNvSpPr/>
          <p:nvPr/>
        </p:nvSpPr>
        <p:spPr>
          <a:xfrm>
            <a:off x="3965068" y="5681202"/>
            <a:ext cx="1041181" cy="10687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火曜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かよう</a:t>
            </a:r>
            <a:endParaRPr kumimoji="1" lang="en-US" altLang="ja-JP" b="1" dirty="0"/>
          </a:p>
          <a:p>
            <a:pPr algn="ctr">
              <a:lnSpc>
                <a:spcPct val="80000"/>
              </a:lnSpc>
            </a:pPr>
            <a:r>
              <a:rPr kumimoji="1" lang="en-US" altLang="ja-JP" b="1" dirty="0"/>
              <a:t>Tuesday</a:t>
            </a:r>
            <a:endParaRPr kumimoji="1" lang="ja-JP" altLang="en-US" b="1" dirty="0"/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10C41BC-272F-4064-BA7C-56763A230459}"/>
              </a:ext>
            </a:extLst>
          </p:cNvPr>
          <p:cNvSpPr txBox="1"/>
          <p:nvPr/>
        </p:nvSpPr>
        <p:spPr>
          <a:xfrm>
            <a:off x="3912922" y="5085374"/>
            <a:ext cx="1116562" cy="53655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Mars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CCEB6CB6-91E5-4A56-8080-8E86F2A809D3}"/>
              </a:ext>
            </a:extLst>
          </p:cNvPr>
          <p:cNvSpPr/>
          <p:nvPr/>
        </p:nvSpPr>
        <p:spPr>
          <a:xfrm>
            <a:off x="5630695" y="5683487"/>
            <a:ext cx="1104313" cy="10665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/>
              <a:t>木曜</a:t>
            </a:r>
            <a:endParaRPr kumimoji="1" lang="en-US" altLang="ja-JP" sz="3200" b="1" dirty="0"/>
          </a:p>
          <a:p>
            <a:pPr algn="ctr">
              <a:lnSpc>
                <a:spcPct val="80000"/>
              </a:lnSpc>
            </a:pPr>
            <a:r>
              <a:rPr kumimoji="1" lang="ja-JP" altLang="en-US" b="1" dirty="0"/>
              <a:t>もくよう</a:t>
            </a:r>
            <a:r>
              <a:rPr kumimoji="1" lang="en-US" altLang="ja-JP" b="1" dirty="0"/>
              <a:t>Thursday</a:t>
            </a:r>
            <a:endParaRPr kumimoji="1" lang="ja-JP" altLang="en-US" b="1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8410094-3D62-484C-B46E-DD1D1BF9D355}"/>
              </a:ext>
            </a:extLst>
          </p:cNvPr>
          <p:cNvSpPr txBox="1"/>
          <p:nvPr/>
        </p:nvSpPr>
        <p:spPr>
          <a:xfrm>
            <a:off x="5541904" y="5072726"/>
            <a:ext cx="1325457" cy="53655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>
                <a:solidFill>
                  <a:schemeClr val="bg1"/>
                </a:solidFill>
              </a:rPr>
              <a:t>the Jupiter</a:t>
            </a:r>
            <a:endParaRPr lang="en-US" altLang="ja-JP" sz="1600" b="1" dirty="0">
              <a:solidFill>
                <a:schemeClr val="bg1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C5FF405-94A0-4BDF-B7BE-6C14323DB6A3}"/>
              </a:ext>
            </a:extLst>
          </p:cNvPr>
          <p:cNvSpPr/>
          <p:nvPr/>
        </p:nvSpPr>
        <p:spPr>
          <a:xfrm>
            <a:off x="7546792" y="5681202"/>
            <a:ext cx="1120355" cy="10687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ja-JP" altLang="en-US" sz="3200" b="1" dirty="0">
                <a:solidFill>
                  <a:schemeClr val="tx1"/>
                </a:solidFill>
              </a:rPr>
              <a:t>土曜</a:t>
            </a:r>
            <a:endParaRPr kumimoji="1" lang="en-US" altLang="ja-JP" sz="32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ja-JP" altLang="en-US" b="1" dirty="0">
                <a:solidFill>
                  <a:schemeClr val="tx1"/>
                </a:solidFill>
              </a:rPr>
              <a:t>どよう</a:t>
            </a:r>
            <a:endParaRPr kumimoji="1" lang="en-US" altLang="ja-JP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kumimoji="1" lang="en-US" altLang="ja-JP" b="1" dirty="0">
                <a:solidFill>
                  <a:schemeClr val="tx1"/>
                </a:solidFill>
              </a:rPr>
              <a:t>Saturday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FDF2B5D-2A83-48A0-9F8B-72FC2CA4FAFD}"/>
              </a:ext>
            </a:extLst>
          </p:cNvPr>
          <p:cNvSpPr txBox="1"/>
          <p:nvPr/>
        </p:nvSpPr>
        <p:spPr>
          <a:xfrm>
            <a:off x="7465297" y="5081587"/>
            <a:ext cx="1283346" cy="53655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b="1" dirty="0"/>
              <a:t>day of</a:t>
            </a:r>
          </a:p>
          <a:p>
            <a:pPr algn="ctr">
              <a:lnSpc>
                <a:spcPct val="80000"/>
              </a:lnSpc>
            </a:pPr>
            <a:r>
              <a:rPr lang="en-US" altLang="ja-JP" b="1" dirty="0"/>
              <a:t>the Saturn</a:t>
            </a:r>
            <a:endParaRPr lang="en-US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4B1F0D1-5753-45DA-83C3-14EC05AD1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377553"/>
              </p:ext>
            </p:extLst>
          </p:nvPr>
        </p:nvGraphicFramePr>
        <p:xfrm>
          <a:off x="6867360" y="-24181"/>
          <a:ext cx="227664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38320">
                  <a:extLst>
                    <a:ext uri="{9D8B030D-6E8A-4147-A177-3AD203B41FA5}">
                      <a16:colId xmlns:a16="http://schemas.microsoft.com/office/drawing/2014/main" val="1126605245"/>
                    </a:ext>
                  </a:extLst>
                </a:gridCol>
                <a:gridCol w="1138320">
                  <a:extLst>
                    <a:ext uri="{9D8B030D-6E8A-4147-A177-3AD203B41FA5}">
                      <a16:colId xmlns:a16="http://schemas.microsoft.com/office/drawing/2014/main" val="1504637949"/>
                    </a:ext>
                  </a:extLst>
                </a:gridCol>
              </a:tblGrid>
              <a:tr h="542674">
                <a:tc>
                  <a:txBody>
                    <a:bodyPr/>
                    <a:lstStyle/>
                    <a:p>
                      <a:r>
                        <a:rPr lang="en-US" dirty="0" err="1"/>
                        <a:t>Noqhat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alama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ستاره/ نقاط/ علامه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63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9601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08F03D76-D9C0-42BC-8ABF-9F117FB2A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109" y="3649678"/>
            <a:ext cx="3141207" cy="314120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6DD3878-804B-47B2-8E4F-46DCA5EDC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115"/>
            <a:ext cx="7170367" cy="470458"/>
          </a:xfrm>
          <a:prstGeom prst="rect">
            <a:avLst/>
          </a:prstGeom>
        </p:spPr>
      </p:pic>
      <p:pic>
        <p:nvPicPr>
          <p:cNvPr id="5" name="図 4" descr="Cgで描かれたアニメ&#10;&#10;低い精度で自動的に生成された説明">
            <a:extLst>
              <a:ext uri="{FF2B5EF4-FFF2-40B4-BE49-F238E27FC236}">
                <a16:creationId xmlns:a16="http://schemas.microsoft.com/office/drawing/2014/main" id="{FC036E65-E5D1-419B-9480-A6D790B45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" y="548398"/>
            <a:ext cx="2909076" cy="3176026"/>
          </a:xfrm>
          <a:prstGeom prst="rect">
            <a:avLst/>
          </a:prstGeom>
        </p:spPr>
      </p:pic>
      <p:sp>
        <p:nvSpPr>
          <p:cNvPr id="6" name="フローチャート: 直接アクセス記憶 5">
            <a:extLst>
              <a:ext uri="{FF2B5EF4-FFF2-40B4-BE49-F238E27FC236}">
                <a16:creationId xmlns:a16="http://schemas.microsoft.com/office/drawing/2014/main" id="{BFF07DD1-18F8-444D-912A-32C75833AC1A}"/>
              </a:ext>
            </a:extLst>
          </p:cNvPr>
          <p:cNvSpPr/>
          <p:nvPr/>
        </p:nvSpPr>
        <p:spPr>
          <a:xfrm rot="7856884">
            <a:off x="3246742" y="3896942"/>
            <a:ext cx="1374996" cy="402066"/>
          </a:xfrm>
          <a:prstGeom prst="flowChartMagneticDrum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ローチャート: 直接アクセス記憶 7">
            <a:extLst>
              <a:ext uri="{FF2B5EF4-FFF2-40B4-BE49-F238E27FC236}">
                <a16:creationId xmlns:a16="http://schemas.microsoft.com/office/drawing/2014/main" id="{21C9EE76-90E4-4612-8317-C593D4C42644}"/>
              </a:ext>
            </a:extLst>
          </p:cNvPr>
          <p:cNvSpPr/>
          <p:nvPr/>
        </p:nvSpPr>
        <p:spPr>
          <a:xfrm rot="13743116" flipH="1">
            <a:off x="4220050" y="3850996"/>
            <a:ext cx="1374996" cy="402066"/>
          </a:xfrm>
          <a:prstGeom prst="flowChartMagneticDrum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4E21374C-0387-4E08-BF0E-F361E8292C0D}"/>
              </a:ext>
            </a:extLst>
          </p:cNvPr>
          <p:cNvSpPr/>
          <p:nvPr/>
        </p:nvSpPr>
        <p:spPr>
          <a:xfrm>
            <a:off x="4329484" y="1953637"/>
            <a:ext cx="71112" cy="1466491"/>
          </a:xfrm>
          <a:custGeom>
            <a:avLst/>
            <a:gdLst>
              <a:gd name="connsiteX0" fmla="*/ 71112 w 71112"/>
              <a:gd name="connsiteY0" fmla="*/ 1466491 h 1466491"/>
              <a:gd name="connsiteX1" fmla="*/ 36606 w 71112"/>
              <a:gd name="connsiteY1" fmla="*/ 1155940 h 1466491"/>
              <a:gd name="connsiteX2" fmla="*/ 19353 w 71112"/>
              <a:gd name="connsiteY2" fmla="*/ 1104181 h 1466491"/>
              <a:gd name="connsiteX3" fmla="*/ 36606 w 71112"/>
              <a:gd name="connsiteY3" fmla="*/ 828136 h 1466491"/>
              <a:gd name="connsiteX4" fmla="*/ 53859 w 71112"/>
              <a:gd name="connsiteY4" fmla="*/ 621102 h 1466491"/>
              <a:gd name="connsiteX5" fmla="*/ 19353 w 71112"/>
              <a:gd name="connsiteY5" fmla="*/ 293298 h 1466491"/>
              <a:gd name="connsiteX6" fmla="*/ 2101 w 71112"/>
              <a:gd name="connsiteY6" fmla="*/ 241540 h 1466491"/>
              <a:gd name="connsiteX7" fmla="*/ 2101 w 71112"/>
              <a:gd name="connsiteY7" fmla="*/ 0 h 1466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12" h="1466491">
                <a:moveTo>
                  <a:pt x="71112" y="1466491"/>
                </a:moveTo>
                <a:cubicBezTo>
                  <a:pt x="60690" y="1331002"/>
                  <a:pt x="65014" y="1269570"/>
                  <a:pt x="36606" y="1155940"/>
                </a:cubicBezTo>
                <a:cubicBezTo>
                  <a:pt x="32195" y="1138297"/>
                  <a:pt x="25104" y="1121434"/>
                  <a:pt x="19353" y="1104181"/>
                </a:cubicBezTo>
                <a:cubicBezTo>
                  <a:pt x="25104" y="1012166"/>
                  <a:pt x="30037" y="920096"/>
                  <a:pt x="36606" y="828136"/>
                </a:cubicBezTo>
                <a:cubicBezTo>
                  <a:pt x="41540" y="759061"/>
                  <a:pt x="56092" y="690317"/>
                  <a:pt x="53859" y="621102"/>
                </a:cubicBezTo>
                <a:cubicBezTo>
                  <a:pt x="50317" y="511287"/>
                  <a:pt x="34198" y="402162"/>
                  <a:pt x="19353" y="293298"/>
                </a:cubicBezTo>
                <a:cubicBezTo>
                  <a:pt x="16896" y="275279"/>
                  <a:pt x="3169" y="259694"/>
                  <a:pt x="2101" y="241540"/>
                </a:cubicBezTo>
                <a:cubicBezTo>
                  <a:pt x="-2627" y="161166"/>
                  <a:pt x="2101" y="80513"/>
                  <a:pt x="2101" y="0"/>
                </a:cubicBezTo>
              </a:path>
            </a:pathLst>
          </a:custGeom>
          <a:noFill/>
          <a:ln w="263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B828CCA-355D-464C-AEC3-BBD8546B5ABC}"/>
              </a:ext>
            </a:extLst>
          </p:cNvPr>
          <p:cNvSpPr/>
          <p:nvPr/>
        </p:nvSpPr>
        <p:spPr>
          <a:xfrm>
            <a:off x="3606436" y="2731884"/>
            <a:ext cx="310551" cy="707366"/>
          </a:xfrm>
          <a:custGeom>
            <a:avLst/>
            <a:gdLst>
              <a:gd name="connsiteX0" fmla="*/ 310551 w 310551"/>
              <a:gd name="connsiteY0" fmla="*/ 707366 h 707366"/>
              <a:gd name="connsiteX1" fmla="*/ 241539 w 310551"/>
              <a:gd name="connsiteY1" fmla="*/ 586596 h 707366"/>
              <a:gd name="connsiteX2" fmla="*/ 172528 w 310551"/>
              <a:gd name="connsiteY2" fmla="*/ 465827 h 707366"/>
              <a:gd name="connsiteX3" fmla="*/ 155275 w 310551"/>
              <a:gd name="connsiteY3" fmla="*/ 310551 h 707366"/>
              <a:gd name="connsiteX4" fmla="*/ 103517 w 310551"/>
              <a:gd name="connsiteY4" fmla="*/ 172528 h 707366"/>
              <a:gd name="connsiteX5" fmla="*/ 51758 w 310551"/>
              <a:gd name="connsiteY5" fmla="*/ 103517 h 707366"/>
              <a:gd name="connsiteX6" fmla="*/ 0 w 310551"/>
              <a:gd name="connsiteY6" fmla="*/ 0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51" h="707366">
                <a:moveTo>
                  <a:pt x="310551" y="707366"/>
                </a:moveTo>
                <a:cubicBezTo>
                  <a:pt x="287547" y="667109"/>
                  <a:pt x="263741" y="627300"/>
                  <a:pt x="241539" y="586596"/>
                </a:cubicBezTo>
                <a:cubicBezTo>
                  <a:pt x="175870" y="466203"/>
                  <a:pt x="238950" y="565458"/>
                  <a:pt x="172528" y="465827"/>
                </a:cubicBezTo>
                <a:cubicBezTo>
                  <a:pt x="166777" y="414068"/>
                  <a:pt x="163837" y="361920"/>
                  <a:pt x="155275" y="310551"/>
                </a:cubicBezTo>
                <a:cubicBezTo>
                  <a:pt x="151586" y="288418"/>
                  <a:pt x="104999" y="175195"/>
                  <a:pt x="103517" y="172528"/>
                </a:cubicBezTo>
                <a:cubicBezTo>
                  <a:pt x="89553" y="147392"/>
                  <a:pt x="69011" y="126521"/>
                  <a:pt x="51758" y="103517"/>
                </a:cubicBezTo>
                <a:cubicBezTo>
                  <a:pt x="27948" y="32088"/>
                  <a:pt x="44593" y="66891"/>
                  <a:pt x="0" y="0"/>
                </a:cubicBezTo>
              </a:path>
            </a:pathLst>
          </a:custGeom>
          <a:noFill/>
          <a:ln w="263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A9F397D8-D1B4-4AEF-8DF6-4A354B8EB4F8}"/>
              </a:ext>
            </a:extLst>
          </p:cNvPr>
          <p:cNvSpPr/>
          <p:nvPr/>
        </p:nvSpPr>
        <p:spPr>
          <a:xfrm flipH="1">
            <a:off x="4776618" y="2693640"/>
            <a:ext cx="310551" cy="707366"/>
          </a:xfrm>
          <a:custGeom>
            <a:avLst/>
            <a:gdLst>
              <a:gd name="connsiteX0" fmla="*/ 310551 w 310551"/>
              <a:gd name="connsiteY0" fmla="*/ 707366 h 707366"/>
              <a:gd name="connsiteX1" fmla="*/ 241539 w 310551"/>
              <a:gd name="connsiteY1" fmla="*/ 586596 h 707366"/>
              <a:gd name="connsiteX2" fmla="*/ 172528 w 310551"/>
              <a:gd name="connsiteY2" fmla="*/ 465827 h 707366"/>
              <a:gd name="connsiteX3" fmla="*/ 155275 w 310551"/>
              <a:gd name="connsiteY3" fmla="*/ 310551 h 707366"/>
              <a:gd name="connsiteX4" fmla="*/ 103517 w 310551"/>
              <a:gd name="connsiteY4" fmla="*/ 172528 h 707366"/>
              <a:gd name="connsiteX5" fmla="*/ 51758 w 310551"/>
              <a:gd name="connsiteY5" fmla="*/ 103517 h 707366"/>
              <a:gd name="connsiteX6" fmla="*/ 0 w 310551"/>
              <a:gd name="connsiteY6" fmla="*/ 0 h 70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551" h="707366">
                <a:moveTo>
                  <a:pt x="310551" y="707366"/>
                </a:moveTo>
                <a:cubicBezTo>
                  <a:pt x="287547" y="667109"/>
                  <a:pt x="263741" y="627300"/>
                  <a:pt x="241539" y="586596"/>
                </a:cubicBezTo>
                <a:cubicBezTo>
                  <a:pt x="175870" y="466203"/>
                  <a:pt x="238950" y="565458"/>
                  <a:pt x="172528" y="465827"/>
                </a:cubicBezTo>
                <a:cubicBezTo>
                  <a:pt x="166777" y="414068"/>
                  <a:pt x="163837" y="361920"/>
                  <a:pt x="155275" y="310551"/>
                </a:cubicBezTo>
                <a:cubicBezTo>
                  <a:pt x="151586" y="288418"/>
                  <a:pt x="104999" y="175195"/>
                  <a:pt x="103517" y="172528"/>
                </a:cubicBezTo>
                <a:cubicBezTo>
                  <a:pt x="89553" y="147392"/>
                  <a:pt x="69011" y="126521"/>
                  <a:pt x="51758" y="103517"/>
                </a:cubicBezTo>
                <a:cubicBezTo>
                  <a:pt x="27948" y="32088"/>
                  <a:pt x="44593" y="66891"/>
                  <a:pt x="0" y="0"/>
                </a:cubicBezTo>
              </a:path>
            </a:pathLst>
          </a:custGeom>
          <a:noFill/>
          <a:ln w="263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5985317-133E-4E80-AD31-E906DC4B3CBE}"/>
              </a:ext>
            </a:extLst>
          </p:cNvPr>
          <p:cNvSpPr/>
          <p:nvPr/>
        </p:nvSpPr>
        <p:spPr>
          <a:xfrm rot="2157614">
            <a:off x="5624784" y="4047099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6DEC5907-AED4-42AE-A82C-3CC1DD4A3757}"/>
              </a:ext>
            </a:extLst>
          </p:cNvPr>
          <p:cNvSpPr/>
          <p:nvPr/>
        </p:nvSpPr>
        <p:spPr>
          <a:xfrm rot="2157614">
            <a:off x="2783240" y="243949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17B35EE-EB62-41F6-917A-122310D6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7799"/>
              </p:ext>
            </p:extLst>
          </p:nvPr>
        </p:nvGraphicFramePr>
        <p:xfrm>
          <a:off x="7170366" y="67114"/>
          <a:ext cx="1973634" cy="481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817">
                  <a:extLst>
                    <a:ext uri="{9D8B030D-6E8A-4147-A177-3AD203B41FA5}">
                      <a16:colId xmlns:a16="http://schemas.microsoft.com/office/drawing/2014/main" val="2547699566"/>
                    </a:ext>
                  </a:extLst>
                </a:gridCol>
                <a:gridCol w="986817">
                  <a:extLst>
                    <a:ext uri="{9D8B030D-6E8A-4147-A177-3AD203B41FA5}">
                      <a16:colId xmlns:a16="http://schemas.microsoft.com/office/drawing/2014/main" val="2241232323"/>
                    </a:ext>
                  </a:extLst>
                </a:gridCol>
              </a:tblGrid>
              <a:tr h="481283">
                <a:tc>
                  <a:txBody>
                    <a:bodyPr/>
                    <a:lstStyle/>
                    <a:p>
                      <a:r>
                        <a:rPr lang="en-US" dirty="0"/>
                        <a:t>Atash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آتش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9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903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BFC3091-6806-4E23-9CFB-CA9DA56B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67"/>
            <a:ext cx="6977575" cy="470458"/>
          </a:xfrm>
          <a:prstGeom prst="rect">
            <a:avLst/>
          </a:prstGeom>
        </p:spPr>
      </p:pic>
      <p:pic>
        <p:nvPicPr>
          <p:cNvPr id="5" name="図 4" descr="ロゴ&#10;&#10;自動的に生成された説明">
            <a:extLst>
              <a:ext uri="{FF2B5EF4-FFF2-40B4-BE49-F238E27FC236}">
                <a16:creationId xmlns:a16="http://schemas.microsoft.com/office/drawing/2014/main" id="{4460AB7D-B7D8-4C76-9859-592067D42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67" y="3657600"/>
            <a:ext cx="3148033" cy="3148033"/>
          </a:xfrm>
          <a:prstGeom prst="rect">
            <a:avLst/>
          </a:prstGeom>
        </p:spPr>
      </p:pic>
      <p:sp>
        <p:nvSpPr>
          <p:cNvPr id="6" name="矢印: 右 5">
            <a:extLst>
              <a:ext uri="{FF2B5EF4-FFF2-40B4-BE49-F238E27FC236}">
                <a16:creationId xmlns:a16="http://schemas.microsoft.com/office/drawing/2014/main" id="{E8882A52-2494-4F7A-8EA0-79628EE443B0}"/>
              </a:ext>
            </a:extLst>
          </p:cNvPr>
          <p:cNvSpPr/>
          <p:nvPr/>
        </p:nvSpPr>
        <p:spPr>
          <a:xfrm rot="2157614">
            <a:off x="5697549" y="354851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文字と絵が描かれた絵&#10;&#10;低い精度で自動的に生成された説明">
            <a:extLst>
              <a:ext uri="{FF2B5EF4-FFF2-40B4-BE49-F238E27FC236}">
                <a16:creationId xmlns:a16="http://schemas.microsoft.com/office/drawing/2014/main" id="{503A2074-94B7-4037-8F0A-6F452F207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1" y="573696"/>
            <a:ext cx="3025539" cy="2798624"/>
          </a:xfrm>
          <a:prstGeom prst="rect">
            <a:avLst/>
          </a:prstGeom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CE06E135-F480-4A65-A45D-E3FBF1420093}"/>
              </a:ext>
            </a:extLst>
          </p:cNvPr>
          <p:cNvSpPr/>
          <p:nvPr/>
        </p:nvSpPr>
        <p:spPr>
          <a:xfrm rot="2157614">
            <a:off x="3256867" y="2092523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3C8E6A2D-F02E-4FC3-B438-DC9127EC2378}"/>
              </a:ext>
            </a:extLst>
          </p:cNvPr>
          <p:cNvSpPr/>
          <p:nvPr/>
        </p:nvSpPr>
        <p:spPr>
          <a:xfrm rot="215446">
            <a:off x="4226589" y="1973007"/>
            <a:ext cx="552309" cy="2622430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D273BED-BE2B-44A1-ADB0-C17AB2919B71}"/>
              </a:ext>
            </a:extLst>
          </p:cNvPr>
          <p:cNvSpPr/>
          <p:nvPr/>
        </p:nvSpPr>
        <p:spPr>
          <a:xfrm rot="20122484">
            <a:off x="3978897" y="2216368"/>
            <a:ext cx="301467" cy="613729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42D7094E-332F-4732-B929-664D97849C89}"/>
              </a:ext>
            </a:extLst>
          </p:cNvPr>
          <p:cNvSpPr/>
          <p:nvPr/>
        </p:nvSpPr>
        <p:spPr>
          <a:xfrm rot="20744421">
            <a:off x="3546947" y="3644446"/>
            <a:ext cx="692612" cy="635656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718E4E66-D7DF-4CF9-A317-5305BD0E5C9B}"/>
              </a:ext>
            </a:extLst>
          </p:cNvPr>
          <p:cNvSpPr/>
          <p:nvPr/>
        </p:nvSpPr>
        <p:spPr>
          <a:xfrm rot="20615232">
            <a:off x="4783838" y="2162553"/>
            <a:ext cx="692612" cy="868061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47833C90-FCA2-4B5E-91F8-209A9DBEF39D}"/>
              </a:ext>
            </a:extLst>
          </p:cNvPr>
          <p:cNvSpPr/>
          <p:nvPr/>
        </p:nvSpPr>
        <p:spPr>
          <a:xfrm rot="18253327">
            <a:off x="4602288" y="3770387"/>
            <a:ext cx="692612" cy="635656"/>
          </a:xfrm>
          <a:custGeom>
            <a:avLst/>
            <a:gdLst>
              <a:gd name="connsiteX0" fmla="*/ 552309 w 552309"/>
              <a:gd name="connsiteY0" fmla="*/ 0 h 2622430"/>
              <a:gd name="connsiteX1" fmla="*/ 535056 w 552309"/>
              <a:gd name="connsiteY1" fmla="*/ 86264 h 2622430"/>
              <a:gd name="connsiteX2" fmla="*/ 466044 w 552309"/>
              <a:gd name="connsiteY2" fmla="*/ 189781 h 2622430"/>
              <a:gd name="connsiteX3" fmla="*/ 414286 w 552309"/>
              <a:gd name="connsiteY3" fmla="*/ 327803 h 2622430"/>
              <a:gd name="connsiteX4" fmla="*/ 397033 w 552309"/>
              <a:gd name="connsiteY4" fmla="*/ 379562 h 2622430"/>
              <a:gd name="connsiteX5" fmla="*/ 345275 w 552309"/>
              <a:gd name="connsiteY5" fmla="*/ 448573 h 2622430"/>
              <a:gd name="connsiteX6" fmla="*/ 328022 w 552309"/>
              <a:gd name="connsiteY6" fmla="*/ 569343 h 2622430"/>
              <a:gd name="connsiteX7" fmla="*/ 310769 w 552309"/>
              <a:gd name="connsiteY7" fmla="*/ 655607 h 2622430"/>
              <a:gd name="connsiteX8" fmla="*/ 293516 w 552309"/>
              <a:gd name="connsiteY8" fmla="*/ 759124 h 2622430"/>
              <a:gd name="connsiteX9" fmla="*/ 293516 w 552309"/>
              <a:gd name="connsiteY9" fmla="*/ 1897811 h 2622430"/>
              <a:gd name="connsiteX10" fmla="*/ 259011 w 552309"/>
              <a:gd name="connsiteY10" fmla="*/ 2018581 h 2622430"/>
              <a:gd name="connsiteX11" fmla="*/ 189999 w 552309"/>
              <a:gd name="connsiteY11" fmla="*/ 2191109 h 2622430"/>
              <a:gd name="connsiteX12" fmla="*/ 155494 w 552309"/>
              <a:gd name="connsiteY12" fmla="*/ 2242868 h 2622430"/>
              <a:gd name="connsiteX13" fmla="*/ 138241 w 552309"/>
              <a:gd name="connsiteY13" fmla="*/ 2294626 h 2622430"/>
              <a:gd name="connsiteX14" fmla="*/ 103735 w 552309"/>
              <a:gd name="connsiteY14" fmla="*/ 2380890 h 2622430"/>
              <a:gd name="connsiteX15" fmla="*/ 69229 w 552309"/>
              <a:gd name="connsiteY15" fmla="*/ 2432649 h 2622430"/>
              <a:gd name="connsiteX16" fmla="*/ 34724 w 552309"/>
              <a:gd name="connsiteY16" fmla="*/ 2518913 h 2622430"/>
              <a:gd name="connsiteX17" fmla="*/ 218 w 552309"/>
              <a:gd name="connsiteY17" fmla="*/ 2622430 h 262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52309" h="2622430">
                <a:moveTo>
                  <a:pt x="552309" y="0"/>
                </a:moveTo>
                <a:cubicBezTo>
                  <a:pt x="546558" y="28755"/>
                  <a:pt x="547191" y="59568"/>
                  <a:pt x="535056" y="86264"/>
                </a:cubicBezTo>
                <a:cubicBezTo>
                  <a:pt x="517895" y="124018"/>
                  <a:pt x="466044" y="189781"/>
                  <a:pt x="466044" y="189781"/>
                </a:cubicBezTo>
                <a:cubicBezTo>
                  <a:pt x="426889" y="307251"/>
                  <a:pt x="476169" y="162783"/>
                  <a:pt x="414286" y="327803"/>
                </a:cubicBezTo>
                <a:cubicBezTo>
                  <a:pt x="407900" y="344831"/>
                  <a:pt x="406056" y="363772"/>
                  <a:pt x="397033" y="379562"/>
                </a:cubicBezTo>
                <a:cubicBezTo>
                  <a:pt x="382767" y="404528"/>
                  <a:pt x="362528" y="425569"/>
                  <a:pt x="345275" y="448573"/>
                </a:cubicBezTo>
                <a:cubicBezTo>
                  <a:pt x="339524" y="488830"/>
                  <a:pt x="334707" y="529231"/>
                  <a:pt x="328022" y="569343"/>
                </a:cubicBezTo>
                <a:cubicBezTo>
                  <a:pt x="323201" y="598268"/>
                  <a:pt x="316015" y="626756"/>
                  <a:pt x="310769" y="655607"/>
                </a:cubicBezTo>
                <a:cubicBezTo>
                  <a:pt x="304511" y="690024"/>
                  <a:pt x="299267" y="724618"/>
                  <a:pt x="293516" y="759124"/>
                </a:cubicBezTo>
                <a:cubicBezTo>
                  <a:pt x="302705" y="1126698"/>
                  <a:pt x="327288" y="1526311"/>
                  <a:pt x="293516" y="1897811"/>
                </a:cubicBezTo>
                <a:cubicBezTo>
                  <a:pt x="289726" y="1939507"/>
                  <a:pt x="271324" y="1978565"/>
                  <a:pt x="259011" y="2018581"/>
                </a:cubicBezTo>
                <a:cubicBezTo>
                  <a:pt x="235445" y="2095171"/>
                  <a:pt x="227285" y="2125859"/>
                  <a:pt x="189999" y="2191109"/>
                </a:cubicBezTo>
                <a:cubicBezTo>
                  <a:pt x="179711" y="2209112"/>
                  <a:pt x="164767" y="2224322"/>
                  <a:pt x="155494" y="2242868"/>
                </a:cubicBezTo>
                <a:cubicBezTo>
                  <a:pt x="147361" y="2259134"/>
                  <a:pt x="144627" y="2277598"/>
                  <a:pt x="138241" y="2294626"/>
                </a:cubicBezTo>
                <a:cubicBezTo>
                  <a:pt x="127367" y="2323624"/>
                  <a:pt x="117585" y="2353190"/>
                  <a:pt x="103735" y="2380890"/>
                </a:cubicBezTo>
                <a:cubicBezTo>
                  <a:pt x="94462" y="2399436"/>
                  <a:pt x="78502" y="2414103"/>
                  <a:pt x="69229" y="2432649"/>
                </a:cubicBezTo>
                <a:cubicBezTo>
                  <a:pt x="55379" y="2460349"/>
                  <a:pt x="47302" y="2490613"/>
                  <a:pt x="34724" y="2518913"/>
                </a:cubicBezTo>
                <a:cubicBezTo>
                  <a:pt x="-4926" y="2608125"/>
                  <a:pt x="218" y="2557771"/>
                  <a:pt x="218" y="2622430"/>
                </a:cubicBezTo>
              </a:path>
            </a:pathLst>
          </a:custGeom>
          <a:noFill/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D5E5DD6-B42D-46D7-9914-CE80BE8CEC50}"/>
              </a:ext>
            </a:extLst>
          </p:cNvPr>
          <p:cNvSpPr txBox="1"/>
          <p:nvPr/>
        </p:nvSpPr>
        <p:spPr>
          <a:xfrm>
            <a:off x="5686950" y="1304305"/>
            <a:ext cx="3326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a river</a:t>
            </a:r>
            <a:r>
              <a:rPr lang="fa-IR" altLang="ja-JP" sz="40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آب </a:t>
            </a:r>
            <a:r>
              <a:rPr lang="fa-IR" altLang="ja-JP" sz="40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دریا</a:t>
            </a:r>
            <a:r>
              <a:rPr lang="fa-IR" altLang="ja-JP" sz="4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endParaRPr lang="en-US" altLang="ja-JP" sz="48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4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6000" b="1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water</a:t>
            </a:r>
            <a:endParaRPr lang="en-US" altLang="ja-JP" sz="4800" b="1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54F1252C-F1A7-43F6-9EE1-536B4AA51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374166"/>
              </p:ext>
            </p:extLst>
          </p:nvPr>
        </p:nvGraphicFramePr>
        <p:xfrm>
          <a:off x="7170366" y="67114"/>
          <a:ext cx="1973634" cy="481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6817">
                  <a:extLst>
                    <a:ext uri="{9D8B030D-6E8A-4147-A177-3AD203B41FA5}">
                      <a16:colId xmlns:a16="http://schemas.microsoft.com/office/drawing/2014/main" val="2547699566"/>
                    </a:ext>
                  </a:extLst>
                </a:gridCol>
                <a:gridCol w="986817">
                  <a:extLst>
                    <a:ext uri="{9D8B030D-6E8A-4147-A177-3AD203B41FA5}">
                      <a16:colId xmlns:a16="http://schemas.microsoft.com/office/drawing/2014/main" val="2241232323"/>
                    </a:ext>
                  </a:extLst>
                </a:gridCol>
              </a:tblGrid>
              <a:tr h="481283">
                <a:tc>
                  <a:txBody>
                    <a:bodyPr/>
                    <a:lstStyle/>
                    <a:p>
                      <a:r>
                        <a:rPr lang="en-US" dirty="0" err="1"/>
                        <a:t>Hab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آب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098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2428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1CB0BB-FE31-486C-B791-5B23EC01C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07"/>
            <a:ext cx="7158964" cy="471782"/>
          </a:xfrm>
          <a:prstGeom prst="rect">
            <a:avLst/>
          </a:prstGeom>
        </p:spPr>
      </p:pic>
      <p:pic>
        <p:nvPicPr>
          <p:cNvPr id="4" name="図 3" descr="家具, テーブル, 椅子, 挿絵 が含まれている画像&#10;&#10;自動的に生成された説明">
            <a:extLst>
              <a:ext uri="{FF2B5EF4-FFF2-40B4-BE49-F238E27FC236}">
                <a16:creationId xmlns:a16="http://schemas.microsoft.com/office/drawing/2014/main" id="{706CE17F-DEF9-4110-98A7-23A388F15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79" y="2628771"/>
            <a:ext cx="3586101" cy="3586101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3F0B6D1-152C-4F0D-A72B-E1DCCF41326B}"/>
              </a:ext>
            </a:extLst>
          </p:cNvPr>
          <p:cNvGrpSpPr/>
          <p:nvPr/>
        </p:nvGrpSpPr>
        <p:grpSpPr>
          <a:xfrm>
            <a:off x="3146007" y="2174964"/>
            <a:ext cx="1602458" cy="1724176"/>
            <a:chOff x="2104571" y="1901371"/>
            <a:chExt cx="1208314" cy="1277258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542207AE-64B5-4302-90C6-59E2F592CBFC}"/>
                </a:ext>
              </a:extLst>
            </p:cNvPr>
            <p:cNvSpPr/>
            <p:nvPr/>
          </p:nvSpPr>
          <p:spPr>
            <a:xfrm>
              <a:off x="2264229" y="2133600"/>
              <a:ext cx="870857" cy="207896"/>
            </a:xfrm>
            <a:custGeom>
              <a:avLst/>
              <a:gdLst>
                <a:gd name="connsiteX0" fmla="*/ 0 w 870857"/>
                <a:gd name="connsiteY0" fmla="*/ 0 h 207896"/>
                <a:gd name="connsiteX1" fmla="*/ 116114 w 870857"/>
                <a:gd name="connsiteY1" fmla="*/ 116114 h 207896"/>
                <a:gd name="connsiteX2" fmla="*/ 159657 w 870857"/>
                <a:gd name="connsiteY2" fmla="*/ 145143 h 207896"/>
                <a:gd name="connsiteX3" fmla="*/ 275771 w 870857"/>
                <a:gd name="connsiteY3" fmla="*/ 174171 h 207896"/>
                <a:gd name="connsiteX4" fmla="*/ 319314 w 870857"/>
                <a:gd name="connsiteY4" fmla="*/ 203200 h 207896"/>
                <a:gd name="connsiteX5" fmla="*/ 696685 w 870857"/>
                <a:gd name="connsiteY5" fmla="*/ 174171 h 207896"/>
                <a:gd name="connsiteX6" fmla="*/ 740228 w 870857"/>
                <a:gd name="connsiteY6" fmla="*/ 145143 h 207896"/>
                <a:gd name="connsiteX7" fmla="*/ 798285 w 870857"/>
                <a:gd name="connsiteY7" fmla="*/ 116114 h 207896"/>
                <a:gd name="connsiteX8" fmla="*/ 841828 w 870857"/>
                <a:gd name="connsiteY8" fmla="*/ 58057 h 207896"/>
                <a:gd name="connsiteX9" fmla="*/ 870857 w 870857"/>
                <a:gd name="connsiteY9" fmla="*/ 29029 h 20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0857" h="207896">
                  <a:moveTo>
                    <a:pt x="0" y="0"/>
                  </a:moveTo>
                  <a:cubicBezTo>
                    <a:pt x="66096" y="82620"/>
                    <a:pt x="38797" y="60887"/>
                    <a:pt x="116114" y="116114"/>
                  </a:cubicBezTo>
                  <a:cubicBezTo>
                    <a:pt x="130309" y="126253"/>
                    <a:pt x="143263" y="139182"/>
                    <a:pt x="159657" y="145143"/>
                  </a:cubicBezTo>
                  <a:cubicBezTo>
                    <a:pt x="197151" y="158777"/>
                    <a:pt x="275771" y="174171"/>
                    <a:pt x="275771" y="174171"/>
                  </a:cubicBezTo>
                  <a:cubicBezTo>
                    <a:pt x="290285" y="183847"/>
                    <a:pt x="301884" y="202503"/>
                    <a:pt x="319314" y="203200"/>
                  </a:cubicBezTo>
                  <a:cubicBezTo>
                    <a:pt x="558595" y="212772"/>
                    <a:pt x="553976" y="209850"/>
                    <a:pt x="696685" y="174171"/>
                  </a:cubicBezTo>
                  <a:cubicBezTo>
                    <a:pt x="711199" y="164495"/>
                    <a:pt x="725082" y="153798"/>
                    <a:pt x="740228" y="145143"/>
                  </a:cubicBezTo>
                  <a:cubicBezTo>
                    <a:pt x="759014" y="134408"/>
                    <a:pt x="781857" y="130195"/>
                    <a:pt x="798285" y="116114"/>
                  </a:cubicBezTo>
                  <a:cubicBezTo>
                    <a:pt x="816652" y="100371"/>
                    <a:pt x="826341" y="76641"/>
                    <a:pt x="841828" y="58057"/>
                  </a:cubicBezTo>
                  <a:cubicBezTo>
                    <a:pt x="850588" y="47545"/>
                    <a:pt x="861181" y="38705"/>
                    <a:pt x="870857" y="29029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09B193A3-F0EA-49B4-8A83-C801ACBEC56A}"/>
                </a:ext>
              </a:extLst>
            </p:cNvPr>
            <p:cNvSpPr/>
            <p:nvPr/>
          </p:nvSpPr>
          <p:spPr>
            <a:xfrm>
              <a:off x="2699653" y="1901371"/>
              <a:ext cx="14518" cy="1277258"/>
            </a:xfrm>
            <a:custGeom>
              <a:avLst/>
              <a:gdLst>
                <a:gd name="connsiteX0" fmla="*/ 14518 w 14518"/>
                <a:gd name="connsiteY0" fmla="*/ 0 h 1277258"/>
                <a:gd name="connsiteX1" fmla="*/ 4 w 14518"/>
                <a:gd name="connsiteY1" fmla="*/ 1277258 h 127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18" h="1277258">
                  <a:moveTo>
                    <a:pt x="14518" y="0"/>
                  </a:moveTo>
                  <a:cubicBezTo>
                    <a:pt x="-687" y="1170815"/>
                    <a:pt x="4" y="745035"/>
                    <a:pt x="4" y="1277258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948D9946-AA4F-4090-A034-BE04603EA353}"/>
                </a:ext>
              </a:extLst>
            </p:cNvPr>
            <p:cNvSpPr/>
            <p:nvPr/>
          </p:nvSpPr>
          <p:spPr>
            <a:xfrm>
              <a:off x="2104571" y="2728686"/>
              <a:ext cx="551543" cy="348343"/>
            </a:xfrm>
            <a:custGeom>
              <a:avLst/>
              <a:gdLst>
                <a:gd name="connsiteX0" fmla="*/ 551543 w 551543"/>
                <a:gd name="connsiteY0" fmla="*/ 0 h 348343"/>
                <a:gd name="connsiteX1" fmla="*/ 478972 w 551543"/>
                <a:gd name="connsiteY1" fmla="*/ 116114 h 348343"/>
                <a:gd name="connsiteX2" fmla="*/ 420915 w 551543"/>
                <a:gd name="connsiteY2" fmla="*/ 159657 h 348343"/>
                <a:gd name="connsiteX3" fmla="*/ 246743 w 551543"/>
                <a:gd name="connsiteY3" fmla="*/ 261257 h 348343"/>
                <a:gd name="connsiteX4" fmla="*/ 188686 w 551543"/>
                <a:gd name="connsiteY4" fmla="*/ 290285 h 348343"/>
                <a:gd name="connsiteX5" fmla="*/ 87086 w 551543"/>
                <a:gd name="connsiteY5" fmla="*/ 319314 h 348343"/>
                <a:gd name="connsiteX6" fmla="*/ 0 w 551543"/>
                <a:gd name="connsiteY6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43" h="348343">
                  <a:moveTo>
                    <a:pt x="551543" y="0"/>
                  </a:moveTo>
                  <a:cubicBezTo>
                    <a:pt x="527353" y="38705"/>
                    <a:pt x="507874" y="80789"/>
                    <a:pt x="478972" y="116114"/>
                  </a:cubicBezTo>
                  <a:cubicBezTo>
                    <a:pt x="463654" y="134836"/>
                    <a:pt x="441428" y="146836"/>
                    <a:pt x="420915" y="159657"/>
                  </a:cubicBezTo>
                  <a:cubicBezTo>
                    <a:pt x="363918" y="195280"/>
                    <a:pt x="306860" y="231199"/>
                    <a:pt x="246743" y="261257"/>
                  </a:cubicBezTo>
                  <a:cubicBezTo>
                    <a:pt x="227391" y="270933"/>
                    <a:pt x="209020" y="282891"/>
                    <a:pt x="188686" y="290285"/>
                  </a:cubicBezTo>
                  <a:cubicBezTo>
                    <a:pt x="155585" y="302322"/>
                    <a:pt x="120822" y="309193"/>
                    <a:pt x="87086" y="319314"/>
                  </a:cubicBezTo>
                  <a:cubicBezTo>
                    <a:pt x="87046" y="319326"/>
                    <a:pt x="39" y="348330"/>
                    <a:pt x="0" y="348343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56E8867B-E74C-47E4-8E6E-F867531903E6}"/>
                </a:ext>
              </a:extLst>
            </p:cNvPr>
            <p:cNvSpPr/>
            <p:nvPr/>
          </p:nvSpPr>
          <p:spPr>
            <a:xfrm flipH="1">
              <a:off x="2761342" y="2728685"/>
              <a:ext cx="551543" cy="348343"/>
            </a:xfrm>
            <a:custGeom>
              <a:avLst/>
              <a:gdLst>
                <a:gd name="connsiteX0" fmla="*/ 551543 w 551543"/>
                <a:gd name="connsiteY0" fmla="*/ 0 h 348343"/>
                <a:gd name="connsiteX1" fmla="*/ 478972 w 551543"/>
                <a:gd name="connsiteY1" fmla="*/ 116114 h 348343"/>
                <a:gd name="connsiteX2" fmla="*/ 420915 w 551543"/>
                <a:gd name="connsiteY2" fmla="*/ 159657 h 348343"/>
                <a:gd name="connsiteX3" fmla="*/ 246743 w 551543"/>
                <a:gd name="connsiteY3" fmla="*/ 261257 h 348343"/>
                <a:gd name="connsiteX4" fmla="*/ 188686 w 551543"/>
                <a:gd name="connsiteY4" fmla="*/ 290285 h 348343"/>
                <a:gd name="connsiteX5" fmla="*/ 87086 w 551543"/>
                <a:gd name="connsiteY5" fmla="*/ 319314 h 348343"/>
                <a:gd name="connsiteX6" fmla="*/ 0 w 551543"/>
                <a:gd name="connsiteY6" fmla="*/ 348343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543" h="348343">
                  <a:moveTo>
                    <a:pt x="551543" y="0"/>
                  </a:moveTo>
                  <a:cubicBezTo>
                    <a:pt x="527353" y="38705"/>
                    <a:pt x="507874" y="80789"/>
                    <a:pt x="478972" y="116114"/>
                  </a:cubicBezTo>
                  <a:cubicBezTo>
                    <a:pt x="463654" y="134836"/>
                    <a:pt x="441428" y="146836"/>
                    <a:pt x="420915" y="159657"/>
                  </a:cubicBezTo>
                  <a:cubicBezTo>
                    <a:pt x="363918" y="195280"/>
                    <a:pt x="306860" y="231199"/>
                    <a:pt x="246743" y="261257"/>
                  </a:cubicBezTo>
                  <a:cubicBezTo>
                    <a:pt x="227391" y="270933"/>
                    <a:pt x="209020" y="282891"/>
                    <a:pt x="188686" y="290285"/>
                  </a:cubicBezTo>
                  <a:cubicBezTo>
                    <a:pt x="155585" y="302322"/>
                    <a:pt x="120822" y="309193"/>
                    <a:pt x="87086" y="319314"/>
                  </a:cubicBezTo>
                  <a:cubicBezTo>
                    <a:pt x="87046" y="319326"/>
                    <a:pt x="39" y="348330"/>
                    <a:pt x="0" y="348343"/>
                  </a:cubicBezTo>
                </a:path>
              </a:pathLst>
            </a:custGeom>
            <a:noFill/>
            <a:ln w="177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6A0FF5-CBC8-4723-A706-7A874B334682}"/>
              </a:ext>
            </a:extLst>
          </p:cNvPr>
          <p:cNvSpPr txBox="1"/>
          <p:nvPr/>
        </p:nvSpPr>
        <p:spPr>
          <a:xfrm>
            <a:off x="4012196" y="1120641"/>
            <a:ext cx="4319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ja-JP" sz="3200" dirty="0"/>
              <a:t>شکل درخت همراه با ریشه آن</a:t>
            </a:r>
            <a:endParaRPr lang="en-US" altLang="ja-JP" sz="3200" dirty="0"/>
          </a:p>
          <a:p>
            <a:pPr algn="ctr"/>
            <a:r>
              <a:rPr lang="en-US" altLang="ja-JP" sz="3600" dirty="0"/>
              <a:t>pictograph of </a:t>
            </a:r>
            <a:r>
              <a:rPr lang="en-US" altLang="ja-JP" sz="4000" dirty="0">
                <a:solidFill>
                  <a:srgbClr val="FF0000"/>
                </a:solidFill>
              </a:rPr>
              <a:t>’tree’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80C985E5-C459-4B29-A92D-E3762653067C}"/>
              </a:ext>
            </a:extLst>
          </p:cNvPr>
          <p:cNvSpPr/>
          <p:nvPr/>
        </p:nvSpPr>
        <p:spPr>
          <a:xfrm rot="2157614">
            <a:off x="5008262" y="3548516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Picture 8" descr="木の根のイラスト（地面なし）">
            <a:extLst>
              <a:ext uri="{FF2B5EF4-FFF2-40B4-BE49-F238E27FC236}">
                <a16:creationId xmlns:a16="http://schemas.microsoft.com/office/drawing/2014/main" id="{A687C831-8049-404E-9E84-42E347AF4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8" y="906308"/>
            <a:ext cx="3164286" cy="316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2">
            <a:extLst>
              <a:ext uri="{FF2B5EF4-FFF2-40B4-BE49-F238E27FC236}">
                <a16:creationId xmlns:a16="http://schemas.microsoft.com/office/drawing/2014/main" id="{C1605BE2-2899-41FD-9C98-A08D8C9F0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19670"/>
              </p:ext>
            </p:extLst>
          </p:nvPr>
        </p:nvGraphicFramePr>
        <p:xfrm>
          <a:off x="7158964" y="51707"/>
          <a:ext cx="1985036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518">
                  <a:extLst>
                    <a:ext uri="{9D8B030D-6E8A-4147-A177-3AD203B41FA5}">
                      <a16:colId xmlns:a16="http://schemas.microsoft.com/office/drawing/2014/main" val="1933083993"/>
                    </a:ext>
                  </a:extLst>
                </a:gridCol>
                <a:gridCol w="992518">
                  <a:extLst>
                    <a:ext uri="{9D8B030D-6E8A-4147-A177-3AD203B41FA5}">
                      <a16:colId xmlns:a16="http://schemas.microsoft.com/office/drawing/2014/main" val="858650993"/>
                    </a:ext>
                  </a:extLst>
                </a:gridCol>
              </a:tblGrid>
              <a:tr h="471782">
                <a:tc>
                  <a:txBody>
                    <a:bodyPr/>
                    <a:lstStyle/>
                    <a:p>
                      <a:r>
                        <a:rPr lang="en-US" dirty="0" err="1"/>
                        <a:t>Drakhat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درخت/ چوب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0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21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" name="図 2047" descr="ロゴ&#10;&#10;自動的に生成された説明">
            <a:extLst>
              <a:ext uri="{FF2B5EF4-FFF2-40B4-BE49-F238E27FC236}">
                <a16:creationId xmlns:a16="http://schemas.microsoft.com/office/drawing/2014/main" id="{50AA5D75-24AD-4563-98CB-069F91992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398" y="1210571"/>
            <a:ext cx="1877200" cy="18772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7A0C409-3F78-487A-9DE4-DC098ED3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648" y="1959203"/>
            <a:ext cx="1224895" cy="8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1E9814-199F-4D3F-8E88-AB9E7EF784BD}"/>
              </a:ext>
            </a:extLst>
          </p:cNvPr>
          <p:cNvSpPr txBox="1"/>
          <p:nvPr/>
        </p:nvSpPr>
        <p:spPr>
          <a:xfrm>
            <a:off x="3761074" y="977611"/>
            <a:ext cx="450772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/>
              <a:t>A2569875, CC BY-SA 3.0 &lt;https://creativecommons.org/licenses/by-sa/3.0&gt;, via Wikimedia Commons</a:t>
            </a:r>
          </a:p>
          <a:p>
            <a:r>
              <a:rPr lang="ja-JP" altLang="en-US" sz="900" dirty="0"/>
              <a:t>https://commons.wikimedia.org/wiki/File:Octagonal_pyramid1.png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33F99F-D3AF-45CB-8485-074A74903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23" y="1902910"/>
            <a:ext cx="1611289" cy="10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CB85F7-D07A-4CDE-95FB-CDE88563ED3B}"/>
              </a:ext>
            </a:extLst>
          </p:cNvPr>
          <p:cNvSpPr txBox="1"/>
          <p:nvPr/>
        </p:nvSpPr>
        <p:spPr>
          <a:xfrm>
            <a:off x="2869305" y="2874369"/>
            <a:ext cx="601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ja-JP" sz="24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هشت علامه/جهت</a:t>
            </a:r>
            <a:endParaRPr lang="en-US" altLang="ja-JP" sz="24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lang="en-US" altLang="ja-JP" sz="2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eight/8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directions </a:t>
            </a:r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2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eight/8</a:t>
            </a:r>
            <a:endParaRPr lang="en-US" altLang="ja-JP" sz="2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214DC072-5AA8-48C3-9A1D-4D60E9AFC08E}"/>
              </a:ext>
            </a:extLst>
          </p:cNvPr>
          <p:cNvSpPr/>
          <p:nvPr/>
        </p:nvSpPr>
        <p:spPr>
          <a:xfrm>
            <a:off x="3372675" y="1947257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C51BF5BF-A935-4FA7-94AA-9BE35E3DD25F}"/>
              </a:ext>
            </a:extLst>
          </p:cNvPr>
          <p:cNvSpPr/>
          <p:nvPr/>
        </p:nvSpPr>
        <p:spPr>
          <a:xfrm>
            <a:off x="6639472" y="1902910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E000EB-164B-44B1-8169-E88F4AD7A696}"/>
              </a:ext>
            </a:extLst>
          </p:cNvPr>
          <p:cNvSpPr txBox="1"/>
          <p:nvPr/>
        </p:nvSpPr>
        <p:spPr>
          <a:xfrm>
            <a:off x="3681526" y="1277361"/>
            <a:ext cx="300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latin typeface="MS UI Gothic" panose="020B0600070205080204" pitchFamily="50" charset="-128"/>
                <a:ea typeface="MS UI Gothic" panose="020B0600070205080204" pitchFamily="50" charset="-128"/>
              </a:rPr>
              <a:t>octagonal pyramid</a:t>
            </a:r>
            <a:endParaRPr lang="fa-IR" altLang="ja-JP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lang="fa-IR" altLang="ja-JP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هرم هشت ضلعی 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DBA1A011-01D1-431F-983B-329264585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37" y="3987563"/>
            <a:ext cx="2738407" cy="2738407"/>
          </a:xfrm>
          <a:prstGeom prst="rect">
            <a:avLst/>
          </a:prstGeom>
        </p:spPr>
      </p:pic>
      <p:sp>
        <p:nvSpPr>
          <p:cNvPr id="2055" name="正方形/長方形 2054">
            <a:extLst>
              <a:ext uri="{FF2B5EF4-FFF2-40B4-BE49-F238E27FC236}">
                <a16:creationId xmlns:a16="http://schemas.microsoft.com/office/drawing/2014/main" id="{0C47CBB7-6765-4EAD-A336-8A193F3CF642}"/>
              </a:ext>
            </a:extLst>
          </p:cNvPr>
          <p:cNvSpPr/>
          <p:nvPr/>
        </p:nvSpPr>
        <p:spPr>
          <a:xfrm>
            <a:off x="1098000" y="4919087"/>
            <a:ext cx="1374968" cy="1364662"/>
          </a:xfrm>
          <a:prstGeom prst="rect">
            <a:avLst/>
          </a:prstGeom>
          <a:noFill/>
          <a:ln w="1333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FA2E3C4-F4F4-45F7-8859-20CAE2CA7DB9}"/>
              </a:ext>
            </a:extLst>
          </p:cNvPr>
          <p:cNvSpPr txBox="1"/>
          <p:nvPr/>
        </p:nvSpPr>
        <p:spPr>
          <a:xfrm>
            <a:off x="1105429" y="4042361"/>
            <a:ext cx="13356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fa-IR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جنوب</a:t>
            </a:r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/</a:t>
            </a:r>
            <a:r>
              <a:rPr kumimoji="1" lang="en-US" altLang="ja-JP" b="1" dirty="0" err="1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Jonob</a:t>
            </a:r>
            <a:endParaRPr kumimoji="1" lang="en-US" altLang="ja-JP" b="1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kumimoji="1" lang="en-US" altLang="ja-JP" sz="2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</a:t>
            </a:r>
            <a:endParaRPr kumimoji="1" lang="ja-JP" altLang="en-US" sz="2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4829CC1-AD7A-436A-879A-DDBAF0904959}"/>
              </a:ext>
            </a:extLst>
          </p:cNvPr>
          <p:cNvSpPr txBox="1"/>
          <p:nvPr/>
        </p:nvSpPr>
        <p:spPr>
          <a:xfrm>
            <a:off x="1134869" y="6317972"/>
            <a:ext cx="14061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fa-IR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/شمال</a:t>
            </a:r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Shamal</a:t>
            </a:r>
            <a:r>
              <a:rPr kumimoji="1" lang="fa-IR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endParaRPr kumimoji="1" lang="fa-IR" altLang="ja-JP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kumimoji="1" lang="en-US" altLang="ja-JP" sz="2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</a:t>
            </a:r>
            <a:endParaRPr kumimoji="1" lang="ja-JP" altLang="en-US" sz="2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ED6824D-3077-4FF1-BBBC-764E989298FD}"/>
              </a:ext>
            </a:extLst>
          </p:cNvPr>
          <p:cNvSpPr txBox="1"/>
          <p:nvPr/>
        </p:nvSpPr>
        <p:spPr>
          <a:xfrm>
            <a:off x="2523781" y="5225777"/>
            <a:ext cx="12057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fa-IR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/غرب</a:t>
            </a:r>
            <a:r>
              <a:rPr kumimoji="1" lang="en-US" altLang="ja-JP" b="1" dirty="0" err="1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Gharb</a:t>
            </a:r>
            <a:endParaRPr kumimoji="1" lang="fa-IR" altLang="ja-JP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kumimoji="1" lang="en-US" altLang="ja-JP" sz="2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West</a:t>
            </a:r>
            <a:endParaRPr kumimoji="1" lang="ja-JP" altLang="en-US" sz="2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1244C62-700F-4E34-AA04-A0D61CFD8FF3}"/>
              </a:ext>
            </a:extLst>
          </p:cNvPr>
          <p:cNvSpPr txBox="1"/>
          <p:nvPr/>
        </p:nvSpPr>
        <p:spPr>
          <a:xfrm>
            <a:off x="-149457" y="5180992"/>
            <a:ext cx="12474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fa-IR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شرق</a:t>
            </a:r>
            <a:r>
              <a:rPr kumimoji="1" lang="en-US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/</a:t>
            </a:r>
            <a:r>
              <a:rPr kumimoji="1" lang="en-US" altLang="ja-JP" b="1" dirty="0" err="1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Sharq</a:t>
            </a:r>
            <a:endParaRPr kumimoji="1" lang="en-US" altLang="ja-JP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pPr algn="ctr"/>
            <a:r>
              <a:rPr kumimoji="1" lang="en-US" altLang="ja-JP" sz="2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East</a:t>
            </a:r>
            <a:endParaRPr kumimoji="1" lang="ja-JP" altLang="en-US" sz="2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B46AAF06-B93E-4E96-9677-9E786C50CAD5}"/>
              </a:ext>
            </a:extLst>
          </p:cNvPr>
          <p:cNvSpPr/>
          <p:nvPr/>
        </p:nvSpPr>
        <p:spPr>
          <a:xfrm>
            <a:off x="3780372" y="5334881"/>
            <a:ext cx="2030493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B39115-54AA-4BA9-AC7A-49D422883B60}"/>
              </a:ext>
            </a:extLst>
          </p:cNvPr>
          <p:cNvSpPr txBox="1"/>
          <p:nvPr/>
        </p:nvSpPr>
        <p:spPr>
          <a:xfrm>
            <a:off x="2909381" y="3854893"/>
            <a:ext cx="565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ja-JP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چهار جهت اصلی</a:t>
            </a:r>
          </a:p>
          <a:p>
            <a:pPr algn="ctr"/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main </a:t>
            </a:r>
            <a:r>
              <a:rPr lang="en-US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four/4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directions </a:t>
            </a:r>
            <a:r>
              <a:rPr lang="en-US" altLang="ja-JP" sz="28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28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four/4</a:t>
            </a:r>
            <a:endParaRPr lang="en-US" altLang="ja-JP" sz="28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057" name="図 2056">
            <a:extLst>
              <a:ext uri="{FF2B5EF4-FFF2-40B4-BE49-F238E27FC236}">
                <a16:creationId xmlns:a16="http://schemas.microsoft.com/office/drawing/2014/main" id="{1133D34B-C20C-45D7-9A3C-0515B0D5A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495" y="7833"/>
            <a:ext cx="7315199" cy="470899"/>
          </a:xfrm>
          <a:prstGeom prst="rect">
            <a:avLst/>
          </a:prstGeom>
        </p:spPr>
      </p:pic>
      <p:pic>
        <p:nvPicPr>
          <p:cNvPr id="2059" name="図 2058">
            <a:extLst>
              <a:ext uri="{FF2B5EF4-FFF2-40B4-BE49-F238E27FC236}">
                <a16:creationId xmlns:a16="http://schemas.microsoft.com/office/drawing/2014/main" id="{88DED7B3-9656-4C37-AD54-3780E6A44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523461"/>
            <a:ext cx="7315200" cy="47089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023B85A5-D311-412B-ADA2-8BAD3820C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6" y="1249068"/>
            <a:ext cx="1954886" cy="19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D0AED85-3314-4CCC-AF29-C3FF5E2512F0}"/>
              </a:ext>
            </a:extLst>
          </p:cNvPr>
          <p:cNvSpPr txBox="1"/>
          <p:nvPr/>
        </p:nvSpPr>
        <p:spPr>
          <a:xfrm>
            <a:off x="1415611" y="3112175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44FDCC6-1821-4075-B370-C3753C37EB91}"/>
              </a:ext>
            </a:extLst>
          </p:cNvPr>
          <p:cNvSpPr txBox="1"/>
          <p:nvPr/>
        </p:nvSpPr>
        <p:spPr>
          <a:xfrm>
            <a:off x="1396375" y="91783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9388943-B361-47CA-B7D1-650EFDFA2FDA}"/>
              </a:ext>
            </a:extLst>
          </p:cNvPr>
          <p:cNvSpPr txBox="1"/>
          <p:nvPr/>
        </p:nvSpPr>
        <p:spPr>
          <a:xfrm>
            <a:off x="131174" y="2000967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East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57743FB-84F5-43D0-BF22-59021EA665FC}"/>
              </a:ext>
            </a:extLst>
          </p:cNvPr>
          <p:cNvSpPr txBox="1"/>
          <p:nvPr/>
        </p:nvSpPr>
        <p:spPr>
          <a:xfrm>
            <a:off x="2770207" y="201262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West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376F8E09-684A-4BAF-B6AA-40849A74C54A}"/>
              </a:ext>
            </a:extLst>
          </p:cNvPr>
          <p:cNvSpPr txBox="1"/>
          <p:nvPr/>
        </p:nvSpPr>
        <p:spPr>
          <a:xfrm>
            <a:off x="-12707" y="2747377"/>
            <a:ext cx="104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Northeast</a:t>
            </a:r>
            <a:endParaRPr kumimoji="1" lang="fa-IR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fa-IR" altLang="ja-JP" sz="1600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شمال شرقی</a:t>
            </a:r>
            <a:endParaRPr kumimoji="1" lang="ja-JP" altLang="en-US" sz="1600" b="1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698167C-C759-4D7B-A608-2EAFC6B1AA3D}"/>
              </a:ext>
            </a:extLst>
          </p:cNvPr>
          <p:cNvSpPr txBox="1"/>
          <p:nvPr/>
        </p:nvSpPr>
        <p:spPr>
          <a:xfrm>
            <a:off x="2512225" y="1131487"/>
            <a:ext cx="982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fa-IR" altLang="ja-JP" sz="1400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جنوب غربی</a:t>
            </a:r>
          </a:p>
          <a:p>
            <a:r>
              <a:rPr kumimoji="1" lang="en-US" altLang="ja-JP" sz="1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Southwest</a:t>
            </a:r>
            <a:endParaRPr kumimoji="1" lang="ja-JP" altLang="en-US" sz="1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B52A66-A72D-4656-90CC-75CC910DE67C}"/>
              </a:ext>
            </a:extLst>
          </p:cNvPr>
          <p:cNvSpPr txBox="1"/>
          <p:nvPr/>
        </p:nvSpPr>
        <p:spPr>
          <a:xfrm>
            <a:off x="2399897" y="2803347"/>
            <a:ext cx="1082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Northwest</a:t>
            </a:r>
            <a:endParaRPr kumimoji="1" lang="fa-IR" altLang="ja-JP" sz="16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fa-IR" altLang="ja-JP" sz="1600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شمال غربی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CA24EF2-A65C-4582-B404-285E02BE7806}"/>
              </a:ext>
            </a:extLst>
          </p:cNvPr>
          <p:cNvSpPr txBox="1"/>
          <p:nvPr/>
        </p:nvSpPr>
        <p:spPr>
          <a:xfrm>
            <a:off x="74656" y="1173865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fa-IR" altLang="ja-JP" sz="1400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جنوب شرقی</a:t>
            </a:r>
          </a:p>
          <a:p>
            <a:r>
              <a:rPr kumimoji="1" lang="en-US" altLang="ja-JP" sz="1400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Southeast</a:t>
            </a:r>
            <a:endParaRPr kumimoji="1" lang="fa-IR" altLang="ja-JP" sz="1400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E225E94-7EB6-4C05-B558-48EB77B091AD}"/>
              </a:ext>
            </a:extLst>
          </p:cNvPr>
          <p:cNvSpPr txBox="1"/>
          <p:nvPr/>
        </p:nvSpPr>
        <p:spPr>
          <a:xfrm>
            <a:off x="47745" y="3482134"/>
            <a:ext cx="616293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9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https://commons.wikimedia.org/wiki/File:Bagua-name-later.svg</a:t>
            </a:r>
          </a:p>
          <a:p>
            <a:r>
              <a:rPr lang="ja-JP" altLang="en-US" sz="9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Pakua_with_name.svg: 2006-09-23T21:16:47Z BenduKiwi 547x547 (101558 Bytes)derivative work: Machine Elf 1735, CC BY-SA 2.5 &lt;https://creativecommons.org/licenses/by-sa/2.5&gt;, via Wikimedia Commons</a:t>
            </a: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D3C4499F-24AC-4CC1-87EF-E56EDF35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935" y="5033469"/>
            <a:ext cx="1123280" cy="112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9F70859-62F0-4939-84B5-03C2149E30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98030"/>
              </p:ext>
            </p:extLst>
          </p:nvPr>
        </p:nvGraphicFramePr>
        <p:xfrm>
          <a:off x="7315200" y="7833"/>
          <a:ext cx="1828800" cy="976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907259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46159784"/>
                    </a:ext>
                  </a:extLst>
                </a:gridCol>
              </a:tblGrid>
              <a:tr h="5046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Chahar</a:t>
                      </a:r>
                      <a:r>
                        <a:rPr lang="en-US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Chaharm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چهار/ چهارم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51585"/>
                  </a:ext>
                </a:extLst>
              </a:tr>
              <a:tr h="472272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Aisht</a:t>
                      </a:r>
                      <a:r>
                        <a:rPr lang="en-US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/ </a:t>
                      </a:r>
                      <a:r>
                        <a:rPr lang="en-US" sz="11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Aishtom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هشت/ هشتم</a:t>
                      </a:r>
                      <a:endParaRPr lang="en-US" sz="11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062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3696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ロゴ, アイコン&#10;&#10;自動的に生成された説明">
            <a:extLst>
              <a:ext uri="{FF2B5EF4-FFF2-40B4-BE49-F238E27FC236}">
                <a16:creationId xmlns:a16="http://schemas.microsoft.com/office/drawing/2014/main" id="{FBDAAD4A-20CB-4364-977B-17BC5C916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41" y="3837159"/>
            <a:ext cx="2863795" cy="28637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10D3AA7B-B37B-4A49-B3BC-D3EF4CBE3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65"/>
            <a:ext cx="7076049" cy="4717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FD989FE-A83A-48EC-AC58-649CBDEC7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64" y="609964"/>
            <a:ext cx="4714655" cy="5562234"/>
          </a:xfrm>
          <a:prstGeom prst="rect">
            <a:avLst/>
          </a:prstGeom>
        </p:spPr>
      </p:pic>
      <p:pic>
        <p:nvPicPr>
          <p:cNvPr id="9" name="図 8" descr="ドーナツ が含まれている画像&#10;&#10;自動的に生成された説明">
            <a:extLst>
              <a:ext uri="{FF2B5EF4-FFF2-40B4-BE49-F238E27FC236}">
                <a16:creationId xmlns:a16="http://schemas.microsoft.com/office/drawing/2014/main" id="{BB0C334A-4DA4-45D8-9633-041EF0670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8281">
            <a:off x="1077470" y="4835770"/>
            <a:ext cx="774761" cy="964956"/>
          </a:xfrm>
          <a:prstGeom prst="rect">
            <a:avLst/>
          </a:prstGeom>
        </p:spPr>
      </p:pic>
      <p:pic>
        <p:nvPicPr>
          <p:cNvPr id="10" name="図 9" descr="ドーナツ が含まれている画像&#10;&#10;自動的に生成された説明">
            <a:extLst>
              <a:ext uri="{FF2B5EF4-FFF2-40B4-BE49-F238E27FC236}">
                <a16:creationId xmlns:a16="http://schemas.microsoft.com/office/drawing/2014/main" id="{E1325CED-E020-47ED-B138-1947CD7B0B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719" flipH="1">
            <a:off x="2852497" y="4835769"/>
            <a:ext cx="774761" cy="964956"/>
          </a:xfrm>
          <a:prstGeom prst="rect">
            <a:avLst/>
          </a:prstGeom>
        </p:spPr>
      </p:pic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CA17D31F-32BE-484E-BC93-7E5A6945D705}"/>
              </a:ext>
            </a:extLst>
          </p:cNvPr>
          <p:cNvSpPr/>
          <p:nvPr/>
        </p:nvSpPr>
        <p:spPr>
          <a:xfrm>
            <a:off x="3559963" y="2650412"/>
            <a:ext cx="1159747" cy="763241"/>
          </a:xfrm>
          <a:prstGeom prst="wedgeRectCallout">
            <a:avLst>
              <a:gd name="adj1" fmla="val -49531"/>
              <a:gd name="adj2" fmla="val 88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tunnel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BDE6762B-706D-45AB-836F-473E6ED9702B}"/>
              </a:ext>
            </a:extLst>
          </p:cNvPr>
          <p:cNvSpPr/>
          <p:nvPr/>
        </p:nvSpPr>
        <p:spPr>
          <a:xfrm>
            <a:off x="4084476" y="3590806"/>
            <a:ext cx="1159747" cy="763241"/>
          </a:xfrm>
          <a:prstGeom prst="wedgeRectCallout">
            <a:avLst>
              <a:gd name="adj1" fmla="val -49531"/>
              <a:gd name="adj2" fmla="val 88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tunnel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F8692BA2-361F-41FB-AF5B-6BBB27266538}"/>
              </a:ext>
            </a:extLst>
          </p:cNvPr>
          <p:cNvSpPr/>
          <p:nvPr/>
        </p:nvSpPr>
        <p:spPr>
          <a:xfrm>
            <a:off x="4421877" y="4690860"/>
            <a:ext cx="1159747" cy="763241"/>
          </a:xfrm>
          <a:prstGeom prst="wedgeRectCallout">
            <a:avLst>
              <a:gd name="adj1" fmla="val -49531"/>
              <a:gd name="adj2" fmla="val 88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tunnel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吹き出し: 四角形 13">
            <a:extLst>
              <a:ext uri="{FF2B5EF4-FFF2-40B4-BE49-F238E27FC236}">
                <a16:creationId xmlns:a16="http://schemas.microsoft.com/office/drawing/2014/main" id="{B286353E-95CD-43E7-85DB-0777325F8DC6}"/>
              </a:ext>
            </a:extLst>
          </p:cNvPr>
          <p:cNvSpPr/>
          <p:nvPr/>
        </p:nvSpPr>
        <p:spPr>
          <a:xfrm>
            <a:off x="1350344" y="2765772"/>
            <a:ext cx="1159747" cy="763241"/>
          </a:xfrm>
          <a:prstGeom prst="wedgeRectCallout">
            <a:avLst>
              <a:gd name="adj1" fmla="val 33863"/>
              <a:gd name="adj2" fmla="val 1488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shaft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吹き出し: 四角形 14">
            <a:extLst>
              <a:ext uri="{FF2B5EF4-FFF2-40B4-BE49-F238E27FC236}">
                <a16:creationId xmlns:a16="http://schemas.microsoft.com/office/drawing/2014/main" id="{795B98A4-69B1-4BFF-A662-725EA4FCB8FA}"/>
              </a:ext>
            </a:extLst>
          </p:cNvPr>
          <p:cNvSpPr/>
          <p:nvPr/>
        </p:nvSpPr>
        <p:spPr>
          <a:xfrm>
            <a:off x="3239877" y="5988857"/>
            <a:ext cx="1159747" cy="763241"/>
          </a:xfrm>
          <a:prstGeom prst="wedgeRectCallout">
            <a:avLst>
              <a:gd name="adj1" fmla="val -40434"/>
              <a:gd name="adj2" fmla="val -815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ore, crystal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DC14AC41-089F-478A-8559-76825BCC9B8B}"/>
              </a:ext>
            </a:extLst>
          </p:cNvPr>
          <p:cNvSpPr/>
          <p:nvPr/>
        </p:nvSpPr>
        <p:spPr>
          <a:xfrm>
            <a:off x="752885" y="5988917"/>
            <a:ext cx="1159747" cy="763241"/>
          </a:xfrm>
          <a:prstGeom prst="wedgeRectCallout">
            <a:avLst>
              <a:gd name="adj1" fmla="val -8593"/>
              <a:gd name="adj2" fmla="val -7921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>
                <a:solidFill>
                  <a:schemeClr val="tx1"/>
                </a:solidFill>
              </a:rPr>
              <a:t>ore, crystal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73ABCB-BBF0-4C61-983D-080560F55EE5}"/>
              </a:ext>
            </a:extLst>
          </p:cNvPr>
          <p:cNvSpPr txBox="1"/>
          <p:nvPr/>
        </p:nvSpPr>
        <p:spPr>
          <a:xfrm>
            <a:off x="4867419" y="691335"/>
            <a:ext cx="39894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fa-IR" altLang="ja-JP" sz="3200" dirty="0"/>
              <a:t>معدن طلا در نظر بگرید همراه نتیجه آن که پول است.</a:t>
            </a:r>
            <a:endParaRPr lang="en-US" altLang="ja-JP" sz="3200" dirty="0"/>
          </a:p>
          <a:p>
            <a:pPr>
              <a:lnSpc>
                <a:spcPct val="80000"/>
              </a:lnSpc>
            </a:pPr>
            <a:r>
              <a:rPr lang="en-US" altLang="ja-JP" sz="5400" dirty="0"/>
              <a:t>mine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metal</a:t>
            </a:r>
          </a:p>
          <a:p>
            <a:pPr marL="1028700" lvl="1" indent="-5715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gold</a:t>
            </a:r>
          </a:p>
          <a:p>
            <a:pPr marL="1485900" lvl="2" indent="-571500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ja-JP" sz="5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5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money</a:t>
            </a:r>
            <a:endParaRPr lang="en-US" altLang="ja-JP" sz="5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491A7AC-8D8E-4676-BC42-354D6AAA67CE}"/>
              </a:ext>
            </a:extLst>
          </p:cNvPr>
          <p:cNvSpPr/>
          <p:nvPr/>
        </p:nvSpPr>
        <p:spPr>
          <a:xfrm>
            <a:off x="1503695" y="344054"/>
            <a:ext cx="23374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8000" b="1" cap="none" spc="0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mine</a:t>
            </a:r>
            <a:endParaRPr lang="ja-JP" altLang="en-US" sz="80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A9C8F50-5755-4975-B657-F2898FB22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02518"/>
              </p:ext>
            </p:extLst>
          </p:nvPr>
        </p:nvGraphicFramePr>
        <p:xfrm>
          <a:off x="7076049" y="49316"/>
          <a:ext cx="2037112" cy="494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556">
                  <a:extLst>
                    <a:ext uri="{9D8B030D-6E8A-4147-A177-3AD203B41FA5}">
                      <a16:colId xmlns:a16="http://schemas.microsoft.com/office/drawing/2014/main" val="965183876"/>
                    </a:ext>
                  </a:extLst>
                </a:gridCol>
                <a:gridCol w="1018556">
                  <a:extLst>
                    <a:ext uri="{9D8B030D-6E8A-4147-A177-3AD203B41FA5}">
                      <a16:colId xmlns:a16="http://schemas.microsoft.com/office/drawing/2014/main" val="2401322389"/>
                    </a:ext>
                  </a:extLst>
                </a:gridCol>
              </a:tblGrid>
              <a:tr h="494069">
                <a:tc>
                  <a:txBody>
                    <a:bodyPr/>
                    <a:lstStyle/>
                    <a:p>
                      <a:r>
                        <a:rPr lang="en-US" dirty="0" err="1"/>
                        <a:t>Tellah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طلا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53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620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A59B800-C0E6-4AC4-8963-83ECB258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42"/>
            <a:ext cx="7076049" cy="4619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9BE948-B124-4A50-A588-6ABEDFD76645}"/>
              </a:ext>
            </a:extLst>
          </p:cNvPr>
          <p:cNvSpPr txBox="1"/>
          <p:nvPr/>
        </p:nvSpPr>
        <p:spPr>
          <a:xfrm>
            <a:off x="3864633" y="812106"/>
            <a:ext cx="5279367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a-IR" altLang="ja-JP" sz="4000" dirty="0"/>
              <a:t>تپه از خاک را در نظر بگیرید.</a:t>
            </a:r>
          </a:p>
          <a:p>
            <a:pPr>
              <a:lnSpc>
                <a:spcPct val="80000"/>
              </a:lnSpc>
            </a:pPr>
            <a:r>
              <a:rPr lang="en-US" altLang="ja-JP" sz="4400" dirty="0"/>
              <a:t>earth mound </a:t>
            </a:r>
            <a:endParaRPr lang="fa-IR" altLang="ja-JP" sz="4400" dirty="0"/>
          </a:p>
          <a:p>
            <a:pPr>
              <a:lnSpc>
                <a:spcPct val="80000"/>
              </a:lnSpc>
            </a:pP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soil, earth, ground</a:t>
            </a:r>
          </a:p>
        </p:txBody>
      </p:sp>
      <p:pic>
        <p:nvPicPr>
          <p:cNvPr id="6" name="図 5" descr="半分に切られたサンドイッチ&#10;&#10;中程度の精度で自動的に生成された説明">
            <a:extLst>
              <a:ext uri="{FF2B5EF4-FFF2-40B4-BE49-F238E27FC236}">
                <a16:creationId xmlns:a16="http://schemas.microsoft.com/office/drawing/2014/main" id="{E7886889-81A7-4A28-AF87-7C146C98E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" y="427631"/>
            <a:ext cx="3861758" cy="2462662"/>
          </a:xfrm>
          <a:prstGeom prst="rect">
            <a:avLst/>
          </a:prstGeom>
        </p:spPr>
      </p:pic>
      <p:sp>
        <p:nvSpPr>
          <p:cNvPr id="7" name="四角形: 対角を丸める 6">
            <a:extLst>
              <a:ext uri="{FF2B5EF4-FFF2-40B4-BE49-F238E27FC236}">
                <a16:creationId xmlns:a16="http://schemas.microsoft.com/office/drawing/2014/main" id="{53CE78FD-A3D4-4217-87AF-BD16FBB5A37C}"/>
              </a:ext>
            </a:extLst>
          </p:cNvPr>
          <p:cNvSpPr/>
          <p:nvPr/>
        </p:nvSpPr>
        <p:spPr>
          <a:xfrm>
            <a:off x="2074188" y="3835021"/>
            <a:ext cx="2360627" cy="241433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対角を丸める 10">
            <a:extLst>
              <a:ext uri="{FF2B5EF4-FFF2-40B4-BE49-F238E27FC236}">
                <a16:creationId xmlns:a16="http://schemas.microsoft.com/office/drawing/2014/main" id="{893873B8-CBA3-4CF2-9BB5-3FFCC77110D7}"/>
              </a:ext>
            </a:extLst>
          </p:cNvPr>
          <p:cNvSpPr/>
          <p:nvPr/>
        </p:nvSpPr>
        <p:spPr>
          <a:xfrm rot="19284829">
            <a:off x="2492485" y="3156073"/>
            <a:ext cx="838136" cy="316584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対角を丸める 11">
            <a:extLst>
              <a:ext uri="{FF2B5EF4-FFF2-40B4-BE49-F238E27FC236}">
                <a16:creationId xmlns:a16="http://schemas.microsoft.com/office/drawing/2014/main" id="{2EF79C52-5459-4E8D-BC4D-22A43EB50E8D}"/>
              </a:ext>
            </a:extLst>
          </p:cNvPr>
          <p:cNvSpPr/>
          <p:nvPr/>
        </p:nvSpPr>
        <p:spPr>
          <a:xfrm rot="5400000">
            <a:off x="2736277" y="3054882"/>
            <a:ext cx="1175706" cy="412799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対角を丸める 12">
            <a:extLst>
              <a:ext uri="{FF2B5EF4-FFF2-40B4-BE49-F238E27FC236}">
                <a16:creationId xmlns:a16="http://schemas.microsoft.com/office/drawing/2014/main" id="{1F541540-3CED-43EB-ADE9-E02328069707}"/>
              </a:ext>
            </a:extLst>
          </p:cNvPr>
          <p:cNvSpPr/>
          <p:nvPr/>
        </p:nvSpPr>
        <p:spPr>
          <a:xfrm rot="2315171" flipH="1">
            <a:off x="3250756" y="3191076"/>
            <a:ext cx="896737" cy="269830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F08E2362-EA52-4CFD-AD8B-847E44E677B0}"/>
              </a:ext>
            </a:extLst>
          </p:cNvPr>
          <p:cNvSpPr/>
          <p:nvPr/>
        </p:nvSpPr>
        <p:spPr>
          <a:xfrm rot="2157614">
            <a:off x="2111242" y="2538115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75F9A40E-20D6-4F74-B38E-7AD23BD06D08}"/>
              </a:ext>
            </a:extLst>
          </p:cNvPr>
          <p:cNvSpPr/>
          <p:nvPr/>
        </p:nvSpPr>
        <p:spPr>
          <a:xfrm rot="2157614">
            <a:off x="4549640" y="3922335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E97AF7F8-0BF8-4646-8ED2-48534576D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01" y="3300322"/>
            <a:ext cx="3501036" cy="3501036"/>
          </a:xfrm>
          <a:prstGeom prst="rect">
            <a:avLst/>
          </a:prstGeom>
        </p:spPr>
      </p:pic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FB9683AE-70EB-4227-83BB-3CA725485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0753"/>
              </p:ext>
            </p:extLst>
          </p:nvPr>
        </p:nvGraphicFramePr>
        <p:xfrm>
          <a:off x="7076049" y="49316"/>
          <a:ext cx="2037112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8556">
                  <a:extLst>
                    <a:ext uri="{9D8B030D-6E8A-4147-A177-3AD203B41FA5}">
                      <a16:colId xmlns:a16="http://schemas.microsoft.com/office/drawing/2014/main" val="965183876"/>
                    </a:ext>
                  </a:extLst>
                </a:gridCol>
                <a:gridCol w="1018556">
                  <a:extLst>
                    <a:ext uri="{9D8B030D-6E8A-4147-A177-3AD203B41FA5}">
                      <a16:colId xmlns:a16="http://schemas.microsoft.com/office/drawing/2014/main" val="2401322389"/>
                    </a:ext>
                  </a:extLst>
                </a:gridCol>
              </a:tblGrid>
              <a:tr h="494069">
                <a:tc>
                  <a:txBody>
                    <a:bodyPr/>
                    <a:lstStyle/>
                    <a:p>
                      <a:r>
                        <a:rPr lang="en-US" dirty="0" err="1"/>
                        <a:t>Khak</a:t>
                      </a:r>
                      <a:r>
                        <a:rPr lang="en-US" dirty="0"/>
                        <a:t>/ </a:t>
                      </a:r>
                      <a:r>
                        <a:rPr lang="en-US" dirty="0" err="1"/>
                        <a:t>Zamin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/>
                        <a:t>خاک/زمین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534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65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方体 3">
            <a:extLst>
              <a:ext uri="{FF2B5EF4-FFF2-40B4-BE49-F238E27FC236}">
                <a16:creationId xmlns:a16="http://schemas.microsoft.com/office/drawing/2014/main" id="{A9AC1858-DE42-4E43-9B3C-44A9E1C721FA}"/>
              </a:ext>
            </a:extLst>
          </p:cNvPr>
          <p:cNvSpPr/>
          <p:nvPr/>
        </p:nvSpPr>
        <p:spPr>
          <a:xfrm>
            <a:off x="250722" y="825908"/>
            <a:ext cx="3185652" cy="1865081"/>
          </a:xfrm>
          <a:prstGeom prst="cube">
            <a:avLst>
              <a:gd name="adj" fmla="val 61381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284C038-4552-4189-9865-B875AED8BA69}"/>
              </a:ext>
            </a:extLst>
          </p:cNvPr>
          <p:cNvCxnSpPr>
            <a:cxnSpLocks/>
          </p:cNvCxnSpPr>
          <p:nvPr/>
        </p:nvCxnSpPr>
        <p:spPr>
          <a:xfrm>
            <a:off x="1209369" y="980764"/>
            <a:ext cx="2005780" cy="0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01C16E1C-7B93-4BB1-B31B-0B5D2120A0A4}"/>
              </a:ext>
            </a:extLst>
          </p:cNvPr>
          <p:cNvCxnSpPr>
            <a:cxnSpLocks/>
          </p:cNvCxnSpPr>
          <p:nvPr/>
        </p:nvCxnSpPr>
        <p:spPr>
          <a:xfrm>
            <a:off x="3259393" y="980764"/>
            <a:ext cx="0" cy="77768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622E3587-65DA-49B3-B150-5198086BDB79}"/>
              </a:ext>
            </a:extLst>
          </p:cNvPr>
          <p:cNvCxnSpPr>
            <a:cxnSpLocks/>
          </p:cNvCxnSpPr>
          <p:nvPr/>
        </p:nvCxnSpPr>
        <p:spPr>
          <a:xfrm>
            <a:off x="417871" y="1787944"/>
            <a:ext cx="2005780" cy="0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8A516483-D6FF-4D5B-93CB-2CD0C7837207}"/>
              </a:ext>
            </a:extLst>
          </p:cNvPr>
          <p:cNvCxnSpPr>
            <a:cxnSpLocks/>
          </p:cNvCxnSpPr>
          <p:nvPr/>
        </p:nvCxnSpPr>
        <p:spPr>
          <a:xfrm>
            <a:off x="2472812" y="1787944"/>
            <a:ext cx="0" cy="77768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2E092A1-C7BE-4C21-A0ED-6D695849C230}"/>
              </a:ext>
            </a:extLst>
          </p:cNvPr>
          <p:cNvCxnSpPr>
            <a:cxnSpLocks/>
          </p:cNvCxnSpPr>
          <p:nvPr/>
        </p:nvCxnSpPr>
        <p:spPr>
          <a:xfrm>
            <a:off x="1386345" y="1913305"/>
            <a:ext cx="0" cy="77768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53A705B1-88CF-44AF-AD50-3FF8601E96AF}"/>
              </a:ext>
            </a:extLst>
          </p:cNvPr>
          <p:cNvCxnSpPr>
            <a:cxnSpLocks/>
          </p:cNvCxnSpPr>
          <p:nvPr/>
        </p:nvCxnSpPr>
        <p:spPr>
          <a:xfrm flipV="1">
            <a:off x="1386345" y="870155"/>
            <a:ext cx="781668" cy="917789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9BE74F6-FA3B-4FE3-AF9B-B04D5343A3A7}"/>
              </a:ext>
            </a:extLst>
          </p:cNvPr>
          <p:cNvCxnSpPr>
            <a:cxnSpLocks/>
          </p:cNvCxnSpPr>
          <p:nvPr/>
        </p:nvCxnSpPr>
        <p:spPr>
          <a:xfrm flipV="1">
            <a:off x="430162" y="980764"/>
            <a:ext cx="2799734" cy="77768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C61CBA4-0664-46AE-95A9-90A6C6C44106}"/>
              </a:ext>
            </a:extLst>
          </p:cNvPr>
          <p:cNvCxnSpPr>
            <a:cxnSpLocks/>
          </p:cNvCxnSpPr>
          <p:nvPr/>
        </p:nvCxnSpPr>
        <p:spPr>
          <a:xfrm>
            <a:off x="1209369" y="980766"/>
            <a:ext cx="1263443" cy="777682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197364E5-A6C2-4FD8-8964-225D9A8967EF}"/>
              </a:ext>
            </a:extLst>
          </p:cNvPr>
          <p:cNvCxnSpPr>
            <a:cxnSpLocks/>
          </p:cNvCxnSpPr>
          <p:nvPr/>
        </p:nvCxnSpPr>
        <p:spPr>
          <a:xfrm>
            <a:off x="4480523" y="2865574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177A4D0E-9E42-4820-AA7F-812862CDF70B}"/>
              </a:ext>
            </a:extLst>
          </p:cNvPr>
          <p:cNvCxnSpPr>
            <a:cxnSpLocks/>
          </p:cNvCxnSpPr>
          <p:nvPr/>
        </p:nvCxnSpPr>
        <p:spPr>
          <a:xfrm rot="5400000">
            <a:off x="4480522" y="3429001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881DC1F-1421-4192-9923-96E2FCDDBA9A}"/>
              </a:ext>
            </a:extLst>
          </p:cNvPr>
          <p:cNvCxnSpPr>
            <a:cxnSpLocks/>
          </p:cNvCxnSpPr>
          <p:nvPr/>
        </p:nvCxnSpPr>
        <p:spPr>
          <a:xfrm rot="5400000">
            <a:off x="4480521" y="2302147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B9F7CCAD-5E95-44E7-BA67-F9DC9865D422}"/>
              </a:ext>
            </a:extLst>
          </p:cNvPr>
          <p:cNvCxnSpPr>
            <a:cxnSpLocks/>
          </p:cNvCxnSpPr>
          <p:nvPr/>
        </p:nvCxnSpPr>
        <p:spPr>
          <a:xfrm flipH="1">
            <a:off x="3951506" y="2865573"/>
            <a:ext cx="1092442" cy="112685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26F000C-6C6F-4E9F-82CA-F21BED477BAE}"/>
              </a:ext>
            </a:extLst>
          </p:cNvPr>
          <p:cNvCxnSpPr>
            <a:cxnSpLocks/>
          </p:cNvCxnSpPr>
          <p:nvPr/>
        </p:nvCxnSpPr>
        <p:spPr>
          <a:xfrm rot="5400000" flipH="1">
            <a:off x="3897960" y="2865573"/>
            <a:ext cx="1092442" cy="1126854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CD70C74-8F8E-4905-B6A0-6A11111499EF}"/>
              </a:ext>
            </a:extLst>
          </p:cNvPr>
          <p:cNvSpPr txBox="1"/>
          <p:nvPr/>
        </p:nvSpPr>
        <p:spPr>
          <a:xfrm>
            <a:off x="3329839" y="820665"/>
            <a:ext cx="59550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ja-JP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شکل قوطی بسته شده همراه با پنج تار/ نخ</a:t>
            </a:r>
            <a:r>
              <a:rPr lang="fa-IR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</a:p>
          <a:p>
            <a:pPr algn="ctr"/>
            <a:r>
              <a:rPr lang="fa-IR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box tied with 5 strings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312F58A-5109-43C9-B907-B454C1908F04}"/>
              </a:ext>
            </a:extLst>
          </p:cNvPr>
          <p:cNvSpPr txBox="1"/>
          <p:nvPr/>
        </p:nvSpPr>
        <p:spPr>
          <a:xfrm>
            <a:off x="5131903" y="2578959"/>
            <a:ext cx="2944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ja-JP" sz="20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پنج نخ</a:t>
            </a:r>
          </a:p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five strings</a:t>
            </a:r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88DDC22D-E22B-4AA9-9418-A11642C0192E}"/>
              </a:ext>
            </a:extLst>
          </p:cNvPr>
          <p:cNvSpPr/>
          <p:nvPr/>
        </p:nvSpPr>
        <p:spPr>
          <a:xfrm rot="2380184">
            <a:off x="2965564" y="2110744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矢印: 右 49">
            <a:extLst>
              <a:ext uri="{FF2B5EF4-FFF2-40B4-BE49-F238E27FC236}">
                <a16:creationId xmlns:a16="http://schemas.microsoft.com/office/drawing/2014/main" id="{6B1BA1B5-5F20-40C1-A3CA-717130CB49D1}"/>
              </a:ext>
            </a:extLst>
          </p:cNvPr>
          <p:cNvSpPr/>
          <p:nvPr/>
        </p:nvSpPr>
        <p:spPr>
          <a:xfrm rot="2380184">
            <a:off x="5286492" y="3810238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4" name="図 53" descr="ロゴ, アイコン&#10;&#10;自動的に生成された説明">
            <a:extLst>
              <a:ext uri="{FF2B5EF4-FFF2-40B4-BE49-F238E27FC236}">
                <a16:creationId xmlns:a16="http://schemas.microsoft.com/office/drawing/2014/main" id="{80B66AFD-E0E3-4C01-AC1A-D8702DE4E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69" y="3819832"/>
            <a:ext cx="3013555" cy="3013555"/>
          </a:xfrm>
          <a:prstGeom prst="rect">
            <a:avLst/>
          </a:prstGeom>
        </p:spPr>
      </p:pic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489DB96D-C126-4493-936A-758375CCCF9E}"/>
              </a:ext>
            </a:extLst>
          </p:cNvPr>
          <p:cNvCxnSpPr>
            <a:cxnSpLocks/>
          </p:cNvCxnSpPr>
          <p:nvPr/>
        </p:nvCxnSpPr>
        <p:spPr>
          <a:xfrm rot="5400000">
            <a:off x="1271340" y="4431361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A5966BAA-3C45-4D2E-B7FF-1C0CB0A7F68A}"/>
              </a:ext>
            </a:extLst>
          </p:cNvPr>
          <p:cNvCxnSpPr>
            <a:cxnSpLocks/>
          </p:cNvCxnSpPr>
          <p:nvPr/>
        </p:nvCxnSpPr>
        <p:spPr>
          <a:xfrm rot="5400000">
            <a:off x="1300837" y="4972135"/>
            <a:ext cx="0" cy="112685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B5332F5C-0DB5-4B10-B17A-062CD614DF03}"/>
              </a:ext>
            </a:extLst>
          </p:cNvPr>
          <p:cNvCxnSpPr>
            <a:cxnSpLocks/>
          </p:cNvCxnSpPr>
          <p:nvPr/>
        </p:nvCxnSpPr>
        <p:spPr>
          <a:xfrm flipH="1" flipV="1">
            <a:off x="403115" y="6076336"/>
            <a:ext cx="1767882" cy="2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加算記号 59">
            <a:extLst>
              <a:ext uri="{FF2B5EF4-FFF2-40B4-BE49-F238E27FC236}">
                <a16:creationId xmlns:a16="http://schemas.microsoft.com/office/drawing/2014/main" id="{2E2E668F-9200-4DDD-8C58-32148E5C28D9}"/>
              </a:ext>
            </a:extLst>
          </p:cNvPr>
          <p:cNvSpPr/>
          <p:nvPr/>
        </p:nvSpPr>
        <p:spPr>
          <a:xfrm>
            <a:off x="2344991" y="5078361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次の値と等しい 60">
            <a:extLst>
              <a:ext uri="{FF2B5EF4-FFF2-40B4-BE49-F238E27FC236}">
                <a16:creationId xmlns:a16="http://schemas.microsoft.com/office/drawing/2014/main" id="{A8D2BBA2-27E9-42CA-95B4-6C30929DD654}"/>
              </a:ext>
            </a:extLst>
          </p:cNvPr>
          <p:cNvSpPr/>
          <p:nvPr/>
        </p:nvSpPr>
        <p:spPr>
          <a:xfrm>
            <a:off x="4834478" y="509253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7D89D31B-6B95-4728-93FB-C50E95C6DBC5}"/>
              </a:ext>
            </a:extLst>
          </p:cNvPr>
          <p:cNvCxnSpPr>
            <a:cxnSpLocks/>
          </p:cNvCxnSpPr>
          <p:nvPr/>
        </p:nvCxnSpPr>
        <p:spPr>
          <a:xfrm>
            <a:off x="3836508" y="4994787"/>
            <a:ext cx="0" cy="1155896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D2C1E18-718B-47C4-A1E9-989872C42BDF}"/>
              </a:ext>
            </a:extLst>
          </p:cNvPr>
          <p:cNvCxnSpPr>
            <a:cxnSpLocks/>
          </p:cNvCxnSpPr>
          <p:nvPr/>
        </p:nvCxnSpPr>
        <p:spPr>
          <a:xfrm>
            <a:off x="4431360" y="5397910"/>
            <a:ext cx="0" cy="752773"/>
          </a:xfrm>
          <a:prstGeom prst="line">
            <a:avLst/>
          </a:prstGeom>
          <a:ln w="184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DC0700B6-B2CF-4956-9E02-628AEE538461}"/>
              </a:ext>
            </a:extLst>
          </p:cNvPr>
          <p:cNvSpPr txBox="1"/>
          <p:nvPr/>
        </p:nvSpPr>
        <p:spPr>
          <a:xfrm>
            <a:off x="1002875" y="6006062"/>
            <a:ext cx="86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3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6646F770-1D6B-4E00-81AF-BF2F44AB9024}"/>
              </a:ext>
            </a:extLst>
          </p:cNvPr>
          <p:cNvSpPr txBox="1"/>
          <p:nvPr/>
        </p:nvSpPr>
        <p:spPr>
          <a:xfrm>
            <a:off x="3701304" y="6025825"/>
            <a:ext cx="860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2</a:t>
            </a:r>
          </a:p>
        </p:txBody>
      </p:sp>
      <p:pic>
        <p:nvPicPr>
          <p:cNvPr id="72" name="図 71">
            <a:extLst>
              <a:ext uri="{FF2B5EF4-FFF2-40B4-BE49-F238E27FC236}">
                <a16:creationId xmlns:a16="http://schemas.microsoft.com/office/drawing/2014/main" id="{2A9CFF60-3861-4344-8A81-5238B4345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47" y="37365"/>
            <a:ext cx="7098835" cy="470458"/>
          </a:xfrm>
          <a:prstGeom prst="rect">
            <a:avLst/>
          </a:prstGeom>
        </p:spPr>
      </p:pic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D88B81C-F20E-4449-85E7-CCB5F9CF5F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021482"/>
              </p:ext>
            </p:extLst>
          </p:nvPr>
        </p:nvGraphicFramePr>
        <p:xfrm>
          <a:off x="7084086" y="37364"/>
          <a:ext cx="2059914" cy="5207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957">
                  <a:extLst>
                    <a:ext uri="{9D8B030D-6E8A-4147-A177-3AD203B41FA5}">
                      <a16:colId xmlns:a16="http://schemas.microsoft.com/office/drawing/2014/main" val="2802447136"/>
                    </a:ext>
                  </a:extLst>
                </a:gridCol>
                <a:gridCol w="1029957">
                  <a:extLst>
                    <a:ext uri="{9D8B030D-6E8A-4147-A177-3AD203B41FA5}">
                      <a16:colId xmlns:a16="http://schemas.microsoft.com/office/drawing/2014/main" val="4275408180"/>
                    </a:ext>
                  </a:extLst>
                </a:gridCol>
              </a:tblGrid>
              <a:tr h="520722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Panjj</a:t>
                      </a: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/</a:t>
                      </a:r>
                    </a:p>
                    <a:p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Panjom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پنج/ پنجم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33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6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316F60-FF70-440D-B935-E1734F87B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8" y="709427"/>
            <a:ext cx="3891099" cy="5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802227-41F8-462B-BCBD-66626E975E51}"/>
              </a:ext>
            </a:extLst>
          </p:cNvPr>
          <p:cNvSpPr txBox="1"/>
          <p:nvPr/>
        </p:nvSpPr>
        <p:spPr>
          <a:xfrm>
            <a:off x="96456" y="6198555"/>
            <a:ext cx="8837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 err="1"/>
              <a:t>Suikotei</a:t>
            </a:r>
            <a:r>
              <a:rPr lang="en-US" altLang="ja-JP" sz="1600" dirty="0"/>
              <a:t>, CC BY-SA 4.0 &lt;https://creativecommons.org/licenses/by-sa/4.0&gt;, via Wikimedia Commons</a:t>
            </a:r>
            <a:endParaRPr lang="ja-JP" altLang="en-US" sz="1600" dirty="0"/>
          </a:p>
          <a:p>
            <a:r>
              <a:rPr lang="ja-JP" altLang="en-US" sz="1600" dirty="0"/>
              <a:t>https://commons.wikimedia.org/wiki/File:Rokkakudo_20070429.jpg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0A885B-C3CF-4390-A503-C50E159F559A}"/>
              </a:ext>
            </a:extLst>
          </p:cNvPr>
          <p:cNvSpPr txBox="1"/>
          <p:nvPr/>
        </p:nvSpPr>
        <p:spPr>
          <a:xfrm>
            <a:off x="4217089" y="709427"/>
            <a:ext cx="471652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ja-JP" sz="20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ساختمان که بام یا پوشش آن شکل شش ضلعی است</a:t>
            </a:r>
            <a:endParaRPr lang="en-US" altLang="ja-JP" sz="20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hexagonal building</a:t>
            </a:r>
          </a:p>
          <a:p>
            <a:pPr marL="514350" indent="-51435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six/6 roofs</a:t>
            </a:r>
          </a:p>
          <a:p>
            <a:pPr marL="514350" indent="-51435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six/6</a:t>
            </a:r>
            <a:endParaRPr lang="ja-JP" altLang="en-US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18" name="図 17" descr="ロゴ&#10;&#10;自動的に生成された説明">
            <a:extLst>
              <a:ext uri="{FF2B5EF4-FFF2-40B4-BE49-F238E27FC236}">
                <a16:creationId xmlns:a16="http://schemas.microsoft.com/office/drawing/2014/main" id="{C906B6B3-EABE-4082-8C64-4B85B9A97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544" y="4096828"/>
            <a:ext cx="2123658" cy="212365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2944B89-8F4C-41DA-BC47-21EE94246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5889"/>
            <a:ext cx="7213280" cy="470899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02605E77-6600-419E-A1CE-3EF2954A1F27}"/>
              </a:ext>
            </a:extLst>
          </p:cNvPr>
          <p:cNvGrpSpPr/>
          <p:nvPr/>
        </p:nvGrpSpPr>
        <p:grpSpPr>
          <a:xfrm>
            <a:off x="4388584" y="2927170"/>
            <a:ext cx="1838517" cy="1075572"/>
            <a:chOff x="6874051" y="2282807"/>
            <a:chExt cx="1838517" cy="1075572"/>
          </a:xfrm>
          <a:solidFill>
            <a:schemeClr val="accent3">
              <a:lumMod val="50000"/>
            </a:schemeClr>
          </a:solidFill>
        </p:grpSpPr>
        <p:sp>
          <p:nvSpPr>
            <p:cNvPr id="13" name="二等辺三角形 12">
              <a:extLst>
                <a:ext uri="{FF2B5EF4-FFF2-40B4-BE49-F238E27FC236}">
                  <a16:creationId xmlns:a16="http://schemas.microsoft.com/office/drawing/2014/main" id="{A0271F87-8524-4671-9BDE-88BF9D1C08FB}"/>
                </a:ext>
              </a:extLst>
            </p:cNvPr>
            <p:cNvSpPr/>
            <p:nvPr/>
          </p:nvSpPr>
          <p:spPr>
            <a:xfrm>
              <a:off x="7281147" y="2508806"/>
              <a:ext cx="1032453" cy="849573"/>
            </a:xfrm>
            <a:prstGeom prst="triangl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D469E671-09D3-492E-968A-16687469AE98}"/>
                </a:ext>
              </a:extLst>
            </p:cNvPr>
            <p:cNvSpPr/>
            <p:nvPr/>
          </p:nvSpPr>
          <p:spPr>
            <a:xfrm rot="2004833">
              <a:off x="6874051" y="2325951"/>
              <a:ext cx="644948" cy="897258"/>
            </a:xfrm>
            <a:prstGeom prst="triangle">
              <a:avLst>
                <a:gd name="adj" fmla="val 10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6" name="二等辺三角形 15">
              <a:extLst>
                <a:ext uri="{FF2B5EF4-FFF2-40B4-BE49-F238E27FC236}">
                  <a16:creationId xmlns:a16="http://schemas.microsoft.com/office/drawing/2014/main" id="{493E8942-246E-4016-8A30-03B0A2FCAD3D}"/>
                </a:ext>
              </a:extLst>
            </p:cNvPr>
            <p:cNvSpPr/>
            <p:nvPr/>
          </p:nvSpPr>
          <p:spPr>
            <a:xfrm rot="19595167" flipH="1">
              <a:off x="8067620" y="2325952"/>
              <a:ext cx="644948" cy="897258"/>
            </a:xfrm>
            <a:prstGeom prst="triangle">
              <a:avLst>
                <a:gd name="adj" fmla="val 100000"/>
              </a:avLst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746C69C6-ED73-4923-96F8-AB7E1D5EFB0B}"/>
                </a:ext>
              </a:extLst>
            </p:cNvPr>
            <p:cNvSpPr/>
            <p:nvPr/>
          </p:nvSpPr>
          <p:spPr>
            <a:xfrm>
              <a:off x="7634451" y="2282807"/>
              <a:ext cx="325845" cy="337782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23" name="矢印: 右 22">
            <a:extLst>
              <a:ext uri="{FF2B5EF4-FFF2-40B4-BE49-F238E27FC236}">
                <a16:creationId xmlns:a16="http://schemas.microsoft.com/office/drawing/2014/main" id="{883B0FFC-2072-495F-A209-F4B8D7B67A8B}"/>
              </a:ext>
            </a:extLst>
          </p:cNvPr>
          <p:cNvSpPr/>
          <p:nvPr/>
        </p:nvSpPr>
        <p:spPr>
          <a:xfrm rot="2380184">
            <a:off x="6152523" y="3977015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85B1786-61FF-4881-BCF5-790A141F10B6}"/>
              </a:ext>
            </a:extLst>
          </p:cNvPr>
          <p:cNvGrpSpPr/>
          <p:nvPr/>
        </p:nvGrpSpPr>
        <p:grpSpPr>
          <a:xfrm>
            <a:off x="6553406" y="2866884"/>
            <a:ext cx="1776506" cy="1283804"/>
            <a:chOff x="6676571" y="2691950"/>
            <a:chExt cx="1175658" cy="1039662"/>
          </a:xfrm>
        </p:grpSpPr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4A825BBE-D457-4B0C-8F7F-A46ECB9F5E9B}"/>
                </a:ext>
              </a:extLst>
            </p:cNvPr>
            <p:cNvSpPr/>
            <p:nvPr/>
          </p:nvSpPr>
          <p:spPr>
            <a:xfrm>
              <a:off x="6676571" y="3030716"/>
              <a:ext cx="1175658" cy="322084"/>
            </a:xfrm>
            <a:custGeom>
              <a:avLst/>
              <a:gdLst>
                <a:gd name="connsiteX0" fmla="*/ 0 w 1175658"/>
                <a:gd name="connsiteY0" fmla="*/ 293055 h 322084"/>
                <a:gd name="connsiteX1" fmla="*/ 464458 w 1175658"/>
                <a:gd name="connsiteY1" fmla="*/ 17284 h 322084"/>
                <a:gd name="connsiteX2" fmla="*/ 798286 w 1175658"/>
                <a:gd name="connsiteY2" fmla="*/ 60827 h 322084"/>
                <a:gd name="connsiteX3" fmla="*/ 1175658 w 1175658"/>
                <a:gd name="connsiteY3" fmla="*/ 322084 h 3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5658" h="322084">
                  <a:moveTo>
                    <a:pt x="0" y="293055"/>
                  </a:moveTo>
                  <a:cubicBezTo>
                    <a:pt x="165705" y="174522"/>
                    <a:pt x="331410" y="55989"/>
                    <a:pt x="464458" y="17284"/>
                  </a:cubicBezTo>
                  <a:cubicBezTo>
                    <a:pt x="597506" y="-21421"/>
                    <a:pt x="679753" y="10027"/>
                    <a:pt x="798286" y="60827"/>
                  </a:cubicBezTo>
                  <a:cubicBezTo>
                    <a:pt x="916819" y="111627"/>
                    <a:pt x="1046238" y="216855"/>
                    <a:pt x="1175658" y="322084"/>
                  </a:cubicBezTo>
                </a:path>
              </a:pathLst>
            </a:custGeom>
            <a:noFill/>
            <a:ln w="165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30DF86CA-2180-45DB-9313-A19876D12787}"/>
                </a:ext>
              </a:extLst>
            </p:cNvPr>
            <p:cNvCxnSpPr/>
            <p:nvPr/>
          </p:nvCxnSpPr>
          <p:spPr>
            <a:xfrm>
              <a:off x="7264400" y="2691950"/>
              <a:ext cx="0" cy="313003"/>
            </a:xfrm>
            <a:prstGeom prst="line">
              <a:avLst/>
            </a:prstGeom>
            <a:ln w="165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693127C1-0D26-4697-8D99-ABBA190B29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3885" y="3238373"/>
              <a:ext cx="199378" cy="471173"/>
            </a:xfrm>
            <a:prstGeom prst="line">
              <a:avLst/>
            </a:prstGeom>
            <a:ln w="165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468D4746-1FB3-4350-8642-5C6F9ED93499}"/>
                </a:ext>
              </a:extLst>
            </p:cNvPr>
            <p:cNvCxnSpPr>
              <a:cxnSpLocks/>
            </p:cNvCxnSpPr>
            <p:nvPr/>
          </p:nvCxnSpPr>
          <p:spPr>
            <a:xfrm>
              <a:off x="7383057" y="3260439"/>
              <a:ext cx="199378" cy="471173"/>
            </a:xfrm>
            <a:prstGeom prst="line">
              <a:avLst/>
            </a:prstGeom>
            <a:ln w="165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F284C7F-8A19-4BED-BCE8-CBEA894C5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440516"/>
              </p:ext>
            </p:extLst>
          </p:nvPr>
        </p:nvGraphicFramePr>
        <p:xfrm>
          <a:off x="7213279" y="64932"/>
          <a:ext cx="19307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360">
                  <a:extLst>
                    <a:ext uri="{9D8B030D-6E8A-4147-A177-3AD203B41FA5}">
                      <a16:colId xmlns:a16="http://schemas.microsoft.com/office/drawing/2014/main" val="126365472"/>
                    </a:ext>
                  </a:extLst>
                </a:gridCol>
                <a:gridCol w="965360">
                  <a:extLst>
                    <a:ext uri="{9D8B030D-6E8A-4147-A177-3AD203B41FA5}">
                      <a16:colId xmlns:a16="http://schemas.microsoft.com/office/drawing/2014/main" val="201942899"/>
                    </a:ext>
                  </a:extLst>
                </a:gridCol>
              </a:tblGrid>
              <a:tr h="470899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Shash</a:t>
                      </a: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/</a:t>
                      </a:r>
                    </a:p>
                    <a:p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shashom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شش/ششم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8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67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06470B69-2380-45D7-97E6-1A6491E54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513" y="716794"/>
            <a:ext cx="3561735" cy="3101304"/>
          </a:xfrm>
          <a:prstGeom prst="rect">
            <a:avLst/>
          </a:prstGeom>
        </p:spPr>
      </p:pic>
      <p:sp>
        <p:nvSpPr>
          <p:cNvPr id="29" name="右中かっこ 28">
            <a:extLst>
              <a:ext uri="{FF2B5EF4-FFF2-40B4-BE49-F238E27FC236}">
                <a16:creationId xmlns:a16="http://schemas.microsoft.com/office/drawing/2014/main" id="{36624A86-E2B9-42A8-97D6-9B70F30CAF4D}"/>
              </a:ext>
            </a:extLst>
          </p:cNvPr>
          <p:cNvSpPr/>
          <p:nvPr/>
        </p:nvSpPr>
        <p:spPr>
          <a:xfrm rot="6969959">
            <a:off x="3042730" y="1912219"/>
            <a:ext cx="608433" cy="3086032"/>
          </a:xfrm>
          <a:prstGeom prst="rightBrace">
            <a:avLst>
              <a:gd name="adj1" fmla="val 103231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14A2710-36EC-47FD-A751-22280A22ADA8}"/>
              </a:ext>
            </a:extLst>
          </p:cNvPr>
          <p:cNvCxnSpPr>
            <a:cxnSpLocks/>
          </p:cNvCxnSpPr>
          <p:nvPr/>
        </p:nvCxnSpPr>
        <p:spPr>
          <a:xfrm flipV="1">
            <a:off x="1874072" y="2069506"/>
            <a:ext cx="988142" cy="432352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右中かっこ 33">
            <a:extLst>
              <a:ext uri="{FF2B5EF4-FFF2-40B4-BE49-F238E27FC236}">
                <a16:creationId xmlns:a16="http://schemas.microsoft.com/office/drawing/2014/main" id="{F4433E81-D13F-4D94-B733-AD3529ED1D51}"/>
              </a:ext>
            </a:extLst>
          </p:cNvPr>
          <p:cNvSpPr/>
          <p:nvPr/>
        </p:nvSpPr>
        <p:spPr>
          <a:xfrm rot="10800000">
            <a:off x="1542995" y="969725"/>
            <a:ext cx="375319" cy="1198779"/>
          </a:xfrm>
          <a:prstGeom prst="rightBrace">
            <a:avLst>
              <a:gd name="adj1" fmla="val 52516"/>
              <a:gd name="adj2" fmla="val 5000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3A8F3E-D4D7-4C7F-BEC3-F4C1AC629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43"/>
            <a:ext cx="7213279" cy="470899"/>
          </a:xfrm>
          <a:prstGeom prst="rect">
            <a:avLst/>
          </a:prstGeom>
        </p:spPr>
      </p:pic>
      <p:pic>
        <p:nvPicPr>
          <p:cNvPr id="7" name="図 6" descr="ロゴ&#10;&#10;低い精度で自動的に生成された説明">
            <a:extLst>
              <a:ext uri="{FF2B5EF4-FFF2-40B4-BE49-F238E27FC236}">
                <a16:creationId xmlns:a16="http://schemas.microsoft.com/office/drawing/2014/main" id="{1D4C3D62-8671-4BCC-BD72-F70211935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0" y="3429000"/>
            <a:ext cx="3045541" cy="304554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44363C-368B-4B05-AD6F-0E1381F9C4E5}"/>
              </a:ext>
            </a:extLst>
          </p:cNvPr>
          <p:cNvSpPr txBox="1"/>
          <p:nvPr/>
        </p:nvSpPr>
        <p:spPr>
          <a:xfrm>
            <a:off x="432963" y="4477792"/>
            <a:ext cx="502529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altLang="ja-JP" sz="2000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قطع نمودن شکل/شی به هفت و سه </a:t>
            </a:r>
            <a:r>
              <a:rPr lang="fa-IR" altLang="ja-JP" sz="2000" dirty="0" err="1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حصه</a:t>
            </a:r>
            <a:endParaRPr lang="en-US" altLang="ja-JP" sz="2000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cut ~ in the ratio 3:7 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70%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 </a:t>
            </a:r>
            <a:r>
              <a:rPr lang="en-US" altLang="ja-JP" sz="4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seven/7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5124" name="Picture 4" descr="調理器具のイラスト「包丁」">
            <a:extLst>
              <a:ext uri="{FF2B5EF4-FFF2-40B4-BE49-F238E27FC236}">
                <a16:creationId xmlns:a16="http://schemas.microsoft.com/office/drawing/2014/main" id="{6C679F66-CCCE-4DA3-8C8F-71328CBD1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0422">
            <a:off x="263741" y="1904410"/>
            <a:ext cx="1279291" cy="16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矢印: 右 35">
            <a:extLst>
              <a:ext uri="{FF2B5EF4-FFF2-40B4-BE49-F238E27FC236}">
                <a16:creationId xmlns:a16="http://schemas.microsoft.com/office/drawing/2014/main" id="{ECDA4CF2-07F3-4D14-892A-139A4433407D}"/>
              </a:ext>
            </a:extLst>
          </p:cNvPr>
          <p:cNvSpPr/>
          <p:nvPr/>
        </p:nvSpPr>
        <p:spPr>
          <a:xfrm rot="2380184">
            <a:off x="5352614" y="3737162"/>
            <a:ext cx="743396" cy="752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6E6A82C-DA62-4E9C-8117-EAE8EFE0074A}"/>
              </a:ext>
            </a:extLst>
          </p:cNvPr>
          <p:cNvSpPr txBox="1"/>
          <p:nvPr/>
        </p:nvSpPr>
        <p:spPr>
          <a:xfrm>
            <a:off x="387044" y="1148018"/>
            <a:ext cx="1370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30%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78F1375-2D38-4F16-8ECF-B400F5DDD0C1}"/>
              </a:ext>
            </a:extLst>
          </p:cNvPr>
          <p:cNvSpPr txBox="1"/>
          <p:nvPr/>
        </p:nvSpPr>
        <p:spPr>
          <a:xfrm>
            <a:off x="2542455" y="3605838"/>
            <a:ext cx="1370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70%</a:t>
            </a:r>
            <a:endParaRPr lang="en-US" altLang="ja-JP" sz="4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5121" name="フリーフォーム: 図形 5120">
            <a:extLst>
              <a:ext uri="{FF2B5EF4-FFF2-40B4-BE49-F238E27FC236}">
                <a16:creationId xmlns:a16="http://schemas.microsoft.com/office/drawing/2014/main" id="{2078CC5C-4C3F-4F77-9800-1BD48F186B35}"/>
              </a:ext>
            </a:extLst>
          </p:cNvPr>
          <p:cNvSpPr/>
          <p:nvPr/>
        </p:nvSpPr>
        <p:spPr>
          <a:xfrm>
            <a:off x="5305294" y="1889708"/>
            <a:ext cx="1369929" cy="1482462"/>
          </a:xfrm>
          <a:custGeom>
            <a:avLst/>
            <a:gdLst>
              <a:gd name="connsiteX0" fmla="*/ 0 w 1864945"/>
              <a:gd name="connsiteY0" fmla="*/ 0 h 1482462"/>
              <a:gd name="connsiteX1" fmla="*/ 58993 w 1864945"/>
              <a:gd name="connsiteY1" fmla="*/ 870155 h 1482462"/>
              <a:gd name="connsiteX2" fmla="*/ 206477 w 1864945"/>
              <a:gd name="connsiteY2" fmla="*/ 1238864 h 1482462"/>
              <a:gd name="connsiteX3" fmla="*/ 1032387 w 1864945"/>
              <a:gd name="connsiteY3" fmla="*/ 1474839 h 1482462"/>
              <a:gd name="connsiteX4" fmla="*/ 1784554 w 1864945"/>
              <a:gd name="connsiteY4" fmla="*/ 1415845 h 1482462"/>
              <a:gd name="connsiteX5" fmla="*/ 1843548 w 1864945"/>
              <a:gd name="connsiteY5" fmla="*/ 1327355 h 1482462"/>
              <a:gd name="connsiteX6" fmla="*/ 1814051 w 1864945"/>
              <a:gd name="connsiteY6" fmla="*/ 1327355 h 148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945" h="1482462">
                <a:moveTo>
                  <a:pt x="0" y="0"/>
                </a:moveTo>
                <a:cubicBezTo>
                  <a:pt x="12290" y="331839"/>
                  <a:pt x="24580" y="663678"/>
                  <a:pt x="58993" y="870155"/>
                </a:cubicBezTo>
                <a:cubicBezTo>
                  <a:pt x="93406" y="1076632"/>
                  <a:pt x="44245" y="1138083"/>
                  <a:pt x="206477" y="1238864"/>
                </a:cubicBezTo>
                <a:cubicBezTo>
                  <a:pt x="368709" y="1339645"/>
                  <a:pt x="769374" y="1445342"/>
                  <a:pt x="1032387" y="1474839"/>
                </a:cubicBezTo>
                <a:cubicBezTo>
                  <a:pt x="1295400" y="1504336"/>
                  <a:pt x="1649361" y="1440426"/>
                  <a:pt x="1784554" y="1415845"/>
                </a:cubicBezTo>
                <a:cubicBezTo>
                  <a:pt x="1919747" y="1391264"/>
                  <a:pt x="1843548" y="1327355"/>
                  <a:pt x="1843548" y="1327355"/>
                </a:cubicBezTo>
                <a:cubicBezTo>
                  <a:pt x="1848464" y="1312607"/>
                  <a:pt x="1831257" y="1319981"/>
                  <a:pt x="1814051" y="1327355"/>
                </a:cubicBezTo>
              </a:path>
            </a:pathLst>
          </a:custGeom>
          <a:noFill/>
          <a:ln w="2444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25" name="直線コネクタ 5124">
            <a:extLst>
              <a:ext uri="{FF2B5EF4-FFF2-40B4-BE49-F238E27FC236}">
                <a16:creationId xmlns:a16="http://schemas.microsoft.com/office/drawing/2014/main" id="{62CC46B0-8E0B-475A-84C9-C44CBE844021}"/>
              </a:ext>
            </a:extLst>
          </p:cNvPr>
          <p:cNvCxnSpPr/>
          <p:nvPr/>
        </p:nvCxnSpPr>
        <p:spPr>
          <a:xfrm flipV="1">
            <a:off x="4569937" y="2341739"/>
            <a:ext cx="1991032" cy="274493"/>
          </a:xfrm>
          <a:prstGeom prst="line">
            <a:avLst/>
          </a:prstGeom>
          <a:ln w="177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4C6370A9-C564-4AF7-B450-BDB95E517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028752"/>
              </p:ext>
            </p:extLst>
          </p:nvPr>
        </p:nvGraphicFramePr>
        <p:xfrm>
          <a:off x="7213279" y="64932"/>
          <a:ext cx="19307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360">
                  <a:extLst>
                    <a:ext uri="{9D8B030D-6E8A-4147-A177-3AD203B41FA5}">
                      <a16:colId xmlns:a16="http://schemas.microsoft.com/office/drawing/2014/main" val="126365472"/>
                    </a:ext>
                  </a:extLst>
                </a:gridCol>
                <a:gridCol w="965360">
                  <a:extLst>
                    <a:ext uri="{9D8B030D-6E8A-4147-A177-3AD203B41FA5}">
                      <a16:colId xmlns:a16="http://schemas.microsoft.com/office/drawing/2014/main" val="201942899"/>
                    </a:ext>
                  </a:extLst>
                </a:gridCol>
              </a:tblGrid>
              <a:tr h="4708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Haft/</a:t>
                      </a:r>
                    </a:p>
                    <a:p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Haftom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هفت/هفتم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8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21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4B05FC6-7EA8-4016-B62E-628425F8E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6" y="1376068"/>
            <a:ext cx="1954886" cy="19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7A0C409-3F78-487A-9DE4-DC098ED34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401" y="2913213"/>
            <a:ext cx="1540216" cy="10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1E9814-199F-4D3F-8E88-AB9E7EF784BD}"/>
              </a:ext>
            </a:extLst>
          </p:cNvPr>
          <p:cNvSpPr txBox="1"/>
          <p:nvPr/>
        </p:nvSpPr>
        <p:spPr>
          <a:xfrm>
            <a:off x="164274" y="4470541"/>
            <a:ext cx="60173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/>
              <a:t>A2569875, CC BY-SA 3.0 &lt;https://creativecommons.org/licenses/by-sa/3.0&gt;, via Wikimedia Commons</a:t>
            </a:r>
          </a:p>
          <a:p>
            <a:r>
              <a:rPr lang="ja-JP" altLang="en-US" sz="1100" dirty="0"/>
              <a:t>https://commons.wikimedia.org/wiki/File:Octagonal_pyramid1.png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33F99F-D3AF-45CB-8485-074A74903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491" y="3427786"/>
            <a:ext cx="1611289" cy="10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1B3D0E-A557-47BC-AF35-8C1263C297E3}"/>
              </a:ext>
            </a:extLst>
          </p:cNvPr>
          <p:cNvSpPr txBox="1"/>
          <p:nvPr/>
        </p:nvSpPr>
        <p:spPr>
          <a:xfrm>
            <a:off x="1415611" y="3302675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</a:t>
            </a:r>
            <a:r>
              <a:rPr kumimoji="1" lang="fa-IR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شمال 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D6AE514-BDDD-44C3-BCFC-CE4C3CBAAC53}"/>
              </a:ext>
            </a:extLst>
          </p:cNvPr>
          <p:cNvSpPr txBox="1"/>
          <p:nvPr/>
        </p:nvSpPr>
        <p:spPr>
          <a:xfrm>
            <a:off x="1396375" y="100673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</a:t>
            </a:r>
            <a:r>
              <a:rPr kumimoji="1" lang="fa-IR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جنوب 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E8E56AA-65D6-4E7E-B7EB-412449D7A8C9}"/>
              </a:ext>
            </a:extLst>
          </p:cNvPr>
          <p:cNvSpPr txBox="1"/>
          <p:nvPr/>
        </p:nvSpPr>
        <p:spPr>
          <a:xfrm>
            <a:off x="131174" y="2127967"/>
            <a:ext cx="615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East</a:t>
            </a:r>
            <a:endParaRPr kumimoji="1" lang="fa-IR" altLang="ja-JP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fa-IR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شرق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5A89C5-2159-4317-AECF-9C43D41E6BD5}"/>
              </a:ext>
            </a:extLst>
          </p:cNvPr>
          <p:cNvSpPr txBox="1"/>
          <p:nvPr/>
        </p:nvSpPr>
        <p:spPr>
          <a:xfrm>
            <a:off x="2770207" y="21396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West</a:t>
            </a:r>
            <a:r>
              <a:rPr kumimoji="1" lang="fa-IR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kumimoji="1" lang="fa-IR" altLang="ja-JP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غرب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081DE1-EF4A-4289-B18B-3E8FB79E9022}"/>
              </a:ext>
            </a:extLst>
          </p:cNvPr>
          <p:cNvSpPr txBox="1"/>
          <p:nvPr/>
        </p:nvSpPr>
        <p:spPr>
          <a:xfrm>
            <a:off x="-16668" y="2653348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fa-IR" altLang="ja-JP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Northeast</a:t>
            </a:r>
            <a:r>
              <a:rPr kumimoji="1" lang="fa-IR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</a:p>
          <a:p>
            <a:r>
              <a:rPr kumimoji="1" lang="fa-IR" altLang="ja-JP" sz="1800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شمال شرقی </a:t>
            </a:r>
            <a:endParaRPr kumimoji="1" lang="ja-JP" altLang="en-US" sz="1800" b="1" dirty="0">
              <a:solidFill>
                <a:schemeClr val="accent5">
                  <a:lumMod val="75000"/>
                </a:schemeClr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F40307-C854-46CA-91F3-F893A2438A11}"/>
              </a:ext>
            </a:extLst>
          </p:cNvPr>
          <p:cNvSpPr txBox="1"/>
          <p:nvPr/>
        </p:nvSpPr>
        <p:spPr>
          <a:xfrm>
            <a:off x="2306299" y="1287513"/>
            <a:ext cx="2260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Southwest</a:t>
            </a:r>
            <a:r>
              <a:rPr kumimoji="1" lang="fa-IR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 </a:t>
            </a:r>
            <a:r>
              <a:rPr kumimoji="1" lang="fa-IR" altLang="ja-JP" sz="1800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جنوب غربی </a:t>
            </a:r>
          </a:p>
          <a:p>
            <a:r>
              <a:rPr kumimoji="1" lang="fa-IR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  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EBBCE2-3BFD-4349-B403-724F31511DD9}"/>
              </a:ext>
            </a:extLst>
          </p:cNvPr>
          <p:cNvSpPr txBox="1"/>
          <p:nvPr/>
        </p:nvSpPr>
        <p:spPr>
          <a:xfrm>
            <a:off x="2399897" y="2930347"/>
            <a:ext cx="21932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Northwest</a:t>
            </a:r>
            <a:r>
              <a:rPr kumimoji="1" lang="fa-IR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  </a:t>
            </a:r>
            <a:r>
              <a:rPr kumimoji="1" lang="fa-IR" altLang="ja-JP" sz="1800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شمال غربی</a:t>
            </a:r>
          </a:p>
          <a:p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78CCFE2-0CD6-409F-88C6-824949395AA2}"/>
              </a:ext>
            </a:extLst>
          </p:cNvPr>
          <p:cNvSpPr txBox="1"/>
          <p:nvPr/>
        </p:nvSpPr>
        <p:spPr>
          <a:xfrm>
            <a:off x="-149352" y="1140583"/>
            <a:ext cx="117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fa-IR" altLang="ja-JP" sz="1800" b="1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جنوب شرقی</a:t>
            </a:r>
            <a:endParaRPr kumimoji="1" lang="fa-IR" altLang="ja-JP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en-US" altLang="ja-JP" b="1" dirty="0">
                <a:latin typeface="MS UI Gothic" panose="020B0600070205080204" pitchFamily="50" charset="-128"/>
                <a:ea typeface="MS UI Gothic" panose="020B0600070205080204" pitchFamily="50" charset="-128"/>
              </a:rPr>
              <a:t>Southeast</a:t>
            </a:r>
            <a:endParaRPr kumimoji="1" lang="ja-JP" altLang="en-US" b="1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CCB85F7-D07A-4CDE-95FB-CDE88563ED3B}"/>
              </a:ext>
            </a:extLst>
          </p:cNvPr>
          <p:cNvSpPr txBox="1"/>
          <p:nvPr/>
        </p:nvSpPr>
        <p:spPr>
          <a:xfrm>
            <a:off x="164274" y="5666454"/>
            <a:ext cx="601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eight/8</a:t>
            </a: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directions </a:t>
            </a:r>
            <a:r>
              <a:rPr lang="en-US" altLang="ja-JP" sz="3600" dirty="0"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 </a:t>
            </a:r>
            <a:r>
              <a:rPr lang="en-US" altLang="ja-JP" sz="36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  <a:sym typeface="Wingdings" panose="05000000000000000000" pitchFamily="2" charset="2"/>
              </a:rPr>
              <a:t>eight/8</a:t>
            </a:r>
            <a:endParaRPr lang="en-US" altLang="ja-JP" sz="36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214DC072-5AA8-48C3-9A1D-4D60E9AFC08E}"/>
              </a:ext>
            </a:extLst>
          </p:cNvPr>
          <p:cNvSpPr/>
          <p:nvPr/>
        </p:nvSpPr>
        <p:spPr>
          <a:xfrm rot="2377077">
            <a:off x="2870946" y="3303224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E000EB-164B-44B1-8169-E88F4AD7A696}"/>
              </a:ext>
            </a:extLst>
          </p:cNvPr>
          <p:cNvSpPr txBox="1"/>
          <p:nvPr/>
        </p:nvSpPr>
        <p:spPr>
          <a:xfrm>
            <a:off x="381328" y="3727540"/>
            <a:ext cx="2719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ja-JP" dirty="0">
                <a:solidFill>
                  <a:schemeClr val="accent5">
                    <a:lumMod val="75000"/>
                  </a:schemeClr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هرم هشت ضلعی</a:t>
            </a:r>
          </a:p>
          <a:p>
            <a:pPr algn="ctr"/>
            <a:r>
              <a:rPr lang="en-US" altLang="ja-JP" sz="2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octagonal pyramid</a:t>
            </a:r>
            <a:endParaRPr lang="en-US" altLang="ja-JP" sz="2400" dirty="0">
              <a:solidFill>
                <a:srgbClr val="FF0000"/>
              </a:solidFill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pic>
        <p:nvPicPr>
          <p:cNvPr id="2048" name="図 2047" descr="ロゴ&#10;&#10;自動的に生成された説明">
            <a:extLst>
              <a:ext uri="{FF2B5EF4-FFF2-40B4-BE49-F238E27FC236}">
                <a16:creationId xmlns:a16="http://schemas.microsoft.com/office/drawing/2014/main" id="{50AA5D75-24AD-4563-98CB-069F91992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18" y="3906221"/>
            <a:ext cx="2719337" cy="2719337"/>
          </a:xfrm>
          <a:prstGeom prst="rect">
            <a:avLst/>
          </a:prstGeom>
        </p:spPr>
      </p:pic>
      <p:sp>
        <p:nvSpPr>
          <p:cNvPr id="30" name="矢印: 右 29">
            <a:extLst>
              <a:ext uri="{FF2B5EF4-FFF2-40B4-BE49-F238E27FC236}">
                <a16:creationId xmlns:a16="http://schemas.microsoft.com/office/drawing/2014/main" id="{A6CE8090-6D54-45B7-B2EF-2310740B85FC}"/>
              </a:ext>
            </a:extLst>
          </p:cNvPr>
          <p:cNvSpPr/>
          <p:nvPr/>
        </p:nvSpPr>
        <p:spPr>
          <a:xfrm rot="2377077">
            <a:off x="5411228" y="4786271"/>
            <a:ext cx="596835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C912445-B0DC-41B4-9AD3-0BF715C4FC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763"/>
            <a:ext cx="7213279" cy="470899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21E6B7F-2DFE-4873-A8C3-6EE2C87ED8BF}"/>
              </a:ext>
            </a:extLst>
          </p:cNvPr>
          <p:cNvSpPr txBox="1"/>
          <p:nvPr/>
        </p:nvSpPr>
        <p:spPr>
          <a:xfrm>
            <a:off x="22345" y="465369"/>
            <a:ext cx="7054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https://commons.wikimedia.org/wiki/File:Bagua-name-later.svg</a:t>
            </a:r>
          </a:p>
          <a:p>
            <a:r>
              <a:rPr lang="ja-JP" altLang="en-US" sz="12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Pakua_with_name.svg: 2006-09-23T21:16:47Z BenduKiwi 547x547 (101558 Bytes)derivative work: Machine Elf 1735, CC BY-SA 2.5 &lt;https://creativecommons.org/licenses/by-sa/2.5&gt;, via Wikimedia Commons</a:t>
            </a: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EF71DCBF-8D67-40FA-A72A-F529CA5085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38582"/>
              </p:ext>
            </p:extLst>
          </p:nvPr>
        </p:nvGraphicFramePr>
        <p:xfrm>
          <a:off x="7213279" y="64932"/>
          <a:ext cx="19307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5360">
                  <a:extLst>
                    <a:ext uri="{9D8B030D-6E8A-4147-A177-3AD203B41FA5}">
                      <a16:colId xmlns:a16="http://schemas.microsoft.com/office/drawing/2014/main" val="126365472"/>
                    </a:ext>
                  </a:extLst>
                </a:gridCol>
                <a:gridCol w="965360">
                  <a:extLst>
                    <a:ext uri="{9D8B030D-6E8A-4147-A177-3AD203B41FA5}">
                      <a16:colId xmlns:a16="http://schemas.microsoft.com/office/drawing/2014/main" val="201942899"/>
                    </a:ext>
                  </a:extLst>
                </a:gridCol>
              </a:tblGrid>
              <a:tr h="470899"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Aisht</a:t>
                      </a: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/ </a:t>
                      </a:r>
                      <a:r>
                        <a:rPr lang="en-US" sz="14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Aishtom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هشت/هشتم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28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98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7">
      <a:majorFont>
        <a:latin typeface="MS UI Gothic"/>
        <a:ea typeface="MS UI Gothic"/>
        <a:cs typeface=""/>
      </a:majorFont>
      <a:minorFont>
        <a:latin typeface="MS UI Gothic"/>
        <a:ea typeface="MS UI Gothic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30781</TotalTime>
  <Words>2437</Words>
  <Application>Microsoft Office PowerPoint</Application>
  <PresentationFormat>画面に合わせる (4:3)</PresentationFormat>
  <Paragraphs>970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6" baseType="lpstr">
      <vt:lpstr>MS UI Gothic</vt:lpstr>
      <vt:lpstr>游ゴシック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新城　直樹</dc:creator>
  <cp:lastModifiedBy>新城　直樹</cp:lastModifiedBy>
  <cp:revision>419</cp:revision>
  <dcterms:created xsi:type="dcterms:W3CDTF">2022-02-04T14:29:48Z</dcterms:created>
  <dcterms:modified xsi:type="dcterms:W3CDTF">2022-04-05T12:53:01Z</dcterms:modified>
</cp:coreProperties>
</file>