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542" r:id="rId2"/>
    <p:sldId id="543" r:id="rId3"/>
    <p:sldId id="541" r:id="rId4"/>
    <p:sldId id="548" r:id="rId5"/>
    <p:sldId id="549" r:id="rId6"/>
    <p:sldId id="550" r:id="rId7"/>
    <p:sldId id="551"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585"/>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8" autoAdjust="0"/>
    <p:restoredTop sz="94343" autoAdjust="0"/>
  </p:normalViewPr>
  <p:slideViewPr>
    <p:cSldViewPr snapToGrid="0">
      <p:cViewPr varScale="1">
        <p:scale>
          <a:sx n="56" d="100"/>
          <a:sy n="56" d="100"/>
        </p:scale>
        <p:origin x="28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E51046-AE39-4166-A33F-A3962FA2E1F8}" type="datetimeFigureOut">
              <a:rPr kumimoji="1" lang="ja-JP" altLang="en-US" smtClean="0"/>
              <a:t>2022/2/24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388C9F-2EEC-46CD-8783-0E55B08B83F0}" type="slidenum">
              <a:rPr kumimoji="1" lang="ja-JP" altLang="en-US" smtClean="0"/>
              <a:t>‹#›</a:t>
            </a:fld>
            <a:endParaRPr kumimoji="1" lang="ja-JP" altLang="en-US"/>
          </a:p>
        </p:txBody>
      </p:sp>
    </p:spTree>
    <p:extLst>
      <p:ext uri="{BB962C8B-B14F-4D97-AF65-F5344CB8AC3E}">
        <p14:creationId xmlns:p14="http://schemas.microsoft.com/office/powerpoint/2010/main" val="39867069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09970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422993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39155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71777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8199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4282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BF8274-35F6-4B64-8986-3AF2353B22F2}" type="datetimeFigureOut">
              <a:rPr kumimoji="1" lang="ja-JP" altLang="en-US" smtClean="0"/>
              <a:t>2022/2/24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66737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BF8274-35F6-4B64-8986-3AF2353B22F2}" type="datetimeFigureOut">
              <a:rPr kumimoji="1" lang="ja-JP" altLang="en-US" smtClean="0"/>
              <a:t>2022/2/24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03117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F8274-35F6-4B64-8986-3AF2353B22F2}" type="datetimeFigureOut">
              <a:rPr kumimoji="1" lang="ja-JP" altLang="en-US" smtClean="0"/>
              <a:t>2022/2/24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2934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96669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3140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F8274-35F6-4B64-8986-3AF2353B22F2}" type="datetimeFigureOut">
              <a:rPr kumimoji="1" lang="ja-JP" altLang="en-US" smtClean="0"/>
              <a:t>2022/2/24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286320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su.skr.u-ryukyu.ac.jp/staff/arashir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gif"/><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31263-49D2-4561-B366-19685FC98532}"/>
              </a:ext>
            </a:extLst>
          </p:cNvPr>
          <p:cNvSpPr>
            <a:spLocks noGrp="1"/>
          </p:cNvSpPr>
          <p:nvPr>
            <p:ph type="title"/>
          </p:nvPr>
        </p:nvSpPr>
        <p:spPr>
          <a:xfrm>
            <a:off x="276046" y="365126"/>
            <a:ext cx="8086290" cy="1325563"/>
          </a:xfrm>
        </p:spPr>
        <p:txBody>
          <a:bodyPr>
            <a:normAutofit/>
          </a:bodyPr>
          <a:lstStyle/>
          <a:p>
            <a:pPr algn="r"/>
            <a:r>
              <a:rPr kumimoji="1" lang="en-US" altLang="ja-JP" dirty="0"/>
              <a:t>Free Kanji Material  </a:t>
            </a:r>
            <a:r>
              <a:rPr kumimoji="1" lang="ja-JP" altLang="en-US" dirty="0"/>
              <a:t>無料漢字教材</a:t>
            </a:r>
            <a:br>
              <a:rPr kumimoji="1" lang="en-US" altLang="ja-JP" dirty="0"/>
            </a:br>
            <a:r>
              <a:rPr kumimoji="1" lang="en-US" altLang="ja-JP" sz="3600" dirty="0">
                <a:solidFill>
                  <a:srgbClr val="FF0000"/>
                </a:solidFill>
                <a:highlight>
                  <a:srgbClr val="FFFF00"/>
                </a:highlight>
              </a:rPr>
              <a:t>kanji0065-0068</a:t>
            </a:r>
            <a:r>
              <a:rPr lang="ja-JP" altLang="en-US" sz="3600" dirty="0"/>
              <a:t>　新城直樹</a:t>
            </a:r>
            <a:endParaRPr kumimoji="1" lang="ja-JP" altLang="en-US" sz="3600" dirty="0"/>
          </a:p>
        </p:txBody>
      </p:sp>
      <p:sp>
        <p:nvSpPr>
          <p:cNvPr id="3" name="コンテンツ プレースホルダー 2">
            <a:extLst>
              <a:ext uri="{FF2B5EF4-FFF2-40B4-BE49-F238E27FC236}">
                <a16:creationId xmlns:a16="http://schemas.microsoft.com/office/drawing/2014/main" id="{65CAA980-FE4A-48E0-826A-3FA6EF638441}"/>
              </a:ext>
            </a:extLst>
          </p:cNvPr>
          <p:cNvSpPr>
            <a:spLocks noGrp="1"/>
          </p:cNvSpPr>
          <p:nvPr>
            <p:ph idx="1"/>
          </p:nvPr>
        </p:nvSpPr>
        <p:spPr>
          <a:xfrm>
            <a:off x="276046" y="2141536"/>
            <a:ext cx="8351760" cy="4351338"/>
          </a:xfrm>
        </p:spPr>
        <p:txBody>
          <a:bodyPr>
            <a:normAutofit fontScale="92500"/>
          </a:bodyPr>
          <a:lstStyle/>
          <a:p>
            <a:pPr marL="0" indent="0">
              <a:buNone/>
            </a:pPr>
            <a:r>
              <a:rPr kumimoji="1" lang="ja-JP" altLang="en-US" dirty="0"/>
              <a:t>　本漢字教材は個人、法人、商用、非商用問わず無料でご利用頂けます。</a:t>
            </a:r>
          </a:p>
          <a:p>
            <a:pPr marL="0" indent="0">
              <a:buNone/>
            </a:pPr>
            <a:r>
              <a:rPr kumimoji="1" lang="ja-JP" altLang="en-US" dirty="0"/>
              <a:t>　ただし，一部</a:t>
            </a:r>
            <a:r>
              <a:rPr lang="ja-JP" altLang="en-US" dirty="0"/>
              <a:t>の</a:t>
            </a:r>
            <a:r>
              <a:rPr kumimoji="1" lang="ja-JP" altLang="en-US" dirty="0"/>
              <a:t>画像ファイルはクリエイティブ・コモンズ・ライセンスに基づいて利用していますので，例えば，ご自身で加工・編集したものを公開・配布する場合は自己責任で条件をお守りください。</a:t>
            </a:r>
          </a:p>
          <a:p>
            <a:pPr marL="0" indent="0">
              <a:buNone/>
            </a:pPr>
            <a:r>
              <a:rPr kumimoji="1" lang="ja-JP" altLang="en-US" dirty="0"/>
              <a:t>　書き順の</a:t>
            </a:r>
            <a:r>
              <a:rPr kumimoji="1" lang="en-US" altLang="ja-JP" dirty="0"/>
              <a:t>GIF</a:t>
            </a:r>
            <a:r>
              <a:rPr kumimoji="1" lang="ja-JP" altLang="en-US" dirty="0"/>
              <a:t>ファイルは全て新城が作成したものです。書き順の</a:t>
            </a:r>
            <a:r>
              <a:rPr kumimoji="1" lang="en-US" altLang="ja-JP" dirty="0"/>
              <a:t>GIF</a:t>
            </a:r>
            <a:r>
              <a:rPr kumimoji="1" lang="ja-JP" altLang="en-US" dirty="0"/>
              <a:t>ファイルを編集・加工するために編集用ファイルがほしいという方はご連絡ください（</a:t>
            </a:r>
            <a:r>
              <a:rPr kumimoji="1" lang="en-US" altLang="ja-JP" dirty="0"/>
              <a:t>RealPaint</a:t>
            </a:r>
            <a:r>
              <a:rPr kumimoji="1" lang="ja-JP" altLang="en-US" dirty="0"/>
              <a:t>で作成しましたので，</a:t>
            </a:r>
            <a:r>
              <a:rPr kumimoji="1" lang="en-US" altLang="ja-JP" dirty="0"/>
              <a:t>rli</a:t>
            </a:r>
            <a:r>
              <a:rPr kumimoji="1" lang="ja-JP" altLang="en-US" dirty="0"/>
              <a:t>ファイルをお渡しします）。</a:t>
            </a:r>
          </a:p>
        </p:txBody>
      </p:sp>
    </p:spTree>
    <p:extLst>
      <p:ext uri="{BB962C8B-B14F-4D97-AF65-F5344CB8AC3E}">
        <p14:creationId xmlns:p14="http://schemas.microsoft.com/office/powerpoint/2010/main" val="784034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21242BE-93A4-42A6-A9D6-5063E40DDE62}"/>
              </a:ext>
            </a:extLst>
          </p:cNvPr>
          <p:cNvSpPr txBox="1"/>
          <p:nvPr/>
        </p:nvSpPr>
        <p:spPr>
          <a:xfrm>
            <a:off x="426720" y="1719031"/>
            <a:ext cx="8290560" cy="646331"/>
          </a:xfrm>
          <a:prstGeom prst="rect">
            <a:avLst/>
          </a:prstGeom>
          <a:noFill/>
        </p:spPr>
        <p:txBody>
          <a:bodyPr wrap="square">
            <a:spAutoFit/>
          </a:bodyPr>
          <a:lstStyle/>
          <a:p>
            <a:r>
              <a:rPr lang="ja-JP" altLang="en-US" sz="3600" dirty="0">
                <a:hlinkClick r:id="rId2"/>
              </a:rPr>
              <a:t>http://isu.skr.u-ryukyu.ac.jp/staff/arashiro/</a:t>
            </a:r>
            <a:endParaRPr lang="ja-JP" altLang="en-US" sz="3600" dirty="0"/>
          </a:p>
        </p:txBody>
      </p:sp>
      <p:pic>
        <p:nvPicPr>
          <p:cNvPr id="5" name="図 4">
            <a:extLst>
              <a:ext uri="{FF2B5EF4-FFF2-40B4-BE49-F238E27FC236}">
                <a16:creationId xmlns:a16="http://schemas.microsoft.com/office/drawing/2014/main" id="{1DA3ADFE-648B-4543-AE3D-D7BF18E8E7DA}"/>
              </a:ext>
            </a:extLst>
          </p:cNvPr>
          <p:cNvPicPr>
            <a:picLocks noChangeAspect="1"/>
          </p:cNvPicPr>
          <p:nvPr/>
        </p:nvPicPr>
        <p:blipFill>
          <a:blip r:embed="rId3"/>
          <a:stretch>
            <a:fillRect/>
          </a:stretch>
        </p:blipFill>
        <p:spPr>
          <a:xfrm>
            <a:off x="1511630" y="2275223"/>
            <a:ext cx="6120740" cy="4407556"/>
          </a:xfrm>
          <a:prstGeom prst="rect">
            <a:avLst/>
          </a:prstGeom>
        </p:spPr>
      </p:pic>
      <p:sp>
        <p:nvSpPr>
          <p:cNvPr id="7" name="テキスト ボックス 6">
            <a:extLst>
              <a:ext uri="{FF2B5EF4-FFF2-40B4-BE49-F238E27FC236}">
                <a16:creationId xmlns:a16="http://schemas.microsoft.com/office/drawing/2014/main" id="{32866A8E-051B-470C-9EC4-C2AEDAD3794F}"/>
              </a:ext>
            </a:extLst>
          </p:cNvPr>
          <p:cNvSpPr txBox="1"/>
          <p:nvPr/>
        </p:nvSpPr>
        <p:spPr>
          <a:xfrm>
            <a:off x="172720" y="175221"/>
            <a:ext cx="8798560" cy="1754326"/>
          </a:xfrm>
          <a:prstGeom prst="rect">
            <a:avLst/>
          </a:prstGeom>
          <a:noFill/>
        </p:spPr>
        <p:txBody>
          <a:bodyPr wrap="square">
            <a:spAutoFit/>
          </a:bodyPr>
          <a:lstStyle/>
          <a:p>
            <a:r>
              <a:rPr kumimoji="1" lang="ja-JP" altLang="en-US" sz="3600" dirty="0"/>
              <a:t>本教材は，下記の</a:t>
            </a:r>
            <a:r>
              <a:rPr kumimoji="1" lang="en-US" altLang="ja-JP" sz="3600" dirty="0" err="1"/>
              <a:t>PRQMaker</a:t>
            </a:r>
            <a:r>
              <a:rPr kumimoji="1" lang="ja-JP" altLang="en-US" sz="3600" dirty="0"/>
              <a:t>の語彙リスト（</a:t>
            </a:r>
            <a:r>
              <a:rPr kumimoji="1" lang="en-US" altLang="ja-JP" sz="3600" dirty="0"/>
              <a:t>1006kanji_VocabularyList.xlsx</a:t>
            </a:r>
            <a:r>
              <a:rPr kumimoji="1" lang="ja-JP" altLang="en-US" sz="3600" dirty="0"/>
              <a:t>）に基づき作成しています。</a:t>
            </a:r>
            <a:endParaRPr lang="ja-JP" altLang="en-US" sz="3600" dirty="0"/>
          </a:p>
        </p:txBody>
      </p:sp>
    </p:spTree>
    <p:extLst>
      <p:ext uri="{BB962C8B-B14F-4D97-AF65-F5344CB8AC3E}">
        <p14:creationId xmlns:p14="http://schemas.microsoft.com/office/powerpoint/2010/main" val="62632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182B225-E85A-4A6C-B9D8-BFB9E3E67E06}"/>
              </a:ext>
            </a:extLst>
          </p:cNvPr>
          <p:cNvPicPr>
            <a:picLocks noChangeAspect="1"/>
          </p:cNvPicPr>
          <p:nvPr/>
        </p:nvPicPr>
        <p:blipFill rotWithShape="1">
          <a:blip r:embed="rId2"/>
          <a:srcRect t="32161"/>
          <a:stretch/>
        </p:blipFill>
        <p:spPr>
          <a:xfrm>
            <a:off x="1703855" y="1518248"/>
            <a:ext cx="5736290" cy="1210203"/>
          </a:xfrm>
          <a:prstGeom prst="rect">
            <a:avLst/>
          </a:prstGeom>
        </p:spPr>
      </p:pic>
      <p:pic>
        <p:nvPicPr>
          <p:cNvPr id="5" name="図 4">
            <a:extLst>
              <a:ext uri="{FF2B5EF4-FFF2-40B4-BE49-F238E27FC236}">
                <a16:creationId xmlns:a16="http://schemas.microsoft.com/office/drawing/2014/main" id="{BD923BD5-E9F0-4B92-98CF-3748BE3344FD}"/>
              </a:ext>
            </a:extLst>
          </p:cNvPr>
          <p:cNvPicPr>
            <a:picLocks noChangeAspect="1"/>
          </p:cNvPicPr>
          <p:nvPr/>
        </p:nvPicPr>
        <p:blipFill rotWithShape="1">
          <a:blip r:embed="rId3"/>
          <a:srcRect t="45005"/>
          <a:stretch/>
        </p:blipFill>
        <p:spPr>
          <a:xfrm>
            <a:off x="0" y="3221849"/>
            <a:ext cx="9144000" cy="1815402"/>
          </a:xfrm>
          <a:prstGeom prst="rect">
            <a:avLst/>
          </a:prstGeom>
        </p:spPr>
      </p:pic>
    </p:spTree>
    <p:extLst>
      <p:ext uri="{BB962C8B-B14F-4D97-AF65-F5344CB8AC3E}">
        <p14:creationId xmlns:p14="http://schemas.microsoft.com/office/powerpoint/2010/main" val="137547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CAA3089-78D4-4AFD-A080-98B24FB8DA56}"/>
              </a:ext>
            </a:extLst>
          </p:cNvPr>
          <p:cNvPicPr>
            <a:picLocks noChangeAspect="1"/>
          </p:cNvPicPr>
          <p:nvPr/>
        </p:nvPicPr>
        <p:blipFill>
          <a:blip r:embed="rId2"/>
          <a:stretch>
            <a:fillRect/>
          </a:stretch>
        </p:blipFill>
        <p:spPr>
          <a:xfrm>
            <a:off x="0" y="77588"/>
            <a:ext cx="9144000" cy="479012"/>
          </a:xfrm>
          <a:prstGeom prst="rect">
            <a:avLst/>
          </a:prstGeom>
        </p:spPr>
      </p:pic>
      <p:pic>
        <p:nvPicPr>
          <p:cNvPr id="6" name="図 5" descr="テキスト, アイコン&#10;&#10;自動的に生成された説明">
            <a:extLst>
              <a:ext uri="{FF2B5EF4-FFF2-40B4-BE49-F238E27FC236}">
                <a16:creationId xmlns:a16="http://schemas.microsoft.com/office/drawing/2014/main" id="{778B08EF-EB6A-4553-A24D-5D921FE81C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0441" y="3866652"/>
            <a:ext cx="2638425" cy="2638425"/>
          </a:xfrm>
          <a:prstGeom prst="rect">
            <a:avLst/>
          </a:prstGeom>
        </p:spPr>
      </p:pic>
      <p:pic>
        <p:nvPicPr>
          <p:cNvPr id="1026" name="Picture 2" descr="門のイラスト（半開き）">
            <a:extLst>
              <a:ext uri="{FF2B5EF4-FFF2-40B4-BE49-F238E27FC236}">
                <a16:creationId xmlns:a16="http://schemas.microsoft.com/office/drawing/2014/main" id="{C53AFD6C-C4C6-4B5C-B52A-84C8901CF8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676275"/>
            <a:ext cx="2867422" cy="2752725"/>
          </a:xfrm>
          <a:prstGeom prst="rect">
            <a:avLst/>
          </a:prstGeom>
          <a:noFill/>
          <a:extLst>
            <a:ext uri="{909E8E84-426E-40DD-AFC4-6F175D3DCCD1}">
              <a14:hiddenFill xmlns:a14="http://schemas.microsoft.com/office/drawing/2010/main">
                <a:solidFill>
                  <a:srgbClr val="FFFFFF"/>
                </a:solidFill>
              </a14:hiddenFill>
            </a:ext>
          </a:extLst>
        </p:spPr>
      </p:pic>
      <p:sp>
        <p:nvSpPr>
          <p:cNvPr id="8" name="矢印: 右 7">
            <a:extLst>
              <a:ext uri="{FF2B5EF4-FFF2-40B4-BE49-F238E27FC236}">
                <a16:creationId xmlns:a16="http://schemas.microsoft.com/office/drawing/2014/main" id="{2DCD4371-99AC-4069-B176-C272D909EE7F}"/>
              </a:ext>
            </a:extLst>
          </p:cNvPr>
          <p:cNvSpPr/>
          <p:nvPr/>
        </p:nvSpPr>
        <p:spPr>
          <a:xfrm rot="1899015">
            <a:off x="2988366" y="2837753"/>
            <a:ext cx="589935"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矢印: 右 8">
            <a:extLst>
              <a:ext uri="{FF2B5EF4-FFF2-40B4-BE49-F238E27FC236}">
                <a16:creationId xmlns:a16="http://schemas.microsoft.com/office/drawing/2014/main" id="{20D0E66C-958E-4A4F-B88D-D737BF313E66}"/>
              </a:ext>
            </a:extLst>
          </p:cNvPr>
          <p:cNvSpPr/>
          <p:nvPr/>
        </p:nvSpPr>
        <p:spPr>
          <a:xfrm rot="1899015">
            <a:off x="5226741" y="3976750"/>
            <a:ext cx="589935"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a:extLst>
              <a:ext uri="{FF2B5EF4-FFF2-40B4-BE49-F238E27FC236}">
                <a16:creationId xmlns:a16="http://schemas.microsoft.com/office/drawing/2014/main" id="{E2847452-E886-4D8A-AC9B-C9345D9D0E17}"/>
              </a:ext>
            </a:extLst>
          </p:cNvPr>
          <p:cNvGrpSpPr/>
          <p:nvPr/>
        </p:nvGrpSpPr>
        <p:grpSpPr>
          <a:xfrm>
            <a:off x="3787315" y="2718130"/>
            <a:ext cx="1182680" cy="1469611"/>
            <a:chOff x="3787315" y="2718130"/>
            <a:chExt cx="1182680" cy="1469611"/>
          </a:xfrm>
        </p:grpSpPr>
        <p:cxnSp>
          <p:nvCxnSpPr>
            <p:cNvPr id="10" name="直線コネクタ 9">
              <a:extLst>
                <a:ext uri="{FF2B5EF4-FFF2-40B4-BE49-F238E27FC236}">
                  <a16:creationId xmlns:a16="http://schemas.microsoft.com/office/drawing/2014/main" id="{6FDF7215-BEE9-4822-8929-2383C208E078}"/>
                </a:ext>
              </a:extLst>
            </p:cNvPr>
            <p:cNvCxnSpPr>
              <a:cxnSpLocks/>
            </p:cNvCxnSpPr>
            <p:nvPr/>
          </p:nvCxnSpPr>
          <p:spPr>
            <a:xfrm>
              <a:off x="3853991" y="2718130"/>
              <a:ext cx="0" cy="1460086"/>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7AD0B083-6D8F-4B0A-B3F6-AC9829A85534}"/>
                </a:ext>
              </a:extLst>
            </p:cNvPr>
            <p:cNvCxnSpPr>
              <a:cxnSpLocks/>
            </p:cNvCxnSpPr>
            <p:nvPr/>
          </p:nvCxnSpPr>
          <p:spPr>
            <a:xfrm>
              <a:off x="4892216" y="2727655"/>
              <a:ext cx="0" cy="1460086"/>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0212B447-C49A-4BBE-B8C9-4722D700E718}"/>
                </a:ext>
              </a:extLst>
            </p:cNvPr>
            <p:cNvCxnSpPr>
              <a:cxnSpLocks/>
            </p:cNvCxnSpPr>
            <p:nvPr/>
          </p:nvCxnSpPr>
          <p:spPr>
            <a:xfrm>
              <a:off x="4484221" y="2819552"/>
              <a:ext cx="0" cy="716423"/>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2D12D748-4AC5-4322-BEC3-5A305D6B1D5D}"/>
                </a:ext>
              </a:extLst>
            </p:cNvPr>
            <p:cNvCxnSpPr>
              <a:cxnSpLocks/>
            </p:cNvCxnSpPr>
            <p:nvPr/>
          </p:nvCxnSpPr>
          <p:spPr>
            <a:xfrm rot="5400000">
              <a:off x="4707268" y="2642075"/>
              <a:ext cx="0" cy="525455"/>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BAEFD74C-721C-46E3-9F60-D91F44CFFD37}"/>
                </a:ext>
              </a:extLst>
            </p:cNvPr>
            <p:cNvCxnSpPr>
              <a:cxnSpLocks/>
            </p:cNvCxnSpPr>
            <p:nvPr/>
          </p:nvCxnSpPr>
          <p:spPr>
            <a:xfrm rot="5400000">
              <a:off x="4707268" y="2918300"/>
              <a:ext cx="0" cy="525455"/>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6B23FA95-7B07-49F2-A725-585AF27C0C4E}"/>
                </a:ext>
              </a:extLst>
            </p:cNvPr>
            <p:cNvCxnSpPr>
              <a:cxnSpLocks/>
            </p:cNvCxnSpPr>
            <p:nvPr/>
          </p:nvCxnSpPr>
          <p:spPr>
            <a:xfrm rot="5400000">
              <a:off x="4707268" y="3191350"/>
              <a:ext cx="0" cy="525455"/>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EC7915BB-311E-475D-A12E-D39074ED3704}"/>
                </a:ext>
              </a:extLst>
            </p:cNvPr>
            <p:cNvCxnSpPr>
              <a:cxnSpLocks/>
            </p:cNvCxnSpPr>
            <p:nvPr/>
          </p:nvCxnSpPr>
          <p:spPr>
            <a:xfrm rot="5400000">
              <a:off x="4050043" y="2642075"/>
              <a:ext cx="0" cy="525455"/>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F83A8921-2CF3-4E16-A029-2BA962D7DB64}"/>
                </a:ext>
              </a:extLst>
            </p:cNvPr>
            <p:cNvCxnSpPr>
              <a:cxnSpLocks/>
            </p:cNvCxnSpPr>
            <p:nvPr/>
          </p:nvCxnSpPr>
          <p:spPr>
            <a:xfrm rot="5400000">
              <a:off x="4050043" y="2918300"/>
              <a:ext cx="0" cy="525455"/>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4268944E-4011-413A-B049-B398FA7D7184}"/>
                </a:ext>
              </a:extLst>
            </p:cNvPr>
            <p:cNvCxnSpPr>
              <a:cxnSpLocks/>
            </p:cNvCxnSpPr>
            <p:nvPr/>
          </p:nvCxnSpPr>
          <p:spPr>
            <a:xfrm rot="5400000">
              <a:off x="4050043" y="3204050"/>
              <a:ext cx="0" cy="525455"/>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99A8DEE2-C93F-495C-8AF5-EEE4983A741F}"/>
                </a:ext>
              </a:extLst>
            </p:cNvPr>
            <p:cNvCxnSpPr>
              <a:cxnSpLocks/>
            </p:cNvCxnSpPr>
            <p:nvPr/>
          </p:nvCxnSpPr>
          <p:spPr>
            <a:xfrm>
              <a:off x="4230221" y="2819552"/>
              <a:ext cx="0" cy="716423"/>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0" name="テキスト ボックス 39">
            <a:extLst>
              <a:ext uri="{FF2B5EF4-FFF2-40B4-BE49-F238E27FC236}">
                <a16:creationId xmlns:a16="http://schemas.microsoft.com/office/drawing/2014/main" id="{A51832E6-A5F1-4806-AEFC-F8D377982BD1}"/>
              </a:ext>
            </a:extLst>
          </p:cNvPr>
          <p:cNvSpPr txBox="1"/>
          <p:nvPr/>
        </p:nvSpPr>
        <p:spPr>
          <a:xfrm>
            <a:off x="3288847" y="1280285"/>
            <a:ext cx="5283188" cy="830997"/>
          </a:xfrm>
          <a:prstGeom prst="rect">
            <a:avLst/>
          </a:prstGeom>
          <a:noFill/>
        </p:spPr>
        <p:txBody>
          <a:bodyPr wrap="square" rtlCol="0">
            <a:spAutoFit/>
          </a:bodyPr>
          <a:lstStyle/>
          <a:p>
            <a:r>
              <a:rPr lang="en-US" altLang="ja-JP" sz="3600" dirty="0">
                <a:latin typeface="MS UI Gothic" panose="020B0600070205080204" pitchFamily="50" charset="-128"/>
                <a:ea typeface="MS UI Gothic" panose="020B0600070205080204" pitchFamily="50" charset="-128"/>
              </a:rPr>
              <a:t>Pictograph of “</a:t>
            </a:r>
            <a:r>
              <a:rPr lang="en-US" altLang="ja-JP" sz="4800" dirty="0">
                <a:solidFill>
                  <a:srgbClr val="FF0000"/>
                </a:solidFill>
                <a:latin typeface="MS UI Gothic" panose="020B0600070205080204" pitchFamily="50" charset="-128"/>
                <a:ea typeface="MS UI Gothic" panose="020B0600070205080204" pitchFamily="50" charset="-128"/>
              </a:rPr>
              <a:t>gate</a:t>
            </a:r>
            <a:r>
              <a:rPr lang="en-US" altLang="ja-JP" sz="3600" dirty="0">
                <a:latin typeface="MS UI Gothic" panose="020B0600070205080204" pitchFamily="50" charset="-128"/>
                <a:ea typeface="MS UI Gothic" panose="020B0600070205080204" pitchFamily="50" charset="-128"/>
              </a:rPr>
              <a:t>”</a:t>
            </a:r>
          </a:p>
        </p:txBody>
      </p:sp>
    </p:spTree>
    <p:extLst>
      <p:ext uri="{BB962C8B-B14F-4D97-AF65-F5344CB8AC3E}">
        <p14:creationId xmlns:p14="http://schemas.microsoft.com/office/powerpoint/2010/main" val="1044218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87DA4B9-DD8A-48EE-8062-9487576D56C7}"/>
              </a:ext>
            </a:extLst>
          </p:cNvPr>
          <p:cNvPicPr>
            <a:picLocks noChangeAspect="1"/>
          </p:cNvPicPr>
          <p:nvPr/>
        </p:nvPicPr>
        <p:blipFill>
          <a:blip r:embed="rId2"/>
          <a:stretch>
            <a:fillRect/>
          </a:stretch>
        </p:blipFill>
        <p:spPr>
          <a:xfrm>
            <a:off x="1096939" y="2376753"/>
            <a:ext cx="802739" cy="806339"/>
          </a:xfrm>
          <a:prstGeom prst="rect">
            <a:avLst/>
          </a:prstGeom>
        </p:spPr>
      </p:pic>
      <p:pic>
        <p:nvPicPr>
          <p:cNvPr id="3" name="図 2">
            <a:extLst>
              <a:ext uri="{FF2B5EF4-FFF2-40B4-BE49-F238E27FC236}">
                <a16:creationId xmlns:a16="http://schemas.microsoft.com/office/drawing/2014/main" id="{C9FDF475-4EF7-4B76-8140-BB31F580C0FB}"/>
              </a:ext>
            </a:extLst>
          </p:cNvPr>
          <p:cNvPicPr>
            <a:picLocks noChangeAspect="1"/>
          </p:cNvPicPr>
          <p:nvPr/>
        </p:nvPicPr>
        <p:blipFill>
          <a:blip r:embed="rId3"/>
          <a:stretch>
            <a:fillRect/>
          </a:stretch>
        </p:blipFill>
        <p:spPr>
          <a:xfrm>
            <a:off x="0" y="81864"/>
            <a:ext cx="9144000" cy="470458"/>
          </a:xfrm>
          <a:prstGeom prst="rect">
            <a:avLst/>
          </a:prstGeom>
        </p:spPr>
      </p:pic>
      <p:pic>
        <p:nvPicPr>
          <p:cNvPr id="4" name="Picture 2" descr="門のイラスト（半開き）">
            <a:extLst>
              <a:ext uri="{FF2B5EF4-FFF2-40B4-BE49-F238E27FC236}">
                <a16:creationId xmlns:a16="http://schemas.microsoft.com/office/drawing/2014/main" id="{7279BA6D-3DFB-4B56-B206-F66FB0A3FD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190" y="858322"/>
            <a:ext cx="2648618" cy="2542673"/>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51776CEA-8C6B-4D65-AFA1-50B66B23157F}"/>
              </a:ext>
            </a:extLst>
          </p:cNvPr>
          <p:cNvSpPr txBox="1"/>
          <p:nvPr/>
        </p:nvSpPr>
        <p:spPr>
          <a:xfrm>
            <a:off x="3181261" y="556829"/>
            <a:ext cx="5283188" cy="2308324"/>
          </a:xfrm>
          <a:prstGeom prst="rect">
            <a:avLst/>
          </a:prstGeom>
          <a:noFill/>
        </p:spPr>
        <p:txBody>
          <a:bodyPr wrap="square" rtlCol="0">
            <a:spAutoFit/>
          </a:bodyPr>
          <a:lstStyle/>
          <a:p>
            <a:r>
              <a:rPr lang="en-US" altLang="ja-JP" sz="3600" dirty="0"/>
              <a:t>The Sun </a:t>
            </a:r>
            <a:r>
              <a:rPr lang="en-US" altLang="ja-JP" sz="3600" dirty="0">
                <a:solidFill>
                  <a:srgbClr val="FF0000"/>
                </a:solidFill>
              </a:rPr>
              <a:t>between</a:t>
            </a:r>
            <a:r>
              <a:rPr lang="en-US" altLang="ja-JP" sz="3600" dirty="0"/>
              <a:t> the gate posts/pillars</a:t>
            </a:r>
          </a:p>
          <a:p>
            <a:pPr marL="571500" indent="-571500">
              <a:buFont typeface="Wingdings" panose="05000000000000000000" pitchFamily="2" charset="2"/>
              <a:buChar char="à"/>
            </a:pPr>
            <a:r>
              <a:rPr lang="en-US" altLang="ja-JP" sz="36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between A and B</a:t>
            </a:r>
          </a:p>
          <a:p>
            <a:pPr marL="571500" indent="-571500">
              <a:buFont typeface="Wingdings" panose="05000000000000000000" pitchFamily="2" charset="2"/>
              <a:buChar char="à"/>
            </a:pPr>
            <a:r>
              <a:rPr lang="en-US" altLang="ja-JP" sz="3600" dirty="0">
                <a:solidFill>
                  <a:srgbClr val="FF0000"/>
                </a:solidFill>
                <a:latin typeface="MS UI Gothic" panose="020B0600070205080204" pitchFamily="50" charset="-128"/>
                <a:ea typeface="MS UI Gothic" panose="020B0600070205080204" pitchFamily="50" charset="-128"/>
              </a:rPr>
              <a:t>interval, space</a:t>
            </a:r>
          </a:p>
        </p:txBody>
      </p:sp>
      <p:grpSp>
        <p:nvGrpSpPr>
          <p:cNvPr id="2" name="グループ化 1">
            <a:extLst>
              <a:ext uri="{FF2B5EF4-FFF2-40B4-BE49-F238E27FC236}">
                <a16:creationId xmlns:a16="http://schemas.microsoft.com/office/drawing/2014/main" id="{6944ADC1-CE72-41BB-9037-A215431A7820}"/>
              </a:ext>
            </a:extLst>
          </p:cNvPr>
          <p:cNvGrpSpPr/>
          <p:nvPr/>
        </p:nvGrpSpPr>
        <p:grpSpPr>
          <a:xfrm>
            <a:off x="3410081" y="3065323"/>
            <a:ext cx="2053731" cy="2042944"/>
            <a:chOff x="3803781" y="2595397"/>
            <a:chExt cx="2053731" cy="2042944"/>
          </a:xfrm>
        </p:grpSpPr>
        <p:grpSp>
          <p:nvGrpSpPr>
            <p:cNvPr id="6" name="グループ化 5">
              <a:extLst>
                <a:ext uri="{FF2B5EF4-FFF2-40B4-BE49-F238E27FC236}">
                  <a16:creationId xmlns:a16="http://schemas.microsoft.com/office/drawing/2014/main" id="{D6F84579-6293-4EF3-894A-939C8FCE3BE8}"/>
                </a:ext>
              </a:extLst>
            </p:cNvPr>
            <p:cNvGrpSpPr/>
            <p:nvPr/>
          </p:nvGrpSpPr>
          <p:grpSpPr>
            <a:xfrm>
              <a:off x="4422845" y="3922685"/>
              <a:ext cx="791204" cy="691163"/>
              <a:chOff x="3265714" y="2481943"/>
              <a:chExt cx="1615112" cy="1364343"/>
            </a:xfrm>
          </p:grpSpPr>
          <p:sp>
            <p:nvSpPr>
              <p:cNvPr id="7" name="フリーフォーム: 図形 6">
                <a:extLst>
                  <a:ext uri="{FF2B5EF4-FFF2-40B4-BE49-F238E27FC236}">
                    <a16:creationId xmlns:a16="http://schemas.microsoft.com/office/drawing/2014/main" id="{1B58F6A8-AEF0-4495-AB04-DA92A2A4EE65}"/>
                  </a:ext>
                </a:extLst>
              </p:cNvPr>
              <p:cNvSpPr/>
              <p:nvPr/>
            </p:nvSpPr>
            <p:spPr>
              <a:xfrm>
                <a:off x="3265714" y="2481943"/>
                <a:ext cx="1615112" cy="1364343"/>
              </a:xfrm>
              <a:custGeom>
                <a:avLst/>
                <a:gdLst>
                  <a:gd name="connsiteX0" fmla="*/ 566057 w 1615112"/>
                  <a:gd name="connsiteY0" fmla="*/ 1291771 h 1364343"/>
                  <a:gd name="connsiteX1" fmla="*/ 217715 w 1615112"/>
                  <a:gd name="connsiteY1" fmla="*/ 1233714 h 1364343"/>
                  <a:gd name="connsiteX2" fmla="*/ 174172 w 1615112"/>
                  <a:gd name="connsiteY2" fmla="*/ 1219200 h 1364343"/>
                  <a:gd name="connsiteX3" fmla="*/ 116115 w 1615112"/>
                  <a:gd name="connsiteY3" fmla="*/ 1161143 h 1364343"/>
                  <a:gd name="connsiteX4" fmla="*/ 43543 w 1615112"/>
                  <a:gd name="connsiteY4" fmla="*/ 1059543 h 1364343"/>
                  <a:gd name="connsiteX5" fmla="*/ 0 w 1615112"/>
                  <a:gd name="connsiteY5" fmla="*/ 943428 h 1364343"/>
                  <a:gd name="connsiteX6" fmla="*/ 14515 w 1615112"/>
                  <a:gd name="connsiteY6" fmla="*/ 508000 h 1364343"/>
                  <a:gd name="connsiteX7" fmla="*/ 43543 w 1615112"/>
                  <a:gd name="connsiteY7" fmla="*/ 449943 h 1364343"/>
                  <a:gd name="connsiteX8" fmla="*/ 130629 w 1615112"/>
                  <a:gd name="connsiteY8" fmla="*/ 290286 h 1364343"/>
                  <a:gd name="connsiteX9" fmla="*/ 246743 w 1615112"/>
                  <a:gd name="connsiteY9" fmla="*/ 159657 h 1364343"/>
                  <a:gd name="connsiteX10" fmla="*/ 290286 w 1615112"/>
                  <a:gd name="connsiteY10" fmla="*/ 101600 h 1364343"/>
                  <a:gd name="connsiteX11" fmla="*/ 508000 w 1615112"/>
                  <a:gd name="connsiteY11" fmla="*/ 43543 h 1364343"/>
                  <a:gd name="connsiteX12" fmla="*/ 609600 w 1615112"/>
                  <a:gd name="connsiteY12" fmla="*/ 29028 h 1364343"/>
                  <a:gd name="connsiteX13" fmla="*/ 783772 w 1615112"/>
                  <a:gd name="connsiteY13" fmla="*/ 0 h 1364343"/>
                  <a:gd name="connsiteX14" fmla="*/ 986972 w 1615112"/>
                  <a:gd name="connsiteY14" fmla="*/ 14514 h 1364343"/>
                  <a:gd name="connsiteX15" fmla="*/ 1117600 w 1615112"/>
                  <a:gd name="connsiteY15" fmla="*/ 72571 h 1364343"/>
                  <a:gd name="connsiteX16" fmla="*/ 1175657 w 1615112"/>
                  <a:gd name="connsiteY16" fmla="*/ 101600 h 1364343"/>
                  <a:gd name="connsiteX17" fmla="*/ 1248229 w 1615112"/>
                  <a:gd name="connsiteY17" fmla="*/ 130628 h 1364343"/>
                  <a:gd name="connsiteX18" fmla="*/ 1306286 w 1615112"/>
                  <a:gd name="connsiteY18" fmla="*/ 174171 h 1364343"/>
                  <a:gd name="connsiteX19" fmla="*/ 1364343 w 1615112"/>
                  <a:gd name="connsiteY19" fmla="*/ 203200 h 1364343"/>
                  <a:gd name="connsiteX20" fmla="*/ 1407886 w 1615112"/>
                  <a:gd name="connsiteY20" fmla="*/ 232228 h 1364343"/>
                  <a:gd name="connsiteX21" fmla="*/ 1451429 w 1615112"/>
                  <a:gd name="connsiteY21" fmla="*/ 304800 h 1364343"/>
                  <a:gd name="connsiteX22" fmla="*/ 1494972 w 1615112"/>
                  <a:gd name="connsiteY22" fmla="*/ 362857 h 1364343"/>
                  <a:gd name="connsiteX23" fmla="*/ 1538515 w 1615112"/>
                  <a:gd name="connsiteY23" fmla="*/ 449943 h 1364343"/>
                  <a:gd name="connsiteX24" fmla="*/ 1567543 w 1615112"/>
                  <a:gd name="connsiteY24" fmla="*/ 551543 h 1364343"/>
                  <a:gd name="connsiteX25" fmla="*/ 1596572 w 1615112"/>
                  <a:gd name="connsiteY25" fmla="*/ 609600 h 1364343"/>
                  <a:gd name="connsiteX26" fmla="*/ 1596572 w 1615112"/>
                  <a:gd name="connsiteY26" fmla="*/ 856343 h 1364343"/>
                  <a:gd name="connsiteX27" fmla="*/ 1567543 w 1615112"/>
                  <a:gd name="connsiteY27" fmla="*/ 899886 h 1364343"/>
                  <a:gd name="connsiteX28" fmla="*/ 1538515 w 1615112"/>
                  <a:gd name="connsiteY28" fmla="*/ 972457 h 1364343"/>
                  <a:gd name="connsiteX29" fmla="*/ 1494972 w 1615112"/>
                  <a:gd name="connsiteY29" fmla="*/ 1016000 h 1364343"/>
                  <a:gd name="connsiteX30" fmla="*/ 1451429 w 1615112"/>
                  <a:gd name="connsiteY30" fmla="*/ 1074057 h 1364343"/>
                  <a:gd name="connsiteX31" fmla="*/ 1277257 w 1615112"/>
                  <a:gd name="connsiteY31" fmla="*/ 1204686 h 1364343"/>
                  <a:gd name="connsiteX32" fmla="*/ 1219200 w 1615112"/>
                  <a:gd name="connsiteY32" fmla="*/ 1219200 h 1364343"/>
                  <a:gd name="connsiteX33" fmla="*/ 1175657 w 1615112"/>
                  <a:gd name="connsiteY33" fmla="*/ 1248228 h 1364343"/>
                  <a:gd name="connsiteX34" fmla="*/ 972457 w 1615112"/>
                  <a:gd name="connsiteY34" fmla="*/ 1291771 h 1364343"/>
                  <a:gd name="connsiteX35" fmla="*/ 928915 w 1615112"/>
                  <a:gd name="connsiteY35" fmla="*/ 1320800 h 1364343"/>
                  <a:gd name="connsiteX36" fmla="*/ 754743 w 1615112"/>
                  <a:gd name="connsiteY36" fmla="*/ 1364343 h 1364343"/>
                  <a:gd name="connsiteX37" fmla="*/ 667657 w 1615112"/>
                  <a:gd name="connsiteY37" fmla="*/ 1349828 h 1364343"/>
                  <a:gd name="connsiteX38" fmla="*/ 595086 w 1615112"/>
                  <a:gd name="connsiteY38" fmla="*/ 1335314 h 1364343"/>
                  <a:gd name="connsiteX39" fmla="*/ 435429 w 1615112"/>
                  <a:gd name="connsiteY39" fmla="*/ 1306286 h 136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615112" h="1364343">
                    <a:moveTo>
                      <a:pt x="566057" y="1291771"/>
                    </a:moveTo>
                    <a:lnTo>
                      <a:pt x="217715" y="1233714"/>
                    </a:lnTo>
                    <a:cubicBezTo>
                      <a:pt x="202671" y="1230928"/>
                      <a:pt x="186622" y="1228093"/>
                      <a:pt x="174172" y="1219200"/>
                    </a:cubicBezTo>
                    <a:cubicBezTo>
                      <a:pt x="151901" y="1203293"/>
                      <a:pt x="134137" y="1181740"/>
                      <a:pt x="116115" y="1161143"/>
                    </a:cubicBezTo>
                    <a:cubicBezTo>
                      <a:pt x="108446" y="1152378"/>
                      <a:pt x="52574" y="1077605"/>
                      <a:pt x="43543" y="1059543"/>
                    </a:cubicBezTo>
                    <a:cubicBezTo>
                      <a:pt x="26193" y="1024842"/>
                      <a:pt x="12560" y="981108"/>
                      <a:pt x="0" y="943428"/>
                    </a:cubicBezTo>
                    <a:cubicBezTo>
                      <a:pt x="4838" y="798285"/>
                      <a:pt x="1751" y="652661"/>
                      <a:pt x="14515" y="508000"/>
                    </a:cubicBezTo>
                    <a:cubicBezTo>
                      <a:pt x="16417" y="486447"/>
                      <a:pt x="34756" y="469715"/>
                      <a:pt x="43543" y="449943"/>
                    </a:cubicBezTo>
                    <a:cubicBezTo>
                      <a:pt x="89789" y="345890"/>
                      <a:pt x="52416" y="397829"/>
                      <a:pt x="130629" y="290286"/>
                    </a:cubicBezTo>
                    <a:cubicBezTo>
                      <a:pt x="221017" y="166002"/>
                      <a:pt x="153322" y="266424"/>
                      <a:pt x="246743" y="159657"/>
                    </a:cubicBezTo>
                    <a:cubicBezTo>
                      <a:pt x="262673" y="141452"/>
                      <a:pt x="271919" y="117343"/>
                      <a:pt x="290286" y="101600"/>
                    </a:cubicBezTo>
                    <a:cubicBezTo>
                      <a:pt x="340083" y="58917"/>
                      <a:pt x="468657" y="50100"/>
                      <a:pt x="508000" y="43543"/>
                    </a:cubicBezTo>
                    <a:cubicBezTo>
                      <a:pt x="541745" y="37919"/>
                      <a:pt x="575855" y="34652"/>
                      <a:pt x="609600" y="29028"/>
                    </a:cubicBezTo>
                    <a:cubicBezTo>
                      <a:pt x="864221" y="-13409"/>
                      <a:pt x="451815" y="47421"/>
                      <a:pt x="783772" y="0"/>
                    </a:cubicBezTo>
                    <a:cubicBezTo>
                      <a:pt x="851505" y="4838"/>
                      <a:pt x="919817" y="4441"/>
                      <a:pt x="986972" y="14514"/>
                    </a:cubicBezTo>
                    <a:cubicBezTo>
                      <a:pt x="1072870" y="27399"/>
                      <a:pt x="1058708" y="38919"/>
                      <a:pt x="1117600" y="72571"/>
                    </a:cubicBezTo>
                    <a:cubicBezTo>
                      <a:pt x="1136386" y="83306"/>
                      <a:pt x="1155885" y="92813"/>
                      <a:pt x="1175657" y="101600"/>
                    </a:cubicBezTo>
                    <a:cubicBezTo>
                      <a:pt x="1199466" y="112181"/>
                      <a:pt x="1225454" y="117975"/>
                      <a:pt x="1248229" y="130628"/>
                    </a:cubicBezTo>
                    <a:cubicBezTo>
                      <a:pt x="1269375" y="142376"/>
                      <a:pt x="1285773" y="161350"/>
                      <a:pt x="1306286" y="174171"/>
                    </a:cubicBezTo>
                    <a:cubicBezTo>
                      <a:pt x="1324634" y="185638"/>
                      <a:pt x="1345557" y="192465"/>
                      <a:pt x="1364343" y="203200"/>
                    </a:cubicBezTo>
                    <a:cubicBezTo>
                      <a:pt x="1379489" y="211855"/>
                      <a:pt x="1393372" y="222552"/>
                      <a:pt x="1407886" y="232228"/>
                    </a:cubicBezTo>
                    <a:cubicBezTo>
                      <a:pt x="1422400" y="256419"/>
                      <a:pt x="1435780" y="281327"/>
                      <a:pt x="1451429" y="304800"/>
                    </a:cubicBezTo>
                    <a:cubicBezTo>
                      <a:pt x="1464847" y="324928"/>
                      <a:pt x="1482526" y="342114"/>
                      <a:pt x="1494972" y="362857"/>
                    </a:cubicBezTo>
                    <a:cubicBezTo>
                      <a:pt x="1511670" y="390687"/>
                      <a:pt x="1524001" y="420914"/>
                      <a:pt x="1538515" y="449943"/>
                    </a:cubicBezTo>
                    <a:cubicBezTo>
                      <a:pt x="1545879" y="479401"/>
                      <a:pt x="1555050" y="522394"/>
                      <a:pt x="1567543" y="551543"/>
                    </a:cubicBezTo>
                    <a:cubicBezTo>
                      <a:pt x="1576066" y="571430"/>
                      <a:pt x="1586896" y="590248"/>
                      <a:pt x="1596572" y="609600"/>
                    </a:cubicBezTo>
                    <a:cubicBezTo>
                      <a:pt x="1617602" y="714750"/>
                      <a:pt x="1624729" y="715559"/>
                      <a:pt x="1596572" y="856343"/>
                    </a:cubicBezTo>
                    <a:cubicBezTo>
                      <a:pt x="1593151" y="873448"/>
                      <a:pt x="1575344" y="884284"/>
                      <a:pt x="1567543" y="899886"/>
                    </a:cubicBezTo>
                    <a:cubicBezTo>
                      <a:pt x="1555891" y="923189"/>
                      <a:pt x="1552323" y="950363"/>
                      <a:pt x="1538515" y="972457"/>
                    </a:cubicBezTo>
                    <a:cubicBezTo>
                      <a:pt x="1527636" y="989863"/>
                      <a:pt x="1508330" y="1000415"/>
                      <a:pt x="1494972" y="1016000"/>
                    </a:cubicBezTo>
                    <a:cubicBezTo>
                      <a:pt x="1479229" y="1034367"/>
                      <a:pt x="1468534" y="1056952"/>
                      <a:pt x="1451429" y="1074057"/>
                    </a:cubicBezTo>
                    <a:cubicBezTo>
                      <a:pt x="1434170" y="1091315"/>
                      <a:pt x="1306566" y="1197359"/>
                      <a:pt x="1277257" y="1204686"/>
                    </a:cubicBezTo>
                    <a:lnTo>
                      <a:pt x="1219200" y="1219200"/>
                    </a:lnTo>
                    <a:cubicBezTo>
                      <a:pt x="1204686" y="1228876"/>
                      <a:pt x="1192206" y="1242712"/>
                      <a:pt x="1175657" y="1248228"/>
                    </a:cubicBezTo>
                    <a:cubicBezTo>
                      <a:pt x="1149862" y="1256826"/>
                      <a:pt x="1017468" y="1282769"/>
                      <a:pt x="972457" y="1291771"/>
                    </a:cubicBezTo>
                    <a:cubicBezTo>
                      <a:pt x="957943" y="1301447"/>
                      <a:pt x="944855" y="1313715"/>
                      <a:pt x="928915" y="1320800"/>
                    </a:cubicBezTo>
                    <a:cubicBezTo>
                      <a:pt x="859917" y="1351466"/>
                      <a:pt x="827764" y="1352172"/>
                      <a:pt x="754743" y="1364343"/>
                    </a:cubicBezTo>
                    <a:lnTo>
                      <a:pt x="667657" y="1349828"/>
                    </a:lnTo>
                    <a:cubicBezTo>
                      <a:pt x="643386" y="1345415"/>
                      <a:pt x="619420" y="1339370"/>
                      <a:pt x="595086" y="1335314"/>
                    </a:cubicBezTo>
                    <a:cubicBezTo>
                      <a:pt x="439067" y="1309311"/>
                      <a:pt x="546892" y="1334151"/>
                      <a:pt x="435429" y="1306286"/>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フリーフォーム: 図形 7">
                <a:extLst>
                  <a:ext uri="{FF2B5EF4-FFF2-40B4-BE49-F238E27FC236}">
                    <a16:creationId xmlns:a16="http://schemas.microsoft.com/office/drawing/2014/main" id="{75EB9690-6BF2-43D6-8633-E599145B69F0}"/>
                  </a:ext>
                </a:extLst>
              </p:cNvPr>
              <p:cNvSpPr/>
              <p:nvPr/>
            </p:nvSpPr>
            <p:spPr>
              <a:xfrm>
                <a:off x="3715657" y="3193112"/>
                <a:ext cx="711200" cy="43574"/>
              </a:xfrm>
              <a:custGeom>
                <a:avLst/>
                <a:gdLst>
                  <a:gd name="connsiteX0" fmla="*/ 0 w 711200"/>
                  <a:gd name="connsiteY0" fmla="*/ 43574 h 43574"/>
                  <a:gd name="connsiteX1" fmla="*/ 72572 w 711200"/>
                  <a:gd name="connsiteY1" fmla="*/ 14545 h 43574"/>
                  <a:gd name="connsiteX2" fmla="*/ 145143 w 711200"/>
                  <a:gd name="connsiteY2" fmla="*/ 31 h 43574"/>
                  <a:gd name="connsiteX3" fmla="*/ 711200 w 711200"/>
                  <a:gd name="connsiteY3" fmla="*/ 43574 h 43574"/>
                </a:gdLst>
                <a:ahLst/>
                <a:cxnLst>
                  <a:cxn ang="0">
                    <a:pos x="connsiteX0" y="connsiteY0"/>
                  </a:cxn>
                  <a:cxn ang="0">
                    <a:pos x="connsiteX1" y="connsiteY1"/>
                  </a:cxn>
                  <a:cxn ang="0">
                    <a:pos x="connsiteX2" y="connsiteY2"/>
                  </a:cxn>
                  <a:cxn ang="0">
                    <a:pos x="connsiteX3" y="connsiteY3"/>
                  </a:cxn>
                </a:cxnLst>
                <a:rect l="l" t="t" r="r" b="b"/>
                <a:pathLst>
                  <a:path w="711200" h="43574">
                    <a:moveTo>
                      <a:pt x="0" y="43574"/>
                    </a:moveTo>
                    <a:cubicBezTo>
                      <a:pt x="24191" y="33898"/>
                      <a:pt x="47617" y="22032"/>
                      <a:pt x="72572" y="14545"/>
                    </a:cubicBezTo>
                    <a:cubicBezTo>
                      <a:pt x="96201" y="7456"/>
                      <a:pt x="120481" y="-571"/>
                      <a:pt x="145143" y="31"/>
                    </a:cubicBezTo>
                    <a:cubicBezTo>
                      <a:pt x="628686" y="11825"/>
                      <a:pt x="506927" y="-24520"/>
                      <a:pt x="711200" y="43574"/>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1" name="直線コネクタ 10">
              <a:extLst>
                <a:ext uri="{FF2B5EF4-FFF2-40B4-BE49-F238E27FC236}">
                  <a16:creationId xmlns:a16="http://schemas.microsoft.com/office/drawing/2014/main" id="{E15F69EF-2069-495C-B4D1-B7A70C8F8EEC}"/>
                </a:ext>
              </a:extLst>
            </p:cNvPr>
            <p:cNvCxnSpPr>
              <a:cxnSpLocks/>
            </p:cNvCxnSpPr>
            <p:nvPr/>
          </p:nvCxnSpPr>
          <p:spPr>
            <a:xfrm>
              <a:off x="3877845" y="2595397"/>
              <a:ext cx="0" cy="2029703"/>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6E74C5FE-8D7B-433E-9E7E-DE17DE0B5707}"/>
                </a:ext>
              </a:extLst>
            </p:cNvPr>
            <p:cNvCxnSpPr>
              <a:cxnSpLocks/>
            </p:cNvCxnSpPr>
            <p:nvPr/>
          </p:nvCxnSpPr>
          <p:spPr>
            <a:xfrm>
              <a:off x="5772707" y="2608638"/>
              <a:ext cx="0" cy="2029703"/>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6C200920-8B03-4667-B8A6-C9679E3C3745}"/>
                </a:ext>
              </a:extLst>
            </p:cNvPr>
            <p:cNvCxnSpPr>
              <a:cxnSpLocks/>
            </p:cNvCxnSpPr>
            <p:nvPr/>
          </p:nvCxnSpPr>
          <p:spPr>
            <a:xfrm>
              <a:off x="4970926" y="2736386"/>
              <a:ext cx="0" cy="995918"/>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6C92F47D-8B32-455A-B301-637274E2BABB}"/>
                </a:ext>
              </a:extLst>
            </p:cNvPr>
            <p:cNvCxnSpPr>
              <a:cxnSpLocks/>
            </p:cNvCxnSpPr>
            <p:nvPr/>
          </p:nvCxnSpPr>
          <p:spPr>
            <a:xfrm rot="5400000">
              <a:off x="5378009" y="2337292"/>
              <a:ext cx="0" cy="959006"/>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CCD470A6-D26F-4FA0-90ED-970399FEC813}"/>
                </a:ext>
              </a:extLst>
            </p:cNvPr>
            <p:cNvCxnSpPr>
              <a:cxnSpLocks/>
            </p:cNvCxnSpPr>
            <p:nvPr/>
          </p:nvCxnSpPr>
          <p:spPr>
            <a:xfrm rot="5400000">
              <a:off x="5378009" y="2759379"/>
              <a:ext cx="0" cy="959006"/>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A7A1745B-2E25-4FCE-B1B0-8DAFD968B40E}"/>
                </a:ext>
              </a:extLst>
            </p:cNvPr>
            <p:cNvCxnSpPr>
              <a:cxnSpLocks/>
            </p:cNvCxnSpPr>
            <p:nvPr/>
          </p:nvCxnSpPr>
          <p:spPr>
            <a:xfrm rot="5400000">
              <a:off x="5368484" y="3167528"/>
              <a:ext cx="0" cy="959006"/>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EFB3C5EB-A7CA-46F4-9A10-53DFB8852ABC}"/>
                </a:ext>
              </a:extLst>
            </p:cNvPr>
            <p:cNvCxnSpPr>
              <a:cxnSpLocks/>
            </p:cNvCxnSpPr>
            <p:nvPr/>
          </p:nvCxnSpPr>
          <p:spPr>
            <a:xfrm rot="5400000">
              <a:off x="4283284" y="2327767"/>
              <a:ext cx="0" cy="959006"/>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2A05BDBB-6BED-4CC2-A321-B7B996484FA3}"/>
                </a:ext>
              </a:extLst>
            </p:cNvPr>
            <p:cNvCxnSpPr>
              <a:cxnSpLocks/>
            </p:cNvCxnSpPr>
            <p:nvPr/>
          </p:nvCxnSpPr>
          <p:spPr>
            <a:xfrm rot="5400000">
              <a:off x="4283284" y="2759379"/>
              <a:ext cx="0" cy="959006"/>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6CD8617E-3468-40A8-B2CF-BD3F89F0FDD3}"/>
                </a:ext>
              </a:extLst>
            </p:cNvPr>
            <p:cNvCxnSpPr>
              <a:cxnSpLocks/>
            </p:cNvCxnSpPr>
            <p:nvPr/>
          </p:nvCxnSpPr>
          <p:spPr>
            <a:xfrm rot="5400000">
              <a:off x="4283284" y="3166133"/>
              <a:ext cx="0" cy="959006"/>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C9D240CB-4C3C-496E-B646-F299342DE0C2}"/>
                </a:ext>
              </a:extLst>
            </p:cNvPr>
            <p:cNvCxnSpPr>
              <a:cxnSpLocks/>
            </p:cNvCxnSpPr>
            <p:nvPr/>
          </p:nvCxnSpPr>
          <p:spPr>
            <a:xfrm>
              <a:off x="4678802" y="2736386"/>
              <a:ext cx="0" cy="995918"/>
            </a:xfrm>
            <a:prstGeom prst="line">
              <a:avLst/>
            </a:prstGeom>
            <a:ln w="165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1" name="矢印: 右 20">
            <a:extLst>
              <a:ext uri="{FF2B5EF4-FFF2-40B4-BE49-F238E27FC236}">
                <a16:creationId xmlns:a16="http://schemas.microsoft.com/office/drawing/2014/main" id="{DBAEE0D0-67B9-4895-B3B7-2B45E2870668}"/>
              </a:ext>
            </a:extLst>
          </p:cNvPr>
          <p:cNvSpPr/>
          <p:nvPr/>
        </p:nvSpPr>
        <p:spPr>
          <a:xfrm rot="1899015">
            <a:off x="2697251" y="2870639"/>
            <a:ext cx="589935"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右 21">
            <a:extLst>
              <a:ext uri="{FF2B5EF4-FFF2-40B4-BE49-F238E27FC236}">
                <a16:creationId xmlns:a16="http://schemas.microsoft.com/office/drawing/2014/main" id="{DEBCCA78-CE71-4323-8446-D3EFC5CC4EDE}"/>
              </a:ext>
            </a:extLst>
          </p:cNvPr>
          <p:cNvSpPr/>
          <p:nvPr/>
        </p:nvSpPr>
        <p:spPr>
          <a:xfrm rot="1899015">
            <a:off x="5527888" y="4172855"/>
            <a:ext cx="589935"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descr="テキスト, アイコン&#10;&#10;自動的に生成された説明">
            <a:extLst>
              <a:ext uri="{FF2B5EF4-FFF2-40B4-BE49-F238E27FC236}">
                <a16:creationId xmlns:a16="http://schemas.microsoft.com/office/drawing/2014/main" id="{7316B179-CD3B-4312-BBB2-63D7C7916F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3301" y="3803868"/>
            <a:ext cx="2870668" cy="2870668"/>
          </a:xfrm>
          <a:prstGeom prst="rect">
            <a:avLst/>
          </a:prstGeom>
        </p:spPr>
      </p:pic>
    </p:spTree>
    <p:extLst>
      <p:ext uri="{BB962C8B-B14F-4D97-AF65-F5344CB8AC3E}">
        <p14:creationId xmlns:p14="http://schemas.microsoft.com/office/powerpoint/2010/main" val="1214128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a:extLst>
              <a:ext uri="{FF2B5EF4-FFF2-40B4-BE49-F238E27FC236}">
                <a16:creationId xmlns:a16="http://schemas.microsoft.com/office/drawing/2014/main" id="{E3A0EDDF-CBC6-400C-8F60-6BF679187FBD}"/>
              </a:ext>
            </a:extLst>
          </p:cNvPr>
          <p:cNvPicPr>
            <a:picLocks noChangeAspect="1"/>
          </p:cNvPicPr>
          <p:nvPr/>
        </p:nvPicPr>
        <p:blipFill>
          <a:blip r:embed="rId2"/>
          <a:stretch>
            <a:fillRect/>
          </a:stretch>
        </p:blipFill>
        <p:spPr>
          <a:xfrm>
            <a:off x="5680245" y="3220707"/>
            <a:ext cx="1009650" cy="1638300"/>
          </a:xfrm>
          <a:prstGeom prst="rect">
            <a:avLst/>
          </a:prstGeom>
        </p:spPr>
      </p:pic>
      <p:pic>
        <p:nvPicPr>
          <p:cNvPr id="3" name="図 2">
            <a:extLst>
              <a:ext uri="{FF2B5EF4-FFF2-40B4-BE49-F238E27FC236}">
                <a16:creationId xmlns:a16="http://schemas.microsoft.com/office/drawing/2014/main" id="{D65468F4-589C-4D51-B76D-67C25CEEAD48}"/>
              </a:ext>
            </a:extLst>
          </p:cNvPr>
          <p:cNvPicPr>
            <a:picLocks noChangeAspect="1"/>
          </p:cNvPicPr>
          <p:nvPr/>
        </p:nvPicPr>
        <p:blipFill>
          <a:blip r:embed="rId3"/>
          <a:stretch>
            <a:fillRect/>
          </a:stretch>
        </p:blipFill>
        <p:spPr>
          <a:xfrm>
            <a:off x="0" y="88491"/>
            <a:ext cx="9144000" cy="461905"/>
          </a:xfrm>
          <a:prstGeom prst="rect">
            <a:avLst/>
          </a:prstGeom>
        </p:spPr>
      </p:pic>
      <p:sp>
        <p:nvSpPr>
          <p:cNvPr id="6" name="テキスト ボックス 5">
            <a:extLst>
              <a:ext uri="{FF2B5EF4-FFF2-40B4-BE49-F238E27FC236}">
                <a16:creationId xmlns:a16="http://schemas.microsoft.com/office/drawing/2014/main" id="{00774969-D0D8-445E-A56B-958C12D15B3F}"/>
              </a:ext>
            </a:extLst>
          </p:cNvPr>
          <p:cNvSpPr txBox="1"/>
          <p:nvPr/>
        </p:nvSpPr>
        <p:spPr>
          <a:xfrm>
            <a:off x="376545" y="1007168"/>
            <a:ext cx="7122425" cy="646331"/>
          </a:xfrm>
          <a:prstGeom prst="rect">
            <a:avLst/>
          </a:prstGeom>
          <a:solidFill>
            <a:schemeClr val="bg1">
              <a:lumMod val="95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ja-JP" altLang="en-US" sz="3600" dirty="0">
                <a:solidFill>
                  <a:srgbClr val="000000"/>
                </a:solidFill>
                <a:latin typeface="Arial" panose="020B0604020202020204" pitchFamily="34" charset="0"/>
              </a:rPr>
              <a:t>周</a:t>
            </a:r>
            <a:r>
              <a:rPr lang="ja-JP" altLang="en-US" sz="2800" b="0" i="0" dirty="0">
                <a:solidFill>
                  <a:srgbClr val="000000"/>
                </a:solidFill>
                <a:effectLst/>
                <a:latin typeface="Arial" panose="020B0604020202020204" pitchFamily="34" charset="0"/>
              </a:rPr>
              <a:t>（</a:t>
            </a:r>
            <a:r>
              <a:rPr lang="en-US" altLang="ja-JP" sz="2800" b="0" i="0" dirty="0">
                <a:solidFill>
                  <a:srgbClr val="000000"/>
                </a:solidFill>
                <a:effectLst/>
                <a:latin typeface="Arial" panose="020B0604020202020204" pitchFamily="34" charset="0"/>
              </a:rPr>
              <a:t>Zhou</a:t>
            </a:r>
            <a:r>
              <a:rPr lang="en-US" altLang="ja-JP" sz="2800" b="0" i="0" dirty="0">
                <a:solidFill>
                  <a:srgbClr val="000000"/>
                </a:solidFill>
                <a:effectLst/>
                <a:latin typeface="Linux Libertine"/>
              </a:rPr>
              <a:t> dynasty: BC11 </a:t>
            </a:r>
            <a:r>
              <a:rPr lang="en-US" altLang="ja-JP" b="0" i="0" dirty="0">
                <a:solidFill>
                  <a:srgbClr val="000000"/>
                </a:solidFill>
                <a:effectLst/>
                <a:latin typeface="Linux Libertine"/>
              </a:rPr>
              <a:t>century</a:t>
            </a:r>
            <a:r>
              <a:rPr lang="en-US" altLang="ja-JP" sz="2800" b="0" i="0" dirty="0">
                <a:solidFill>
                  <a:srgbClr val="000000"/>
                </a:solidFill>
                <a:effectLst/>
                <a:latin typeface="Linux Libertine"/>
              </a:rPr>
              <a:t>-BC8 </a:t>
            </a:r>
            <a:r>
              <a:rPr lang="en-US" altLang="ja-JP" b="0" i="0" dirty="0">
                <a:solidFill>
                  <a:srgbClr val="000000"/>
                </a:solidFill>
                <a:effectLst/>
                <a:latin typeface="Linux Libertine"/>
              </a:rPr>
              <a:t>century</a:t>
            </a:r>
            <a:r>
              <a:rPr lang="ja-JP" altLang="en-US" sz="2800" b="0" i="0" dirty="0">
                <a:solidFill>
                  <a:srgbClr val="000000"/>
                </a:solidFill>
                <a:effectLst/>
                <a:latin typeface="Arial" panose="020B0604020202020204" pitchFamily="34" charset="0"/>
              </a:rPr>
              <a:t>）</a:t>
            </a:r>
            <a:endParaRPr lang="ja-JP" altLang="en-US" sz="2800" dirty="0"/>
          </a:p>
        </p:txBody>
      </p:sp>
      <p:sp>
        <p:nvSpPr>
          <p:cNvPr id="7" name="テキスト ボックス 6">
            <a:extLst>
              <a:ext uri="{FF2B5EF4-FFF2-40B4-BE49-F238E27FC236}">
                <a16:creationId xmlns:a16="http://schemas.microsoft.com/office/drawing/2014/main" id="{60DAA002-D2FC-4DFE-B02A-4625A5465035}"/>
              </a:ext>
            </a:extLst>
          </p:cNvPr>
          <p:cNvSpPr txBox="1"/>
          <p:nvPr/>
        </p:nvSpPr>
        <p:spPr>
          <a:xfrm>
            <a:off x="102517" y="577567"/>
            <a:ext cx="1286747" cy="461665"/>
          </a:xfrm>
          <a:prstGeom prst="rect">
            <a:avLst/>
          </a:prstGeom>
          <a:noFill/>
        </p:spPr>
        <p:txBody>
          <a:bodyPr wrap="square" rtlCol="0">
            <a:spAutoFit/>
          </a:bodyPr>
          <a:lstStyle/>
          <a:p>
            <a:pPr algn="ctr"/>
            <a:r>
              <a:rPr kumimoji="1" lang="ja-JP" altLang="en-US" sz="2400" dirty="0"/>
              <a:t>しゅう</a:t>
            </a:r>
          </a:p>
        </p:txBody>
      </p:sp>
      <p:sp>
        <p:nvSpPr>
          <p:cNvPr id="9" name="テキスト ボックス 8">
            <a:extLst>
              <a:ext uri="{FF2B5EF4-FFF2-40B4-BE49-F238E27FC236}">
                <a16:creationId xmlns:a16="http://schemas.microsoft.com/office/drawing/2014/main" id="{06D9D6F0-AFA3-4D73-AB6D-FA9B41105597}"/>
              </a:ext>
            </a:extLst>
          </p:cNvPr>
          <p:cNvSpPr txBox="1"/>
          <p:nvPr/>
        </p:nvSpPr>
        <p:spPr>
          <a:xfrm>
            <a:off x="957574" y="546790"/>
            <a:ext cx="3311358" cy="523220"/>
          </a:xfrm>
          <a:prstGeom prst="rect">
            <a:avLst/>
          </a:prstGeom>
          <a:noFill/>
        </p:spPr>
        <p:txBody>
          <a:bodyPr wrap="square" rtlCol="0">
            <a:spAutoFit/>
          </a:bodyPr>
          <a:lstStyle/>
          <a:p>
            <a:pPr algn="ctr"/>
            <a:r>
              <a:rPr kumimoji="1" lang="en-US" altLang="ja-JP" sz="2800" dirty="0"/>
              <a:t>the 3</a:t>
            </a:r>
            <a:r>
              <a:rPr kumimoji="1" lang="en-US" altLang="ja-JP" sz="2800" baseline="30000" dirty="0"/>
              <a:t>rd</a:t>
            </a:r>
            <a:r>
              <a:rPr kumimoji="1" lang="en-US" altLang="ja-JP" sz="2800" dirty="0"/>
              <a:t>  dynasty</a:t>
            </a:r>
            <a:endParaRPr kumimoji="1" lang="ja-JP" altLang="en-US" sz="2800" dirty="0"/>
          </a:p>
        </p:txBody>
      </p:sp>
      <p:sp>
        <p:nvSpPr>
          <p:cNvPr id="10" name="吹き出し: 四角形 9">
            <a:extLst>
              <a:ext uri="{FF2B5EF4-FFF2-40B4-BE49-F238E27FC236}">
                <a16:creationId xmlns:a16="http://schemas.microsoft.com/office/drawing/2014/main" id="{C40D455B-FF5D-4028-9ABC-8D0FBD3D52E6}"/>
              </a:ext>
            </a:extLst>
          </p:cNvPr>
          <p:cNvSpPr/>
          <p:nvPr/>
        </p:nvSpPr>
        <p:spPr>
          <a:xfrm>
            <a:off x="531853" y="1804753"/>
            <a:ext cx="1936811" cy="1187457"/>
          </a:xfrm>
          <a:prstGeom prst="wedgeRectCallout">
            <a:avLst>
              <a:gd name="adj1" fmla="val -35445"/>
              <a:gd name="adj2" fmla="val 9203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ysClr val="windowText" lastClr="000000"/>
                </a:solidFill>
              </a:rPr>
              <a:t>Burning-hot metal stick</a:t>
            </a:r>
          </a:p>
          <a:p>
            <a:pPr algn="ctr"/>
            <a:r>
              <a:rPr kumimoji="1" lang="en-US" altLang="ja-JP" sz="2400" dirty="0">
                <a:solidFill>
                  <a:sysClr val="windowText" lastClr="000000"/>
                </a:solidFill>
              </a:rPr>
              <a:t>(arrow)</a:t>
            </a:r>
            <a:endParaRPr kumimoji="1" lang="ja-JP" altLang="en-US" sz="2400" dirty="0">
              <a:solidFill>
                <a:sysClr val="windowText" lastClr="000000"/>
              </a:solidFill>
            </a:endParaRPr>
          </a:p>
        </p:txBody>
      </p:sp>
      <p:pic>
        <p:nvPicPr>
          <p:cNvPr id="11" name="Picture 2" descr="メラメラ燃える炎のイラスト02">
            <a:extLst>
              <a:ext uri="{FF2B5EF4-FFF2-40B4-BE49-F238E27FC236}">
                <a16:creationId xmlns:a16="http://schemas.microsoft.com/office/drawing/2014/main" id="{5DAEB726-43B4-409F-B72D-B1C5A37FC07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616" y="3354423"/>
            <a:ext cx="1251753" cy="1323439"/>
          </a:xfrm>
          <a:prstGeom prst="rect">
            <a:avLst/>
          </a:prstGeom>
          <a:noFill/>
          <a:extLst>
            <a:ext uri="{909E8E84-426E-40DD-AFC4-6F175D3DCCD1}">
              <a14:hiddenFill xmlns:a14="http://schemas.microsoft.com/office/drawing/2010/main">
                <a:solidFill>
                  <a:srgbClr val="FFFFFF"/>
                </a:solidFill>
              </a14:hiddenFill>
            </a:ext>
          </a:extLst>
        </p:spPr>
      </p:pic>
      <p:sp>
        <p:nvSpPr>
          <p:cNvPr id="12" name="二等辺三角形 11">
            <a:extLst>
              <a:ext uri="{FF2B5EF4-FFF2-40B4-BE49-F238E27FC236}">
                <a16:creationId xmlns:a16="http://schemas.microsoft.com/office/drawing/2014/main" id="{3BF461DB-0039-4737-A307-827854B26E88}"/>
              </a:ext>
            </a:extLst>
          </p:cNvPr>
          <p:cNvSpPr/>
          <p:nvPr/>
        </p:nvSpPr>
        <p:spPr>
          <a:xfrm rot="8804038">
            <a:off x="585353" y="2348718"/>
            <a:ext cx="120574" cy="1796497"/>
          </a:xfrm>
          <a:prstGeom prst="triangle">
            <a:avLst/>
          </a:prstGeom>
          <a:solidFill>
            <a:schemeClr val="bg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7D2E0B71-4857-40FF-92E9-48CB64901523}"/>
              </a:ext>
            </a:extLst>
          </p:cNvPr>
          <p:cNvPicPr>
            <a:picLocks noChangeAspect="1"/>
          </p:cNvPicPr>
          <p:nvPr/>
        </p:nvPicPr>
        <p:blipFill>
          <a:blip r:embed="rId5"/>
          <a:stretch>
            <a:fillRect/>
          </a:stretch>
        </p:blipFill>
        <p:spPr>
          <a:xfrm>
            <a:off x="2592532" y="2241914"/>
            <a:ext cx="1676400" cy="2447925"/>
          </a:xfrm>
          <a:prstGeom prst="rect">
            <a:avLst/>
          </a:prstGeom>
        </p:spPr>
      </p:pic>
      <p:sp>
        <p:nvSpPr>
          <p:cNvPr id="14" name="矢印: 右 13">
            <a:extLst>
              <a:ext uri="{FF2B5EF4-FFF2-40B4-BE49-F238E27FC236}">
                <a16:creationId xmlns:a16="http://schemas.microsoft.com/office/drawing/2014/main" id="{B2750F94-EF17-4C6B-8C63-1D6211D9E93A}"/>
              </a:ext>
            </a:extLst>
          </p:cNvPr>
          <p:cNvSpPr/>
          <p:nvPr/>
        </p:nvSpPr>
        <p:spPr>
          <a:xfrm>
            <a:off x="2070587" y="3625800"/>
            <a:ext cx="600501" cy="48463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6" name="吹き出し: 四角形 15">
            <a:extLst>
              <a:ext uri="{FF2B5EF4-FFF2-40B4-BE49-F238E27FC236}">
                <a16:creationId xmlns:a16="http://schemas.microsoft.com/office/drawing/2014/main" id="{22B6389E-2332-42E6-A3BE-192739A30A0E}"/>
              </a:ext>
            </a:extLst>
          </p:cNvPr>
          <p:cNvSpPr/>
          <p:nvPr/>
        </p:nvSpPr>
        <p:spPr>
          <a:xfrm>
            <a:off x="3915407" y="2211665"/>
            <a:ext cx="2061376" cy="975244"/>
          </a:xfrm>
          <a:prstGeom prst="wedgeRectCallout">
            <a:avLst>
              <a:gd name="adj1" fmla="val -46754"/>
              <a:gd name="adj2" fmla="val 7659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ysClr val="windowText" lastClr="000000"/>
                </a:solidFill>
              </a:rPr>
              <a:t>Oracle bone</a:t>
            </a:r>
          </a:p>
          <a:p>
            <a:pPr algn="ctr"/>
            <a:r>
              <a:rPr kumimoji="1" lang="en-US" altLang="ja-JP" sz="2400" dirty="0">
                <a:solidFill>
                  <a:sysClr val="windowText" lastClr="000000"/>
                </a:solidFill>
              </a:rPr>
              <a:t>(animal bone)</a:t>
            </a:r>
            <a:endParaRPr kumimoji="1" lang="ja-JP" altLang="en-US" sz="2400" dirty="0">
              <a:solidFill>
                <a:sysClr val="windowText" lastClr="000000"/>
              </a:solidFill>
            </a:endParaRPr>
          </a:p>
        </p:txBody>
      </p:sp>
      <p:sp>
        <p:nvSpPr>
          <p:cNvPr id="17" name="テキスト ボックス 16">
            <a:extLst>
              <a:ext uri="{FF2B5EF4-FFF2-40B4-BE49-F238E27FC236}">
                <a16:creationId xmlns:a16="http://schemas.microsoft.com/office/drawing/2014/main" id="{75CD3FFD-3E68-4AB7-879B-8FDDE571ACB3}"/>
              </a:ext>
            </a:extLst>
          </p:cNvPr>
          <p:cNvSpPr txBox="1"/>
          <p:nvPr/>
        </p:nvSpPr>
        <p:spPr>
          <a:xfrm>
            <a:off x="2492322" y="1716999"/>
            <a:ext cx="2703955" cy="584775"/>
          </a:xfrm>
          <a:prstGeom prst="rect">
            <a:avLst/>
          </a:prstGeom>
          <a:noFill/>
        </p:spPr>
        <p:txBody>
          <a:bodyPr wrap="square">
            <a:spAutoFit/>
          </a:bodyPr>
          <a:lstStyle/>
          <a:p>
            <a:r>
              <a:rPr lang="en-US" altLang="ja-JP" sz="3200" dirty="0">
                <a:solidFill>
                  <a:srgbClr val="4D5156"/>
                </a:solidFill>
                <a:latin typeface="arial" panose="020B0604020202020204" pitchFamily="34" charset="0"/>
              </a:rPr>
              <a:t>fortune-telling</a:t>
            </a:r>
          </a:p>
        </p:txBody>
      </p:sp>
      <p:grpSp>
        <p:nvGrpSpPr>
          <p:cNvPr id="18" name="グループ化 17">
            <a:extLst>
              <a:ext uri="{FF2B5EF4-FFF2-40B4-BE49-F238E27FC236}">
                <a16:creationId xmlns:a16="http://schemas.microsoft.com/office/drawing/2014/main" id="{37F1F905-6374-41F8-B857-A384567E9E9B}"/>
              </a:ext>
            </a:extLst>
          </p:cNvPr>
          <p:cNvGrpSpPr/>
          <p:nvPr/>
        </p:nvGrpSpPr>
        <p:grpSpPr>
          <a:xfrm>
            <a:off x="110606" y="3082233"/>
            <a:ext cx="910091" cy="1169661"/>
            <a:chOff x="-289125" y="2350671"/>
            <a:chExt cx="910091" cy="1169661"/>
          </a:xfrm>
        </p:grpSpPr>
        <p:cxnSp>
          <p:nvCxnSpPr>
            <p:cNvPr id="19" name="直線矢印コネクタ 18">
              <a:extLst>
                <a:ext uri="{FF2B5EF4-FFF2-40B4-BE49-F238E27FC236}">
                  <a16:creationId xmlns:a16="http://schemas.microsoft.com/office/drawing/2014/main" id="{59A0AA8B-510E-453D-AB3D-A8D08D75640B}"/>
                </a:ext>
              </a:extLst>
            </p:cNvPr>
            <p:cNvCxnSpPr>
              <a:cxnSpLocks/>
            </p:cNvCxnSpPr>
            <p:nvPr/>
          </p:nvCxnSpPr>
          <p:spPr>
            <a:xfrm>
              <a:off x="-120267" y="2475356"/>
              <a:ext cx="741233" cy="1044976"/>
            </a:xfrm>
            <a:prstGeom prst="straightConnector1">
              <a:avLst/>
            </a:prstGeom>
            <a:ln w="889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平行四辺形 19">
              <a:extLst>
                <a:ext uri="{FF2B5EF4-FFF2-40B4-BE49-F238E27FC236}">
                  <a16:creationId xmlns:a16="http://schemas.microsoft.com/office/drawing/2014/main" id="{B0A536DF-A789-4BFB-90BF-96D2E0F79472}"/>
                </a:ext>
              </a:extLst>
            </p:cNvPr>
            <p:cNvSpPr/>
            <p:nvPr/>
          </p:nvSpPr>
          <p:spPr>
            <a:xfrm rot="17320930">
              <a:off x="-110550" y="2390196"/>
              <a:ext cx="260798" cy="181748"/>
            </a:xfrm>
            <a:prstGeom prst="parallelogram">
              <a:avLst>
                <a:gd name="adj" fmla="val 74036"/>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平行四辺形 20">
              <a:extLst>
                <a:ext uri="{FF2B5EF4-FFF2-40B4-BE49-F238E27FC236}">
                  <a16:creationId xmlns:a16="http://schemas.microsoft.com/office/drawing/2014/main" id="{97A8F0F7-A7B6-499B-A4D5-0C88749293B6}"/>
                </a:ext>
              </a:extLst>
            </p:cNvPr>
            <p:cNvSpPr/>
            <p:nvPr/>
          </p:nvSpPr>
          <p:spPr>
            <a:xfrm rot="10800000" flipH="1">
              <a:off x="-289125" y="2527577"/>
              <a:ext cx="260798" cy="181748"/>
            </a:xfrm>
            <a:prstGeom prst="parallelogram">
              <a:avLst>
                <a:gd name="adj" fmla="val 74036"/>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2" name="グループ化 21">
            <a:extLst>
              <a:ext uri="{FF2B5EF4-FFF2-40B4-BE49-F238E27FC236}">
                <a16:creationId xmlns:a16="http://schemas.microsoft.com/office/drawing/2014/main" id="{FB01DD89-B660-4E34-896C-7F0E8C0C7261}"/>
              </a:ext>
            </a:extLst>
          </p:cNvPr>
          <p:cNvGrpSpPr/>
          <p:nvPr/>
        </p:nvGrpSpPr>
        <p:grpSpPr>
          <a:xfrm>
            <a:off x="2532826" y="2776435"/>
            <a:ext cx="910091" cy="1169661"/>
            <a:chOff x="-289125" y="2350671"/>
            <a:chExt cx="910091" cy="1169661"/>
          </a:xfrm>
        </p:grpSpPr>
        <p:cxnSp>
          <p:nvCxnSpPr>
            <p:cNvPr id="23" name="直線矢印コネクタ 22">
              <a:extLst>
                <a:ext uri="{FF2B5EF4-FFF2-40B4-BE49-F238E27FC236}">
                  <a16:creationId xmlns:a16="http://schemas.microsoft.com/office/drawing/2014/main" id="{2E45ECFB-16A1-44E1-9030-7438CC8B408D}"/>
                </a:ext>
              </a:extLst>
            </p:cNvPr>
            <p:cNvCxnSpPr>
              <a:cxnSpLocks/>
            </p:cNvCxnSpPr>
            <p:nvPr/>
          </p:nvCxnSpPr>
          <p:spPr>
            <a:xfrm>
              <a:off x="-120267" y="2475356"/>
              <a:ext cx="741233" cy="1044976"/>
            </a:xfrm>
            <a:prstGeom prst="straightConnector1">
              <a:avLst/>
            </a:prstGeom>
            <a:ln w="889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平行四辺形 23">
              <a:extLst>
                <a:ext uri="{FF2B5EF4-FFF2-40B4-BE49-F238E27FC236}">
                  <a16:creationId xmlns:a16="http://schemas.microsoft.com/office/drawing/2014/main" id="{0888EFA5-BF57-4FFE-ADF4-D7B60FD5A73B}"/>
                </a:ext>
              </a:extLst>
            </p:cNvPr>
            <p:cNvSpPr/>
            <p:nvPr/>
          </p:nvSpPr>
          <p:spPr>
            <a:xfrm rot="17320930">
              <a:off x="-110550" y="2390196"/>
              <a:ext cx="260798" cy="181748"/>
            </a:xfrm>
            <a:prstGeom prst="parallelogram">
              <a:avLst>
                <a:gd name="adj" fmla="val 74036"/>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平行四辺形 24">
              <a:extLst>
                <a:ext uri="{FF2B5EF4-FFF2-40B4-BE49-F238E27FC236}">
                  <a16:creationId xmlns:a16="http://schemas.microsoft.com/office/drawing/2014/main" id="{70B8A5F2-EEC3-41AB-B71B-930D23C3BD49}"/>
                </a:ext>
              </a:extLst>
            </p:cNvPr>
            <p:cNvSpPr/>
            <p:nvPr/>
          </p:nvSpPr>
          <p:spPr>
            <a:xfrm rot="10800000" flipH="1">
              <a:off x="-289125" y="2527577"/>
              <a:ext cx="260798" cy="181748"/>
            </a:xfrm>
            <a:prstGeom prst="parallelogram">
              <a:avLst>
                <a:gd name="adj" fmla="val 74036"/>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a:extLst>
              <a:ext uri="{FF2B5EF4-FFF2-40B4-BE49-F238E27FC236}">
                <a16:creationId xmlns:a16="http://schemas.microsoft.com/office/drawing/2014/main" id="{37009413-38EF-4484-8FB3-FAE0B140858D}"/>
              </a:ext>
            </a:extLst>
          </p:cNvPr>
          <p:cNvGrpSpPr/>
          <p:nvPr/>
        </p:nvGrpSpPr>
        <p:grpSpPr>
          <a:xfrm rot="2059640">
            <a:off x="5742549" y="1881041"/>
            <a:ext cx="910091" cy="1169661"/>
            <a:chOff x="-289125" y="2350671"/>
            <a:chExt cx="910091" cy="1169661"/>
          </a:xfrm>
        </p:grpSpPr>
        <p:cxnSp>
          <p:nvCxnSpPr>
            <p:cNvPr id="27" name="直線矢印コネクタ 26">
              <a:extLst>
                <a:ext uri="{FF2B5EF4-FFF2-40B4-BE49-F238E27FC236}">
                  <a16:creationId xmlns:a16="http://schemas.microsoft.com/office/drawing/2014/main" id="{6065576C-8664-4A6A-8517-F44D505A86B3}"/>
                </a:ext>
              </a:extLst>
            </p:cNvPr>
            <p:cNvCxnSpPr>
              <a:cxnSpLocks/>
            </p:cNvCxnSpPr>
            <p:nvPr/>
          </p:nvCxnSpPr>
          <p:spPr>
            <a:xfrm>
              <a:off x="-120267" y="2475356"/>
              <a:ext cx="741233" cy="1044976"/>
            </a:xfrm>
            <a:prstGeom prst="straightConnector1">
              <a:avLst/>
            </a:prstGeom>
            <a:ln w="889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平行四辺形 27">
              <a:extLst>
                <a:ext uri="{FF2B5EF4-FFF2-40B4-BE49-F238E27FC236}">
                  <a16:creationId xmlns:a16="http://schemas.microsoft.com/office/drawing/2014/main" id="{9E8E439A-07B8-4E93-8A36-0A0B01CDFBCC}"/>
                </a:ext>
              </a:extLst>
            </p:cNvPr>
            <p:cNvSpPr/>
            <p:nvPr/>
          </p:nvSpPr>
          <p:spPr>
            <a:xfrm rot="17320930">
              <a:off x="-110550" y="2390196"/>
              <a:ext cx="260798" cy="181748"/>
            </a:xfrm>
            <a:prstGeom prst="parallelogram">
              <a:avLst>
                <a:gd name="adj" fmla="val 74036"/>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平行四辺形 28">
              <a:extLst>
                <a:ext uri="{FF2B5EF4-FFF2-40B4-BE49-F238E27FC236}">
                  <a16:creationId xmlns:a16="http://schemas.microsoft.com/office/drawing/2014/main" id="{62AE0F87-FFD3-4EFC-91EC-9652FB6A7D72}"/>
                </a:ext>
              </a:extLst>
            </p:cNvPr>
            <p:cNvSpPr/>
            <p:nvPr/>
          </p:nvSpPr>
          <p:spPr>
            <a:xfrm rot="10800000" flipH="1">
              <a:off x="-289125" y="2527577"/>
              <a:ext cx="260798" cy="181748"/>
            </a:xfrm>
            <a:prstGeom prst="parallelogram">
              <a:avLst>
                <a:gd name="adj" fmla="val 74036"/>
              </a:avLst>
            </a:prstGeom>
            <a:solidFill>
              <a:schemeClr val="tx1">
                <a:lumMod val="65000"/>
                <a:lumOff val="3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 name="矢印: 右 32">
            <a:extLst>
              <a:ext uri="{FF2B5EF4-FFF2-40B4-BE49-F238E27FC236}">
                <a16:creationId xmlns:a16="http://schemas.microsoft.com/office/drawing/2014/main" id="{BD22FCC8-9636-4999-A219-B77B99DC4B22}"/>
              </a:ext>
            </a:extLst>
          </p:cNvPr>
          <p:cNvSpPr/>
          <p:nvPr/>
        </p:nvSpPr>
        <p:spPr>
          <a:xfrm>
            <a:off x="4418118" y="3625800"/>
            <a:ext cx="600501" cy="48463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8EDD75B9-AB8B-4872-8294-54C9E2177382}"/>
              </a:ext>
            </a:extLst>
          </p:cNvPr>
          <p:cNvSpPr/>
          <p:nvPr/>
        </p:nvSpPr>
        <p:spPr>
          <a:xfrm>
            <a:off x="6908090" y="3625800"/>
            <a:ext cx="647700" cy="499017"/>
          </a:xfrm>
          <a:prstGeom prst="rect">
            <a:avLst/>
          </a:pr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2" name="グループ化 51">
            <a:extLst>
              <a:ext uri="{FF2B5EF4-FFF2-40B4-BE49-F238E27FC236}">
                <a16:creationId xmlns:a16="http://schemas.microsoft.com/office/drawing/2014/main" id="{57F313C2-8D9E-46EF-A859-76D87BB4BE32}"/>
              </a:ext>
            </a:extLst>
          </p:cNvPr>
          <p:cNvGrpSpPr/>
          <p:nvPr/>
        </p:nvGrpSpPr>
        <p:grpSpPr>
          <a:xfrm>
            <a:off x="6793963" y="2083100"/>
            <a:ext cx="791980" cy="1142671"/>
            <a:chOff x="6591084" y="2195969"/>
            <a:chExt cx="791980" cy="1142671"/>
          </a:xfrm>
        </p:grpSpPr>
        <p:cxnSp>
          <p:nvCxnSpPr>
            <p:cNvPr id="36" name="直線コネクタ 35">
              <a:extLst>
                <a:ext uri="{FF2B5EF4-FFF2-40B4-BE49-F238E27FC236}">
                  <a16:creationId xmlns:a16="http://schemas.microsoft.com/office/drawing/2014/main" id="{BE6B450F-7B8C-4215-8F16-FB3B2DEA71D7}"/>
                </a:ext>
              </a:extLst>
            </p:cNvPr>
            <p:cNvCxnSpPr>
              <a:cxnSpLocks/>
            </p:cNvCxnSpPr>
            <p:nvPr/>
          </p:nvCxnSpPr>
          <p:spPr>
            <a:xfrm>
              <a:off x="6591084" y="3087518"/>
              <a:ext cx="379610" cy="235866"/>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9BB03EED-14A6-4B59-8BC3-EA74B8C63CE9}"/>
                </a:ext>
              </a:extLst>
            </p:cNvPr>
            <p:cNvCxnSpPr>
              <a:cxnSpLocks/>
            </p:cNvCxnSpPr>
            <p:nvPr/>
          </p:nvCxnSpPr>
          <p:spPr>
            <a:xfrm flipH="1">
              <a:off x="7003454" y="3102774"/>
              <a:ext cx="379610" cy="235866"/>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20C737CB-97BF-46F0-AB87-8CB44E46D816}"/>
                </a:ext>
              </a:extLst>
            </p:cNvPr>
            <p:cNvCxnSpPr>
              <a:cxnSpLocks/>
            </p:cNvCxnSpPr>
            <p:nvPr/>
          </p:nvCxnSpPr>
          <p:spPr>
            <a:xfrm flipH="1">
              <a:off x="6996451" y="2290971"/>
              <a:ext cx="379610" cy="235866"/>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CB6C2ACE-9FA1-4707-AB2B-071E7813A13E}"/>
                </a:ext>
              </a:extLst>
            </p:cNvPr>
            <p:cNvCxnSpPr>
              <a:cxnSpLocks/>
            </p:cNvCxnSpPr>
            <p:nvPr/>
          </p:nvCxnSpPr>
          <p:spPr>
            <a:xfrm>
              <a:off x="6591084" y="2273343"/>
              <a:ext cx="379610" cy="235866"/>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8B48795E-086E-4A0A-8274-E109E947915F}"/>
                </a:ext>
              </a:extLst>
            </p:cNvPr>
            <p:cNvCxnSpPr>
              <a:cxnSpLocks/>
            </p:cNvCxnSpPr>
            <p:nvPr/>
          </p:nvCxnSpPr>
          <p:spPr>
            <a:xfrm>
              <a:off x="7029061" y="2195969"/>
              <a:ext cx="0" cy="1142671"/>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45" name="図 44">
            <a:extLst>
              <a:ext uri="{FF2B5EF4-FFF2-40B4-BE49-F238E27FC236}">
                <a16:creationId xmlns:a16="http://schemas.microsoft.com/office/drawing/2014/main" id="{922B906B-3D09-49D3-9786-410FFDB877D9}"/>
              </a:ext>
            </a:extLst>
          </p:cNvPr>
          <p:cNvPicPr>
            <a:picLocks noChangeAspect="1"/>
          </p:cNvPicPr>
          <p:nvPr/>
        </p:nvPicPr>
        <p:blipFill>
          <a:blip r:embed="rId6"/>
          <a:stretch>
            <a:fillRect/>
          </a:stretch>
        </p:blipFill>
        <p:spPr>
          <a:xfrm>
            <a:off x="7773676" y="2513543"/>
            <a:ext cx="1217453" cy="1703451"/>
          </a:xfrm>
          <a:prstGeom prst="rect">
            <a:avLst/>
          </a:prstGeom>
        </p:spPr>
      </p:pic>
      <p:pic>
        <p:nvPicPr>
          <p:cNvPr id="47" name="図 46">
            <a:extLst>
              <a:ext uri="{FF2B5EF4-FFF2-40B4-BE49-F238E27FC236}">
                <a16:creationId xmlns:a16="http://schemas.microsoft.com/office/drawing/2014/main" id="{E5D010CA-B6F2-4E92-B570-7D76BFAE56F2}"/>
              </a:ext>
            </a:extLst>
          </p:cNvPr>
          <p:cNvPicPr>
            <a:picLocks noChangeAspect="1"/>
          </p:cNvPicPr>
          <p:nvPr/>
        </p:nvPicPr>
        <p:blipFill>
          <a:blip r:embed="rId7"/>
          <a:stretch>
            <a:fillRect/>
          </a:stretch>
        </p:blipFill>
        <p:spPr>
          <a:xfrm>
            <a:off x="327537" y="4901913"/>
            <a:ext cx="1325081" cy="1367198"/>
          </a:xfrm>
          <a:prstGeom prst="rect">
            <a:avLst/>
          </a:prstGeom>
        </p:spPr>
      </p:pic>
      <p:sp>
        <p:nvSpPr>
          <p:cNvPr id="48" name="テキスト ボックス 47">
            <a:extLst>
              <a:ext uri="{FF2B5EF4-FFF2-40B4-BE49-F238E27FC236}">
                <a16:creationId xmlns:a16="http://schemas.microsoft.com/office/drawing/2014/main" id="{5CE310EF-2286-4250-A755-999E3F08D510}"/>
              </a:ext>
            </a:extLst>
          </p:cNvPr>
          <p:cNvSpPr txBox="1"/>
          <p:nvPr/>
        </p:nvSpPr>
        <p:spPr>
          <a:xfrm>
            <a:off x="148280" y="6200774"/>
            <a:ext cx="2703955" cy="584775"/>
          </a:xfrm>
          <a:prstGeom prst="rect">
            <a:avLst/>
          </a:prstGeom>
          <a:noFill/>
        </p:spPr>
        <p:txBody>
          <a:bodyPr wrap="square">
            <a:spAutoFit/>
          </a:bodyPr>
          <a:lstStyle/>
          <a:p>
            <a:r>
              <a:rPr lang="en-US" altLang="ja-JP" sz="3200" dirty="0">
                <a:solidFill>
                  <a:srgbClr val="4D5156"/>
                </a:solidFill>
                <a:latin typeface="arial" panose="020B0604020202020204" pitchFamily="34" charset="0"/>
              </a:rPr>
              <a:t>territory</a:t>
            </a:r>
          </a:p>
        </p:txBody>
      </p:sp>
      <p:sp>
        <p:nvSpPr>
          <p:cNvPr id="49" name="矢印: 右 48">
            <a:extLst>
              <a:ext uri="{FF2B5EF4-FFF2-40B4-BE49-F238E27FC236}">
                <a16:creationId xmlns:a16="http://schemas.microsoft.com/office/drawing/2014/main" id="{366D1456-A931-44AB-9331-3D5A4EA22D33}"/>
              </a:ext>
            </a:extLst>
          </p:cNvPr>
          <p:cNvSpPr/>
          <p:nvPr/>
        </p:nvSpPr>
        <p:spPr>
          <a:xfrm>
            <a:off x="1891821" y="5717346"/>
            <a:ext cx="600501" cy="48463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50" name="矢印: 右 49">
            <a:extLst>
              <a:ext uri="{FF2B5EF4-FFF2-40B4-BE49-F238E27FC236}">
                <a16:creationId xmlns:a16="http://schemas.microsoft.com/office/drawing/2014/main" id="{9B372007-CC2F-465B-81FF-FF9267F4FF7A}"/>
              </a:ext>
            </a:extLst>
          </p:cNvPr>
          <p:cNvSpPr/>
          <p:nvPr/>
        </p:nvSpPr>
        <p:spPr>
          <a:xfrm rot="7814524">
            <a:off x="7000627" y="4229355"/>
            <a:ext cx="600501" cy="48463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410B1B01-3FD6-43F7-B086-CCAC56B635F5}"/>
              </a:ext>
            </a:extLst>
          </p:cNvPr>
          <p:cNvSpPr txBox="1"/>
          <p:nvPr/>
        </p:nvSpPr>
        <p:spPr>
          <a:xfrm>
            <a:off x="2532825" y="4820801"/>
            <a:ext cx="6189052" cy="1876219"/>
          </a:xfrm>
          <a:prstGeom prst="rect">
            <a:avLst/>
          </a:prstGeom>
          <a:noFill/>
        </p:spPr>
        <p:txBody>
          <a:bodyPr wrap="square" rtlCol="0">
            <a:spAutoFit/>
          </a:bodyPr>
          <a:lstStyle/>
          <a:p>
            <a:pPr>
              <a:lnSpc>
                <a:spcPct val="80000"/>
              </a:lnSpc>
            </a:pPr>
            <a:r>
              <a:rPr lang="en-US" altLang="ja-JP" sz="3600" dirty="0"/>
              <a:t>Dynasty based on the divination</a:t>
            </a:r>
          </a:p>
          <a:p>
            <a:pPr marL="571500" indent="-571500">
              <a:lnSpc>
                <a:spcPct val="80000"/>
              </a:lnSpc>
              <a:buFont typeface="Wingdings" panose="05000000000000000000" pitchFamily="2" charset="2"/>
              <a:buChar char="à"/>
            </a:pPr>
            <a:r>
              <a:rPr lang="en-US" altLang="ja-JP" sz="3600" dirty="0">
                <a:sym typeface="Wingdings" panose="05000000000000000000" pitchFamily="2" charset="2"/>
              </a:rPr>
              <a:t>vast territory</a:t>
            </a:r>
          </a:p>
          <a:p>
            <a:pPr marL="571500" indent="-571500">
              <a:lnSpc>
                <a:spcPct val="80000"/>
              </a:lnSpc>
              <a:buFont typeface="Wingdings" panose="05000000000000000000" pitchFamily="2" charset="2"/>
              <a:buChar char="à"/>
            </a:pPr>
            <a:r>
              <a:rPr lang="en-US" altLang="ja-JP" sz="3600" dirty="0">
                <a:solidFill>
                  <a:srgbClr val="FF0000"/>
                </a:solidFill>
                <a:sym typeface="Wingdings" panose="05000000000000000000" pitchFamily="2" charset="2"/>
              </a:rPr>
              <a:t>surroundings, circumference</a:t>
            </a:r>
          </a:p>
          <a:p>
            <a:pPr marL="571500" indent="-571500">
              <a:lnSpc>
                <a:spcPct val="80000"/>
              </a:lnSpc>
              <a:buFont typeface="Wingdings" panose="05000000000000000000" pitchFamily="2" charset="2"/>
              <a:buChar char="à"/>
            </a:pPr>
            <a:r>
              <a:rPr lang="en-US" altLang="ja-JP" sz="3600" dirty="0">
                <a:solidFill>
                  <a:srgbClr val="FF0000"/>
                </a:solidFill>
                <a:sym typeface="Wingdings" panose="05000000000000000000" pitchFamily="2" charset="2"/>
              </a:rPr>
              <a:t> circuit, </a:t>
            </a:r>
            <a:endParaRPr lang="en-US" altLang="ja-JP" sz="3600" dirty="0">
              <a:solidFill>
                <a:srgbClr val="FF0000"/>
              </a:solidFill>
            </a:endParaRPr>
          </a:p>
        </p:txBody>
      </p:sp>
    </p:spTree>
    <p:extLst>
      <p:ext uri="{BB962C8B-B14F-4D97-AF65-F5344CB8AC3E}">
        <p14:creationId xmlns:p14="http://schemas.microsoft.com/office/powerpoint/2010/main" val="3726034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9694283D-4DCA-483B-A5DA-0CB1AD071505}"/>
              </a:ext>
            </a:extLst>
          </p:cNvPr>
          <p:cNvPicPr>
            <a:picLocks noChangeAspect="1"/>
          </p:cNvPicPr>
          <p:nvPr/>
        </p:nvPicPr>
        <p:blipFill>
          <a:blip r:embed="rId2"/>
          <a:stretch>
            <a:fillRect/>
          </a:stretch>
        </p:blipFill>
        <p:spPr>
          <a:xfrm>
            <a:off x="3887082" y="3261705"/>
            <a:ext cx="1704975" cy="1384562"/>
          </a:xfrm>
          <a:prstGeom prst="rect">
            <a:avLst/>
          </a:prstGeom>
        </p:spPr>
      </p:pic>
      <p:pic>
        <p:nvPicPr>
          <p:cNvPr id="3" name="図 2">
            <a:extLst>
              <a:ext uri="{FF2B5EF4-FFF2-40B4-BE49-F238E27FC236}">
                <a16:creationId xmlns:a16="http://schemas.microsoft.com/office/drawing/2014/main" id="{CBDAB74D-340C-4B02-A740-6C58B9DE76C0}"/>
              </a:ext>
            </a:extLst>
          </p:cNvPr>
          <p:cNvPicPr>
            <a:picLocks noChangeAspect="1"/>
          </p:cNvPicPr>
          <p:nvPr/>
        </p:nvPicPr>
        <p:blipFill>
          <a:blip r:embed="rId3"/>
          <a:stretch>
            <a:fillRect/>
          </a:stretch>
        </p:blipFill>
        <p:spPr>
          <a:xfrm>
            <a:off x="0" y="41715"/>
            <a:ext cx="9144000" cy="470458"/>
          </a:xfrm>
          <a:prstGeom prst="rect">
            <a:avLst/>
          </a:prstGeom>
        </p:spPr>
      </p:pic>
      <p:sp>
        <p:nvSpPr>
          <p:cNvPr id="4" name="テキスト ボックス 3">
            <a:extLst>
              <a:ext uri="{FF2B5EF4-FFF2-40B4-BE49-F238E27FC236}">
                <a16:creationId xmlns:a16="http://schemas.microsoft.com/office/drawing/2014/main" id="{37D7BCA4-3197-4DE3-BA7C-3C2EFF117697}"/>
              </a:ext>
            </a:extLst>
          </p:cNvPr>
          <p:cNvSpPr txBox="1"/>
          <p:nvPr/>
        </p:nvSpPr>
        <p:spPr>
          <a:xfrm>
            <a:off x="1849745" y="928860"/>
            <a:ext cx="7122425" cy="646331"/>
          </a:xfrm>
          <a:prstGeom prst="rect">
            <a:avLst/>
          </a:prstGeom>
          <a:solidFill>
            <a:schemeClr val="bg1">
              <a:lumMod val="95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ja-JP" altLang="en-US" sz="3600" dirty="0">
                <a:solidFill>
                  <a:srgbClr val="000000"/>
                </a:solidFill>
                <a:latin typeface="Arial" panose="020B0604020202020204" pitchFamily="34" charset="0"/>
              </a:rPr>
              <a:t>周</a:t>
            </a:r>
            <a:r>
              <a:rPr lang="ja-JP" altLang="en-US" sz="2800" b="0" i="0" dirty="0">
                <a:solidFill>
                  <a:srgbClr val="000000"/>
                </a:solidFill>
                <a:effectLst/>
                <a:latin typeface="Arial" panose="020B0604020202020204" pitchFamily="34" charset="0"/>
              </a:rPr>
              <a:t>（</a:t>
            </a:r>
            <a:r>
              <a:rPr lang="en-US" altLang="ja-JP" sz="2800" b="0" i="0" dirty="0">
                <a:solidFill>
                  <a:srgbClr val="000000"/>
                </a:solidFill>
                <a:effectLst/>
                <a:latin typeface="Arial" panose="020B0604020202020204" pitchFamily="34" charset="0"/>
              </a:rPr>
              <a:t>Zhou</a:t>
            </a:r>
            <a:r>
              <a:rPr lang="en-US" altLang="ja-JP" sz="2800" b="0" i="0" dirty="0">
                <a:solidFill>
                  <a:srgbClr val="000000"/>
                </a:solidFill>
                <a:effectLst/>
                <a:latin typeface="Linux Libertine"/>
              </a:rPr>
              <a:t> dynasty: BC11 </a:t>
            </a:r>
            <a:r>
              <a:rPr lang="en-US" altLang="ja-JP" b="0" i="0" dirty="0">
                <a:solidFill>
                  <a:srgbClr val="000000"/>
                </a:solidFill>
                <a:effectLst/>
                <a:latin typeface="Linux Libertine"/>
              </a:rPr>
              <a:t>century</a:t>
            </a:r>
            <a:r>
              <a:rPr lang="en-US" altLang="ja-JP" sz="2800" b="0" i="0" dirty="0">
                <a:solidFill>
                  <a:srgbClr val="000000"/>
                </a:solidFill>
                <a:effectLst/>
                <a:latin typeface="Linux Libertine"/>
              </a:rPr>
              <a:t>-BC8 </a:t>
            </a:r>
            <a:r>
              <a:rPr lang="en-US" altLang="ja-JP" b="0" i="0" dirty="0">
                <a:solidFill>
                  <a:srgbClr val="000000"/>
                </a:solidFill>
                <a:effectLst/>
                <a:latin typeface="Linux Libertine"/>
              </a:rPr>
              <a:t>century</a:t>
            </a:r>
            <a:r>
              <a:rPr lang="ja-JP" altLang="en-US" sz="2800" b="0" i="0" dirty="0">
                <a:solidFill>
                  <a:srgbClr val="000000"/>
                </a:solidFill>
                <a:effectLst/>
                <a:latin typeface="Arial" panose="020B0604020202020204" pitchFamily="34" charset="0"/>
              </a:rPr>
              <a:t>）</a:t>
            </a:r>
            <a:endParaRPr lang="ja-JP" altLang="en-US" sz="2800" dirty="0"/>
          </a:p>
        </p:txBody>
      </p:sp>
      <p:sp>
        <p:nvSpPr>
          <p:cNvPr id="5" name="テキスト ボックス 4">
            <a:extLst>
              <a:ext uri="{FF2B5EF4-FFF2-40B4-BE49-F238E27FC236}">
                <a16:creationId xmlns:a16="http://schemas.microsoft.com/office/drawing/2014/main" id="{CA5FD4B1-14E8-4756-A361-B71E39FAE169}"/>
              </a:ext>
            </a:extLst>
          </p:cNvPr>
          <p:cNvSpPr txBox="1"/>
          <p:nvPr/>
        </p:nvSpPr>
        <p:spPr>
          <a:xfrm>
            <a:off x="1575717" y="499259"/>
            <a:ext cx="1286747" cy="461665"/>
          </a:xfrm>
          <a:prstGeom prst="rect">
            <a:avLst/>
          </a:prstGeom>
          <a:noFill/>
        </p:spPr>
        <p:txBody>
          <a:bodyPr wrap="square" rtlCol="0">
            <a:spAutoFit/>
          </a:bodyPr>
          <a:lstStyle/>
          <a:p>
            <a:pPr algn="ctr"/>
            <a:r>
              <a:rPr kumimoji="1" lang="ja-JP" altLang="en-US" sz="2400" dirty="0"/>
              <a:t>しゅう</a:t>
            </a:r>
          </a:p>
        </p:txBody>
      </p:sp>
      <p:sp>
        <p:nvSpPr>
          <p:cNvPr id="6" name="テキスト ボックス 5">
            <a:extLst>
              <a:ext uri="{FF2B5EF4-FFF2-40B4-BE49-F238E27FC236}">
                <a16:creationId xmlns:a16="http://schemas.microsoft.com/office/drawing/2014/main" id="{82858331-0AF3-4217-9433-BA232FB3768D}"/>
              </a:ext>
            </a:extLst>
          </p:cNvPr>
          <p:cNvSpPr txBox="1"/>
          <p:nvPr/>
        </p:nvSpPr>
        <p:spPr>
          <a:xfrm>
            <a:off x="2430774" y="468482"/>
            <a:ext cx="3311358" cy="523220"/>
          </a:xfrm>
          <a:prstGeom prst="rect">
            <a:avLst/>
          </a:prstGeom>
          <a:noFill/>
        </p:spPr>
        <p:txBody>
          <a:bodyPr wrap="square" rtlCol="0">
            <a:spAutoFit/>
          </a:bodyPr>
          <a:lstStyle/>
          <a:p>
            <a:pPr algn="ctr"/>
            <a:r>
              <a:rPr kumimoji="1" lang="en-US" altLang="ja-JP" sz="2800" dirty="0"/>
              <a:t>the 3</a:t>
            </a:r>
            <a:r>
              <a:rPr kumimoji="1" lang="en-US" altLang="ja-JP" sz="2800" baseline="30000" dirty="0"/>
              <a:t>rd</a:t>
            </a:r>
            <a:r>
              <a:rPr kumimoji="1" lang="en-US" altLang="ja-JP" sz="2800" dirty="0"/>
              <a:t>  dynasty</a:t>
            </a:r>
            <a:endParaRPr kumimoji="1" lang="ja-JP" altLang="en-US" sz="2800" dirty="0"/>
          </a:p>
        </p:txBody>
      </p:sp>
      <p:pic>
        <p:nvPicPr>
          <p:cNvPr id="7" name="図 6">
            <a:extLst>
              <a:ext uri="{FF2B5EF4-FFF2-40B4-BE49-F238E27FC236}">
                <a16:creationId xmlns:a16="http://schemas.microsoft.com/office/drawing/2014/main" id="{A2B9BC73-AA37-4707-B71B-7CD67FB93AA6}"/>
              </a:ext>
            </a:extLst>
          </p:cNvPr>
          <p:cNvPicPr>
            <a:picLocks noChangeAspect="1"/>
          </p:cNvPicPr>
          <p:nvPr/>
        </p:nvPicPr>
        <p:blipFill>
          <a:blip r:embed="rId4"/>
          <a:stretch>
            <a:fillRect/>
          </a:stretch>
        </p:blipFill>
        <p:spPr>
          <a:xfrm>
            <a:off x="2423148" y="1665334"/>
            <a:ext cx="1484085" cy="1567338"/>
          </a:xfrm>
          <a:prstGeom prst="rect">
            <a:avLst/>
          </a:prstGeom>
        </p:spPr>
      </p:pic>
      <p:pic>
        <p:nvPicPr>
          <p:cNvPr id="2050" name="Picture 2">
            <a:extLst>
              <a:ext uri="{FF2B5EF4-FFF2-40B4-BE49-F238E27FC236}">
                <a16:creationId xmlns:a16="http://schemas.microsoft.com/office/drawing/2014/main" id="{FFD45470-642E-44CD-9B5C-2BB91AE0C5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0" y="4324723"/>
            <a:ext cx="2430774" cy="2430774"/>
          </a:xfrm>
          <a:prstGeom prst="rect">
            <a:avLst/>
          </a:prstGeom>
          <a:noFill/>
          <a:extLst>
            <a:ext uri="{909E8E84-426E-40DD-AFC4-6F175D3DCCD1}">
              <a14:hiddenFill xmlns:a14="http://schemas.microsoft.com/office/drawing/2010/main">
                <a:solidFill>
                  <a:srgbClr val="FFFFFF"/>
                </a:solidFill>
              </a14:hiddenFill>
            </a:ext>
          </a:extLst>
        </p:spPr>
      </p:pic>
      <p:sp>
        <p:nvSpPr>
          <p:cNvPr id="10" name="フリーフォーム: 図形 9">
            <a:extLst>
              <a:ext uri="{FF2B5EF4-FFF2-40B4-BE49-F238E27FC236}">
                <a16:creationId xmlns:a16="http://schemas.microsoft.com/office/drawing/2014/main" id="{1EEB1CF3-6500-43F6-8900-0C033F50CE84}"/>
              </a:ext>
            </a:extLst>
          </p:cNvPr>
          <p:cNvSpPr/>
          <p:nvPr/>
        </p:nvSpPr>
        <p:spPr>
          <a:xfrm>
            <a:off x="2699457" y="4324723"/>
            <a:ext cx="1704975" cy="1146409"/>
          </a:xfrm>
          <a:custGeom>
            <a:avLst/>
            <a:gdLst>
              <a:gd name="connsiteX0" fmla="*/ 190500 w 2136504"/>
              <a:gd name="connsiteY0" fmla="*/ 0 h 1511300"/>
              <a:gd name="connsiteX1" fmla="*/ 292100 w 2136504"/>
              <a:gd name="connsiteY1" fmla="*/ 25400 h 1511300"/>
              <a:gd name="connsiteX2" fmla="*/ 342900 w 2136504"/>
              <a:gd name="connsiteY2" fmla="*/ 63500 h 1511300"/>
              <a:gd name="connsiteX3" fmla="*/ 419100 w 2136504"/>
              <a:gd name="connsiteY3" fmla="*/ 101600 h 1511300"/>
              <a:gd name="connsiteX4" fmla="*/ 469900 w 2136504"/>
              <a:gd name="connsiteY4" fmla="*/ 177800 h 1511300"/>
              <a:gd name="connsiteX5" fmla="*/ 444500 w 2136504"/>
              <a:gd name="connsiteY5" fmla="*/ 342900 h 1511300"/>
              <a:gd name="connsiteX6" fmla="*/ 355600 w 2136504"/>
              <a:gd name="connsiteY6" fmla="*/ 406400 h 1511300"/>
              <a:gd name="connsiteX7" fmla="*/ 215900 w 2136504"/>
              <a:gd name="connsiteY7" fmla="*/ 431800 h 1511300"/>
              <a:gd name="connsiteX8" fmla="*/ 152400 w 2136504"/>
              <a:gd name="connsiteY8" fmla="*/ 508000 h 1511300"/>
              <a:gd name="connsiteX9" fmla="*/ 203200 w 2136504"/>
              <a:gd name="connsiteY9" fmla="*/ 533400 h 1511300"/>
              <a:gd name="connsiteX10" fmla="*/ 317500 w 2136504"/>
              <a:gd name="connsiteY10" fmla="*/ 584200 h 1511300"/>
              <a:gd name="connsiteX11" fmla="*/ 355600 w 2136504"/>
              <a:gd name="connsiteY11" fmla="*/ 609600 h 1511300"/>
              <a:gd name="connsiteX12" fmla="*/ 419100 w 2136504"/>
              <a:gd name="connsiteY12" fmla="*/ 622300 h 1511300"/>
              <a:gd name="connsiteX13" fmla="*/ 469900 w 2136504"/>
              <a:gd name="connsiteY13" fmla="*/ 647700 h 1511300"/>
              <a:gd name="connsiteX14" fmla="*/ 508000 w 2136504"/>
              <a:gd name="connsiteY14" fmla="*/ 660400 h 1511300"/>
              <a:gd name="connsiteX15" fmla="*/ 596900 w 2136504"/>
              <a:gd name="connsiteY15" fmla="*/ 698500 h 1511300"/>
              <a:gd name="connsiteX16" fmla="*/ 622300 w 2136504"/>
              <a:gd name="connsiteY16" fmla="*/ 825500 h 1511300"/>
              <a:gd name="connsiteX17" fmla="*/ 596900 w 2136504"/>
              <a:gd name="connsiteY17" fmla="*/ 889000 h 1511300"/>
              <a:gd name="connsiteX18" fmla="*/ 546100 w 2136504"/>
              <a:gd name="connsiteY18" fmla="*/ 927100 h 1511300"/>
              <a:gd name="connsiteX19" fmla="*/ 469900 w 2136504"/>
              <a:gd name="connsiteY19" fmla="*/ 965200 h 1511300"/>
              <a:gd name="connsiteX20" fmla="*/ 431800 w 2136504"/>
              <a:gd name="connsiteY20" fmla="*/ 990600 h 1511300"/>
              <a:gd name="connsiteX21" fmla="*/ 393700 w 2136504"/>
              <a:gd name="connsiteY21" fmla="*/ 1003300 h 1511300"/>
              <a:gd name="connsiteX22" fmla="*/ 330200 w 2136504"/>
              <a:gd name="connsiteY22" fmla="*/ 1028700 h 1511300"/>
              <a:gd name="connsiteX23" fmla="*/ 203200 w 2136504"/>
              <a:gd name="connsiteY23" fmla="*/ 1130300 h 1511300"/>
              <a:gd name="connsiteX24" fmla="*/ 165100 w 2136504"/>
              <a:gd name="connsiteY24" fmla="*/ 1143000 h 1511300"/>
              <a:gd name="connsiteX25" fmla="*/ 127000 w 2136504"/>
              <a:gd name="connsiteY25" fmla="*/ 1181100 h 1511300"/>
              <a:gd name="connsiteX26" fmla="*/ 0 w 2136504"/>
              <a:gd name="connsiteY26" fmla="*/ 1244600 h 1511300"/>
              <a:gd name="connsiteX27" fmla="*/ 50800 w 2136504"/>
              <a:gd name="connsiteY27" fmla="*/ 1295400 h 1511300"/>
              <a:gd name="connsiteX28" fmla="*/ 101600 w 2136504"/>
              <a:gd name="connsiteY28" fmla="*/ 1308100 h 1511300"/>
              <a:gd name="connsiteX29" fmla="*/ 241300 w 2136504"/>
              <a:gd name="connsiteY29" fmla="*/ 1346200 h 1511300"/>
              <a:gd name="connsiteX30" fmla="*/ 368300 w 2136504"/>
              <a:gd name="connsiteY30" fmla="*/ 1371600 h 1511300"/>
              <a:gd name="connsiteX31" fmla="*/ 673100 w 2136504"/>
              <a:gd name="connsiteY31" fmla="*/ 1358900 h 1511300"/>
              <a:gd name="connsiteX32" fmla="*/ 723900 w 2136504"/>
              <a:gd name="connsiteY32" fmla="*/ 1346200 h 1511300"/>
              <a:gd name="connsiteX33" fmla="*/ 812800 w 2136504"/>
              <a:gd name="connsiteY33" fmla="*/ 1333500 h 1511300"/>
              <a:gd name="connsiteX34" fmla="*/ 1117600 w 2136504"/>
              <a:gd name="connsiteY34" fmla="*/ 1358900 h 1511300"/>
              <a:gd name="connsiteX35" fmla="*/ 1219200 w 2136504"/>
              <a:gd name="connsiteY35" fmla="*/ 1422400 h 1511300"/>
              <a:gd name="connsiteX36" fmla="*/ 1282700 w 2136504"/>
              <a:gd name="connsiteY36" fmla="*/ 1447800 h 1511300"/>
              <a:gd name="connsiteX37" fmla="*/ 1422400 w 2136504"/>
              <a:gd name="connsiteY37" fmla="*/ 1485900 h 1511300"/>
              <a:gd name="connsiteX38" fmla="*/ 1485900 w 2136504"/>
              <a:gd name="connsiteY38" fmla="*/ 1498600 h 1511300"/>
              <a:gd name="connsiteX39" fmla="*/ 1651000 w 2136504"/>
              <a:gd name="connsiteY39" fmla="*/ 1511300 h 1511300"/>
              <a:gd name="connsiteX40" fmla="*/ 2006600 w 2136504"/>
              <a:gd name="connsiteY40" fmla="*/ 1473200 h 1511300"/>
              <a:gd name="connsiteX41" fmla="*/ 2095500 w 2136504"/>
              <a:gd name="connsiteY41" fmla="*/ 1435100 h 1511300"/>
              <a:gd name="connsiteX42" fmla="*/ 2133600 w 2136504"/>
              <a:gd name="connsiteY42" fmla="*/ 1409700 h 1511300"/>
              <a:gd name="connsiteX43" fmla="*/ 2133600 w 2136504"/>
              <a:gd name="connsiteY43" fmla="*/ 1371600 h 151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136504" h="1511300">
                <a:moveTo>
                  <a:pt x="190500" y="0"/>
                </a:moveTo>
                <a:cubicBezTo>
                  <a:pt x="206579" y="3216"/>
                  <a:pt x="271072" y="13384"/>
                  <a:pt x="292100" y="25400"/>
                </a:cubicBezTo>
                <a:cubicBezTo>
                  <a:pt x="310478" y="35902"/>
                  <a:pt x="324750" y="52610"/>
                  <a:pt x="342900" y="63500"/>
                </a:cubicBezTo>
                <a:cubicBezTo>
                  <a:pt x="367251" y="78111"/>
                  <a:pt x="393700" y="88900"/>
                  <a:pt x="419100" y="101600"/>
                </a:cubicBezTo>
                <a:cubicBezTo>
                  <a:pt x="436033" y="127000"/>
                  <a:pt x="474542" y="147628"/>
                  <a:pt x="469900" y="177800"/>
                </a:cubicBezTo>
                <a:cubicBezTo>
                  <a:pt x="461433" y="232833"/>
                  <a:pt x="458005" y="288882"/>
                  <a:pt x="444500" y="342900"/>
                </a:cubicBezTo>
                <a:cubicBezTo>
                  <a:pt x="433566" y="386634"/>
                  <a:pt x="392778" y="395247"/>
                  <a:pt x="355600" y="406400"/>
                </a:cubicBezTo>
                <a:cubicBezTo>
                  <a:pt x="333412" y="413056"/>
                  <a:pt x="233988" y="428785"/>
                  <a:pt x="215900" y="431800"/>
                </a:cubicBezTo>
                <a:cubicBezTo>
                  <a:pt x="194501" y="442499"/>
                  <a:pt x="128192" y="459583"/>
                  <a:pt x="152400" y="508000"/>
                </a:cubicBezTo>
                <a:cubicBezTo>
                  <a:pt x="160867" y="524933"/>
                  <a:pt x="185900" y="525711"/>
                  <a:pt x="203200" y="533400"/>
                </a:cubicBezTo>
                <a:cubicBezTo>
                  <a:pt x="264435" y="560616"/>
                  <a:pt x="262788" y="552936"/>
                  <a:pt x="317500" y="584200"/>
                </a:cubicBezTo>
                <a:cubicBezTo>
                  <a:pt x="330752" y="591773"/>
                  <a:pt x="341308" y="604241"/>
                  <a:pt x="355600" y="609600"/>
                </a:cubicBezTo>
                <a:cubicBezTo>
                  <a:pt x="375811" y="617179"/>
                  <a:pt x="397933" y="618067"/>
                  <a:pt x="419100" y="622300"/>
                </a:cubicBezTo>
                <a:cubicBezTo>
                  <a:pt x="436033" y="630767"/>
                  <a:pt x="452499" y="640242"/>
                  <a:pt x="469900" y="647700"/>
                </a:cubicBezTo>
                <a:cubicBezTo>
                  <a:pt x="482205" y="652973"/>
                  <a:pt x="495695" y="655127"/>
                  <a:pt x="508000" y="660400"/>
                </a:cubicBezTo>
                <a:cubicBezTo>
                  <a:pt x="617854" y="707480"/>
                  <a:pt x="507549" y="668716"/>
                  <a:pt x="596900" y="698500"/>
                </a:cubicBezTo>
                <a:cubicBezTo>
                  <a:pt x="605367" y="740833"/>
                  <a:pt x="638334" y="785416"/>
                  <a:pt x="622300" y="825500"/>
                </a:cubicBezTo>
                <a:cubicBezTo>
                  <a:pt x="613833" y="846667"/>
                  <a:pt x="610578" y="870762"/>
                  <a:pt x="596900" y="889000"/>
                </a:cubicBezTo>
                <a:cubicBezTo>
                  <a:pt x="584200" y="905933"/>
                  <a:pt x="563324" y="914797"/>
                  <a:pt x="546100" y="927100"/>
                </a:cubicBezTo>
                <a:cubicBezTo>
                  <a:pt x="461175" y="987761"/>
                  <a:pt x="553779" y="923260"/>
                  <a:pt x="469900" y="965200"/>
                </a:cubicBezTo>
                <a:cubicBezTo>
                  <a:pt x="456248" y="972026"/>
                  <a:pt x="445452" y="983774"/>
                  <a:pt x="431800" y="990600"/>
                </a:cubicBezTo>
                <a:cubicBezTo>
                  <a:pt x="419826" y="996587"/>
                  <a:pt x="406235" y="998600"/>
                  <a:pt x="393700" y="1003300"/>
                </a:cubicBezTo>
                <a:cubicBezTo>
                  <a:pt x="372354" y="1011305"/>
                  <a:pt x="350214" y="1017784"/>
                  <a:pt x="330200" y="1028700"/>
                </a:cubicBezTo>
                <a:cubicBezTo>
                  <a:pt x="146931" y="1128665"/>
                  <a:pt x="343947" y="1029767"/>
                  <a:pt x="203200" y="1130300"/>
                </a:cubicBezTo>
                <a:cubicBezTo>
                  <a:pt x="192307" y="1138081"/>
                  <a:pt x="177800" y="1138767"/>
                  <a:pt x="165100" y="1143000"/>
                </a:cubicBezTo>
                <a:cubicBezTo>
                  <a:pt x="152400" y="1155700"/>
                  <a:pt x="142296" y="1171687"/>
                  <a:pt x="127000" y="1181100"/>
                </a:cubicBezTo>
                <a:cubicBezTo>
                  <a:pt x="86691" y="1205906"/>
                  <a:pt x="0" y="1244600"/>
                  <a:pt x="0" y="1244600"/>
                </a:cubicBezTo>
                <a:cubicBezTo>
                  <a:pt x="16933" y="1261533"/>
                  <a:pt x="30493" y="1282708"/>
                  <a:pt x="50800" y="1295400"/>
                </a:cubicBezTo>
                <a:cubicBezTo>
                  <a:pt x="65601" y="1304651"/>
                  <a:pt x="85041" y="1302580"/>
                  <a:pt x="101600" y="1308100"/>
                </a:cubicBezTo>
                <a:cubicBezTo>
                  <a:pt x="241448" y="1354716"/>
                  <a:pt x="83380" y="1316590"/>
                  <a:pt x="241300" y="1346200"/>
                </a:cubicBezTo>
                <a:cubicBezTo>
                  <a:pt x="283732" y="1354156"/>
                  <a:pt x="368300" y="1371600"/>
                  <a:pt x="368300" y="1371600"/>
                </a:cubicBezTo>
                <a:cubicBezTo>
                  <a:pt x="469900" y="1367367"/>
                  <a:pt x="571670" y="1366145"/>
                  <a:pt x="673100" y="1358900"/>
                </a:cubicBezTo>
                <a:cubicBezTo>
                  <a:pt x="690510" y="1357656"/>
                  <a:pt x="706727" y="1349322"/>
                  <a:pt x="723900" y="1346200"/>
                </a:cubicBezTo>
                <a:cubicBezTo>
                  <a:pt x="753351" y="1340845"/>
                  <a:pt x="783167" y="1337733"/>
                  <a:pt x="812800" y="1333500"/>
                </a:cubicBezTo>
                <a:cubicBezTo>
                  <a:pt x="914400" y="1341967"/>
                  <a:pt x="1016604" y="1344970"/>
                  <a:pt x="1117600" y="1358900"/>
                </a:cubicBezTo>
                <a:cubicBezTo>
                  <a:pt x="1207623" y="1371317"/>
                  <a:pt x="1157222" y="1383664"/>
                  <a:pt x="1219200" y="1422400"/>
                </a:cubicBezTo>
                <a:cubicBezTo>
                  <a:pt x="1238532" y="1434482"/>
                  <a:pt x="1261073" y="1440591"/>
                  <a:pt x="1282700" y="1447800"/>
                </a:cubicBezTo>
                <a:cubicBezTo>
                  <a:pt x="1307468" y="1456056"/>
                  <a:pt x="1387527" y="1478151"/>
                  <a:pt x="1422400" y="1485900"/>
                </a:cubicBezTo>
                <a:cubicBezTo>
                  <a:pt x="1443472" y="1490583"/>
                  <a:pt x="1464446" y="1496216"/>
                  <a:pt x="1485900" y="1498600"/>
                </a:cubicBezTo>
                <a:cubicBezTo>
                  <a:pt x="1540758" y="1504695"/>
                  <a:pt x="1595967" y="1507067"/>
                  <a:pt x="1651000" y="1511300"/>
                </a:cubicBezTo>
                <a:cubicBezTo>
                  <a:pt x="1870460" y="1501325"/>
                  <a:pt x="1866850" y="1526950"/>
                  <a:pt x="2006600" y="1473200"/>
                </a:cubicBezTo>
                <a:cubicBezTo>
                  <a:pt x="2036691" y="1461626"/>
                  <a:pt x="2066664" y="1449518"/>
                  <a:pt x="2095500" y="1435100"/>
                </a:cubicBezTo>
                <a:cubicBezTo>
                  <a:pt x="2109152" y="1428274"/>
                  <a:pt x="2125747" y="1422788"/>
                  <a:pt x="2133600" y="1409700"/>
                </a:cubicBezTo>
                <a:cubicBezTo>
                  <a:pt x="2140134" y="1398810"/>
                  <a:pt x="2133600" y="1384300"/>
                  <a:pt x="2133600" y="1371600"/>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右 11">
            <a:extLst>
              <a:ext uri="{FF2B5EF4-FFF2-40B4-BE49-F238E27FC236}">
                <a16:creationId xmlns:a16="http://schemas.microsoft.com/office/drawing/2014/main" id="{3B6DC5AA-4ECC-4652-8419-2DD9407D3BCA}"/>
              </a:ext>
            </a:extLst>
          </p:cNvPr>
          <p:cNvSpPr/>
          <p:nvPr/>
        </p:nvSpPr>
        <p:spPr>
          <a:xfrm rot="20245788">
            <a:off x="2191956" y="5484423"/>
            <a:ext cx="600501" cy="48463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3" name="矢印: 右 12">
            <a:extLst>
              <a:ext uri="{FF2B5EF4-FFF2-40B4-BE49-F238E27FC236}">
                <a16:creationId xmlns:a16="http://schemas.microsoft.com/office/drawing/2014/main" id="{D9A30221-2D22-4E5A-9A97-5573EA2CA7AC}"/>
              </a:ext>
            </a:extLst>
          </p:cNvPr>
          <p:cNvSpPr/>
          <p:nvPr/>
        </p:nvSpPr>
        <p:spPr>
          <a:xfrm rot="20245788">
            <a:off x="3586832" y="4742948"/>
            <a:ext cx="600501" cy="48463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63F02640-7202-4FA6-8638-C62C6A81DF33}"/>
              </a:ext>
            </a:extLst>
          </p:cNvPr>
          <p:cNvSpPr txBox="1"/>
          <p:nvPr/>
        </p:nvSpPr>
        <p:spPr>
          <a:xfrm>
            <a:off x="271514" y="3306585"/>
            <a:ext cx="2608406" cy="1138773"/>
          </a:xfrm>
          <a:prstGeom prst="rect">
            <a:avLst/>
          </a:prstGeom>
          <a:noFill/>
        </p:spPr>
        <p:txBody>
          <a:bodyPr wrap="none" rtlCol="0">
            <a:spAutoFit/>
          </a:bodyPr>
          <a:lstStyle/>
          <a:p>
            <a:r>
              <a:rPr kumimoji="1" lang="en-US" altLang="ja-JP" sz="3200" b="1" dirty="0">
                <a:latin typeface="MS UI Gothic" panose="020B0600070205080204" pitchFamily="50" charset="-128"/>
                <a:ea typeface="MS UI Gothic" panose="020B0600070205080204" pitchFamily="50" charset="-128"/>
              </a:rPr>
              <a:t>radical “</a:t>
            </a:r>
            <a:r>
              <a:rPr kumimoji="1" lang="en-US" altLang="ja-JP" sz="3200" b="1" dirty="0">
                <a:solidFill>
                  <a:srgbClr val="FF0000"/>
                </a:solidFill>
                <a:latin typeface="MS UI Gothic" panose="020B0600070205080204" pitchFamily="50" charset="-128"/>
                <a:ea typeface="MS UI Gothic" panose="020B0600070205080204" pitchFamily="50" charset="-128"/>
              </a:rPr>
              <a:t>road</a:t>
            </a:r>
            <a:r>
              <a:rPr kumimoji="1" lang="en-US" altLang="ja-JP" sz="3200" b="1" dirty="0">
                <a:latin typeface="MS UI Gothic" panose="020B0600070205080204" pitchFamily="50" charset="-128"/>
                <a:ea typeface="MS UI Gothic" panose="020B0600070205080204" pitchFamily="50" charset="-128"/>
              </a:rPr>
              <a:t>”</a:t>
            </a:r>
          </a:p>
          <a:p>
            <a:r>
              <a:rPr kumimoji="1" lang="en-US" altLang="ja-JP" sz="3200" b="1" dirty="0">
                <a:latin typeface="MS UI Gothic" panose="020B0600070205080204" pitchFamily="50" charset="-128"/>
                <a:ea typeface="MS UI Gothic" panose="020B0600070205080204" pitchFamily="50" charset="-128"/>
                <a:sym typeface="Wingdings" panose="05000000000000000000" pitchFamily="2" charset="2"/>
              </a:rPr>
              <a:t> </a:t>
            </a:r>
            <a:r>
              <a:rPr kumimoji="1" lang="en-US" altLang="ja-JP" sz="36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roadmap</a:t>
            </a:r>
            <a:endParaRPr kumimoji="1" lang="ja-JP" altLang="en-US" sz="3200" b="1" dirty="0">
              <a:solidFill>
                <a:srgbClr val="FF0000"/>
              </a:solidFill>
              <a:latin typeface="MS UI Gothic" panose="020B0600070205080204" pitchFamily="50" charset="-128"/>
              <a:ea typeface="MS UI Gothic" panose="020B0600070205080204" pitchFamily="50" charset="-128"/>
            </a:endParaRPr>
          </a:p>
        </p:txBody>
      </p:sp>
      <p:sp>
        <p:nvSpPr>
          <p:cNvPr id="15" name="矢印: 右 14">
            <a:extLst>
              <a:ext uri="{FF2B5EF4-FFF2-40B4-BE49-F238E27FC236}">
                <a16:creationId xmlns:a16="http://schemas.microsoft.com/office/drawing/2014/main" id="{03AB493A-F2C3-4C7E-BF65-9B545ACA354E}"/>
              </a:ext>
            </a:extLst>
          </p:cNvPr>
          <p:cNvSpPr/>
          <p:nvPr/>
        </p:nvSpPr>
        <p:spPr>
          <a:xfrm rot="735729">
            <a:off x="4041198" y="2398706"/>
            <a:ext cx="1774197" cy="48463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6" name="矢印: 右 15">
            <a:extLst>
              <a:ext uri="{FF2B5EF4-FFF2-40B4-BE49-F238E27FC236}">
                <a16:creationId xmlns:a16="http://schemas.microsoft.com/office/drawing/2014/main" id="{66FC0EE0-E451-402F-97B5-E97243C62F3D}"/>
              </a:ext>
            </a:extLst>
          </p:cNvPr>
          <p:cNvSpPr/>
          <p:nvPr/>
        </p:nvSpPr>
        <p:spPr>
          <a:xfrm rot="20245788">
            <a:off x="5122084" y="3803534"/>
            <a:ext cx="600501" cy="48463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pic>
        <p:nvPicPr>
          <p:cNvPr id="17" name="図 16" descr="アイコン&#10;&#10;自動的に生成された説明">
            <a:extLst>
              <a:ext uri="{FF2B5EF4-FFF2-40B4-BE49-F238E27FC236}">
                <a16:creationId xmlns:a16="http://schemas.microsoft.com/office/drawing/2014/main" id="{923E0B37-CB67-4F40-AB8B-F851BC0591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5282" y="1726622"/>
            <a:ext cx="2872318" cy="2872318"/>
          </a:xfrm>
          <a:prstGeom prst="rect">
            <a:avLst/>
          </a:prstGeom>
        </p:spPr>
      </p:pic>
      <p:sp>
        <p:nvSpPr>
          <p:cNvPr id="19" name="テキスト ボックス 18">
            <a:extLst>
              <a:ext uri="{FF2B5EF4-FFF2-40B4-BE49-F238E27FC236}">
                <a16:creationId xmlns:a16="http://schemas.microsoft.com/office/drawing/2014/main" id="{4C34E866-6811-4894-9A0C-2AC2655436EA}"/>
              </a:ext>
            </a:extLst>
          </p:cNvPr>
          <p:cNvSpPr txBox="1"/>
          <p:nvPr/>
        </p:nvSpPr>
        <p:spPr>
          <a:xfrm>
            <a:off x="4739569" y="4794428"/>
            <a:ext cx="4180403" cy="1584408"/>
          </a:xfrm>
          <a:prstGeom prst="rect">
            <a:avLst/>
          </a:prstGeom>
          <a:noFill/>
        </p:spPr>
        <p:txBody>
          <a:bodyPr wrap="square" rtlCol="0">
            <a:spAutoFit/>
          </a:bodyPr>
          <a:lstStyle/>
          <a:p>
            <a:pPr>
              <a:lnSpc>
                <a:spcPct val="80000"/>
              </a:lnSpc>
            </a:pPr>
            <a:r>
              <a:rPr lang="en-US" altLang="ja-JP" sz="3600" dirty="0"/>
              <a:t>A calendar system in Zhou dynasty</a:t>
            </a:r>
          </a:p>
          <a:p>
            <a:pPr>
              <a:lnSpc>
                <a:spcPct val="80000"/>
              </a:lnSpc>
            </a:pPr>
            <a:r>
              <a:rPr lang="en-US" altLang="ja-JP" sz="3600" dirty="0">
                <a:solidFill>
                  <a:srgbClr val="FF0000"/>
                </a:solidFill>
                <a:sym typeface="Wingdings" panose="05000000000000000000" pitchFamily="2" charset="2"/>
              </a:rPr>
              <a:t> </a:t>
            </a:r>
            <a:r>
              <a:rPr lang="en-US" altLang="ja-JP" sz="4800" dirty="0">
                <a:solidFill>
                  <a:srgbClr val="FF0000"/>
                </a:solidFill>
                <a:sym typeface="Wingdings" panose="05000000000000000000" pitchFamily="2" charset="2"/>
              </a:rPr>
              <a:t>week </a:t>
            </a:r>
            <a:endParaRPr lang="en-US" altLang="ja-JP" sz="3600" dirty="0">
              <a:solidFill>
                <a:srgbClr val="FF0000"/>
              </a:solidFill>
            </a:endParaRPr>
          </a:p>
        </p:txBody>
      </p:sp>
    </p:spTree>
    <p:extLst>
      <p:ext uri="{BB962C8B-B14F-4D97-AF65-F5344CB8AC3E}">
        <p14:creationId xmlns:p14="http://schemas.microsoft.com/office/powerpoint/2010/main" val="59904919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2589</TotalTime>
  <Words>249</Words>
  <Application>Microsoft Office PowerPoint</Application>
  <PresentationFormat>画面に合わせる (4:3)</PresentationFormat>
  <Paragraphs>30</Paragraphs>
  <Slides>7</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7</vt:i4>
      </vt:variant>
    </vt:vector>
  </HeadingPairs>
  <TitlesOfParts>
    <vt:vector size="16" baseType="lpstr">
      <vt:lpstr>Linux Libertine</vt:lpstr>
      <vt:lpstr>MS UI Gothic</vt:lpstr>
      <vt:lpstr>游ゴシック</vt:lpstr>
      <vt:lpstr>Arial</vt:lpstr>
      <vt:lpstr>Arial</vt:lpstr>
      <vt:lpstr>Calibri</vt:lpstr>
      <vt:lpstr>Calibri Light</vt:lpstr>
      <vt:lpstr>Wingdings</vt:lpstr>
      <vt:lpstr>Office テーマ</vt:lpstr>
      <vt:lpstr>Free Kanji Material  無料漢字教材 kanji0065-0068　新城直樹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新城　直樹</dc:creator>
  <cp:lastModifiedBy>新城　直樹</cp:lastModifiedBy>
  <cp:revision>75</cp:revision>
  <dcterms:created xsi:type="dcterms:W3CDTF">2022-02-04T14:29:48Z</dcterms:created>
  <dcterms:modified xsi:type="dcterms:W3CDTF">2022-02-23T16:20:15Z</dcterms:modified>
</cp:coreProperties>
</file>