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42" r:id="rId2"/>
    <p:sldId id="543" r:id="rId3"/>
    <p:sldId id="539" r:id="rId4"/>
    <p:sldId id="270" r:id="rId5"/>
    <p:sldId id="553"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3542" autoAdjust="0"/>
  </p:normalViewPr>
  <p:slideViewPr>
    <p:cSldViewPr snapToGrid="0">
      <p:cViewPr varScale="1">
        <p:scale>
          <a:sx n="56" d="100"/>
          <a:sy n="56" d="100"/>
        </p:scale>
        <p:origin x="28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2022/2/24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2022/2/24</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gif"/><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hyperlink" Target="http://aragusuku.online/kanji/UnitsForNumbersAndCounters.pdf" TargetMode="External"/><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kanji0016</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AGIF/APNG</a:t>
            </a:r>
            <a:r>
              <a:rPr kumimoji="1" lang="ja-JP" altLang="en-US" dirty="0"/>
              <a:t>ファイルは全て新城が作成したものです。書き順ファイルを編集・加工するために編集用ファイルがほしいという方はご連絡ください（</a:t>
            </a:r>
            <a:r>
              <a:rPr kumimoji="1" lang="en-US" altLang="ja-JP" dirty="0" err="1"/>
              <a:t>RealPaint</a:t>
            </a:r>
            <a:r>
              <a:rPr kumimoji="1" lang="ja-JP" altLang="en-US" dirty="0"/>
              <a:t>で作成しましたので，</a:t>
            </a:r>
            <a:r>
              <a:rPr kumimoji="1" lang="en-US" altLang="ja-JP" dirty="0" err="1"/>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7F502AE2-E45A-48EF-968B-4B35984E9B0F}"/>
              </a:ext>
            </a:extLst>
          </p:cNvPr>
          <p:cNvPicPr>
            <a:picLocks noChangeAspect="1"/>
          </p:cNvPicPr>
          <p:nvPr/>
        </p:nvPicPr>
        <p:blipFill rotWithShape="1">
          <a:blip r:embed="rId2"/>
          <a:srcRect t="33064" b="32199"/>
          <a:stretch/>
        </p:blipFill>
        <p:spPr>
          <a:xfrm>
            <a:off x="408806" y="2035833"/>
            <a:ext cx="8277597" cy="879895"/>
          </a:xfrm>
          <a:prstGeom prst="rect">
            <a:avLst/>
          </a:prstGeom>
        </p:spPr>
      </p:pic>
      <p:pic>
        <p:nvPicPr>
          <p:cNvPr id="3" name="図 2">
            <a:extLst>
              <a:ext uri="{FF2B5EF4-FFF2-40B4-BE49-F238E27FC236}">
                <a16:creationId xmlns:a16="http://schemas.microsoft.com/office/drawing/2014/main" id="{39B22854-02C8-41BA-A0A9-5F0CA3AA0EA8}"/>
              </a:ext>
            </a:extLst>
          </p:cNvPr>
          <p:cNvPicPr>
            <a:picLocks noChangeAspect="1"/>
          </p:cNvPicPr>
          <p:nvPr/>
        </p:nvPicPr>
        <p:blipFill rotWithShape="1">
          <a:blip r:embed="rId3"/>
          <a:srcRect t="32311" b="32330"/>
          <a:stretch/>
        </p:blipFill>
        <p:spPr>
          <a:xfrm>
            <a:off x="0" y="3122762"/>
            <a:ext cx="9144000" cy="517584"/>
          </a:xfrm>
          <a:prstGeom prst="rect">
            <a:avLst/>
          </a:prstGeom>
        </p:spPr>
      </p:pic>
    </p:spTree>
    <p:extLst>
      <p:ext uri="{BB962C8B-B14F-4D97-AF65-F5344CB8AC3E}">
        <p14:creationId xmlns:p14="http://schemas.microsoft.com/office/powerpoint/2010/main" val="3862656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2" name="Picture 6" descr="木の根のイラスト">
            <a:extLst>
              <a:ext uri="{FF2B5EF4-FFF2-40B4-BE49-F238E27FC236}">
                <a16:creationId xmlns:a16="http://schemas.microsoft.com/office/drawing/2014/main" id="{3B331B08-ABD7-4508-9935-9EDE823728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684269"/>
            <a:ext cx="3356016" cy="2919604"/>
          </a:xfrm>
          <a:prstGeom prst="rect">
            <a:avLst/>
          </a:prstGeom>
          <a:noFill/>
          <a:extLst>
            <a:ext uri="{909E8E84-426E-40DD-AFC4-6F175D3DCCD1}">
              <a14:hiddenFill xmlns:a14="http://schemas.microsoft.com/office/drawing/2010/main">
                <a:solidFill>
                  <a:srgbClr val="FFFFFF"/>
                </a:solidFill>
              </a14:hiddenFill>
            </a:ext>
          </a:extLst>
        </p:spPr>
      </p:pic>
      <p:pic>
        <p:nvPicPr>
          <p:cNvPr id="15" name="図 14" descr="家具, テーブル, 椅子, 挿絵 が含まれている画像&#10;&#10;自動的に生成された説明">
            <a:extLst>
              <a:ext uri="{FF2B5EF4-FFF2-40B4-BE49-F238E27FC236}">
                <a16:creationId xmlns:a16="http://schemas.microsoft.com/office/drawing/2014/main" id="{D2D252FC-5860-4DF6-8397-492B97EAEE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14595" y="1214831"/>
            <a:ext cx="2214169" cy="2214169"/>
          </a:xfrm>
          <a:prstGeom prst="rect">
            <a:avLst/>
          </a:prstGeom>
        </p:spPr>
      </p:pic>
      <p:pic>
        <p:nvPicPr>
          <p:cNvPr id="3" name="図 2">
            <a:extLst>
              <a:ext uri="{FF2B5EF4-FFF2-40B4-BE49-F238E27FC236}">
                <a16:creationId xmlns:a16="http://schemas.microsoft.com/office/drawing/2014/main" id="{DC2A3465-BD6C-4F60-AD18-81AB3300D118}"/>
              </a:ext>
            </a:extLst>
          </p:cNvPr>
          <p:cNvPicPr>
            <a:picLocks noChangeAspect="1"/>
          </p:cNvPicPr>
          <p:nvPr/>
        </p:nvPicPr>
        <p:blipFill>
          <a:blip r:embed="rId4"/>
          <a:stretch>
            <a:fillRect/>
          </a:stretch>
        </p:blipFill>
        <p:spPr>
          <a:xfrm>
            <a:off x="0" y="29964"/>
            <a:ext cx="9144000" cy="530335"/>
          </a:xfrm>
          <a:prstGeom prst="rect">
            <a:avLst/>
          </a:prstGeom>
        </p:spPr>
      </p:pic>
      <p:pic>
        <p:nvPicPr>
          <p:cNvPr id="4" name="図 3">
            <a:extLst>
              <a:ext uri="{FF2B5EF4-FFF2-40B4-BE49-F238E27FC236}">
                <a16:creationId xmlns:a16="http://schemas.microsoft.com/office/drawing/2014/main" id="{1418EE5B-5904-4CDE-AD06-D716230F2470}"/>
              </a:ext>
            </a:extLst>
          </p:cNvPr>
          <p:cNvPicPr>
            <a:picLocks noChangeAspect="1"/>
          </p:cNvPicPr>
          <p:nvPr/>
        </p:nvPicPr>
        <p:blipFill>
          <a:blip r:embed="rId5"/>
          <a:stretch>
            <a:fillRect/>
          </a:stretch>
        </p:blipFill>
        <p:spPr>
          <a:xfrm>
            <a:off x="0" y="588734"/>
            <a:ext cx="9144000" cy="471782"/>
          </a:xfrm>
          <a:prstGeom prst="rect">
            <a:avLst/>
          </a:prstGeom>
        </p:spPr>
      </p:pic>
      <p:grpSp>
        <p:nvGrpSpPr>
          <p:cNvPr id="10" name="グループ化 9">
            <a:extLst>
              <a:ext uri="{FF2B5EF4-FFF2-40B4-BE49-F238E27FC236}">
                <a16:creationId xmlns:a16="http://schemas.microsoft.com/office/drawing/2014/main" id="{0892A2A5-D1DB-45BF-92FC-E9FE90B199D7}"/>
              </a:ext>
            </a:extLst>
          </p:cNvPr>
          <p:cNvGrpSpPr/>
          <p:nvPr/>
        </p:nvGrpSpPr>
        <p:grpSpPr>
          <a:xfrm>
            <a:off x="2206171" y="1770742"/>
            <a:ext cx="1208314" cy="1277258"/>
            <a:chOff x="2104571" y="1901371"/>
            <a:chExt cx="1208314" cy="1277258"/>
          </a:xfrm>
        </p:grpSpPr>
        <p:sp>
          <p:nvSpPr>
            <p:cNvPr id="7" name="フリーフォーム: 図形 6">
              <a:extLst>
                <a:ext uri="{FF2B5EF4-FFF2-40B4-BE49-F238E27FC236}">
                  <a16:creationId xmlns:a16="http://schemas.microsoft.com/office/drawing/2014/main" id="{8722AA47-4769-4AD5-B4BD-7A9246B5B47B}"/>
                </a:ext>
              </a:extLst>
            </p:cNvPr>
            <p:cNvSpPr/>
            <p:nvPr/>
          </p:nvSpPr>
          <p:spPr>
            <a:xfrm>
              <a:off x="2264229" y="2133600"/>
              <a:ext cx="870857" cy="207896"/>
            </a:xfrm>
            <a:custGeom>
              <a:avLst/>
              <a:gdLst>
                <a:gd name="connsiteX0" fmla="*/ 0 w 870857"/>
                <a:gd name="connsiteY0" fmla="*/ 0 h 207896"/>
                <a:gd name="connsiteX1" fmla="*/ 116114 w 870857"/>
                <a:gd name="connsiteY1" fmla="*/ 116114 h 207896"/>
                <a:gd name="connsiteX2" fmla="*/ 159657 w 870857"/>
                <a:gd name="connsiteY2" fmla="*/ 145143 h 207896"/>
                <a:gd name="connsiteX3" fmla="*/ 275771 w 870857"/>
                <a:gd name="connsiteY3" fmla="*/ 174171 h 207896"/>
                <a:gd name="connsiteX4" fmla="*/ 319314 w 870857"/>
                <a:gd name="connsiteY4" fmla="*/ 203200 h 207896"/>
                <a:gd name="connsiteX5" fmla="*/ 696685 w 870857"/>
                <a:gd name="connsiteY5" fmla="*/ 174171 h 207896"/>
                <a:gd name="connsiteX6" fmla="*/ 740228 w 870857"/>
                <a:gd name="connsiteY6" fmla="*/ 145143 h 207896"/>
                <a:gd name="connsiteX7" fmla="*/ 798285 w 870857"/>
                <a:gd name="connsiteY7" fmla="*/ 116114 h 207896"/>
                <a:gd name="connsiteX8" fmla="*/ 841828 w 870857"/>
                <a:gd name="connsiteY8" fmla="*/ 58057 h 207896"/>
                <a:gd name="connsiteX9" fmla="*/ 870857 w 870857"/>
                <a:gd name="connsiteY9" fmla="*/ 29029 h 20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70857" h="207896">
                  <a:moveTo>
                    <a:pt x="0" y="0"/>
                  </a:moveTo>
                  <a:cubicBezTo>
                    <a:pt x="66096" y="82620"/>
                    <a:pt x="38797" y="60887"/>
                    <a:pt x="116114" y="116114"/>
                  </a:cubicBezTo>
                  <a:cubicBezTo>
                    <a:pt x="130309" y="126253"/>
                    <a:pt x="143263" y="139182"/>
                    <a:pt x="159657" y="145143"/>
                  </a:cubicBezTo>
                  <a:cubicBezTo>
                    <a:pt x="197151" y="158777"/>
                    <a:pt x="275771" y="174171"/>
                    <a:pt x="275771" y="174171"/>
                  </a:cubicBezTo>
                  <a:cubicBezTo>
                    <a:pt x="290285" y="183847"/>
                    <a:pt x="301884" y="202503"/>
                    <a:pt x="319314" y="203200"/>
                  </a:cubicBezTo>
                  <a:cubicBezTo>
                    <a:pt x="558595" y="212772"/>
                    <a:pt x="553976" y="209850"/>
                    <a:pt x="696685" y="174171"/>
                  </a:cubicBezTo>
                  <a:cubicBezTo>
                    <a:pt x="711199" y="164495"/>
                    <a:pt x="725082" y="153798"/>
                    <a:pt x="740228" y="145143"/>
                  </a:cubicBezTo>
                  <a:cubicBezTo>
                    <a:pt x="759014" y="134408"/>
                    <a:pt x="781857" y="130195"/>
                    <a:pt x="798285" y="116114"/>
                  </a:cubicBezTo>
                  <a:cubicBezTo>
                    <a:pt x="816652" y="100371"/>
                    <a:pt x="826341" y="76641"/>
                    <a:pt x="841828" y="58057"/>
                  </a:cubicBezTo>
                  <a:cubicBezTo>
                    <a:pt x="850588" y="47545"/>
                    <a:pt x="861181" y="38705"/>
                    <a:pt x="870857" y="29029"/>
                  </a:cubicBezTo>
                </a:path>
              </a:pathLst>
            </a:custGeom>
            <a:noFill/>
            <a:ln w="177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フリーフォーム: 図形 7">
              <a:extLst>
                <a:ext uri="{FF2B5EF4-FFF2-40B4-BE49-F238E27FC236}">
                  <a16:creationId xmlns:a16="http://schemas.microsoft.com/office/drawing/2014/main" id="{1452EB4C-14C4-4833-977B-48B7F860AFDF}"/>
                </a:ext>
              </a:extLst>
            </p:cNvPr>
            <p:cNvSpPr/>
            <p:nvPr/>
          </p:nvSpPr>
          <p:spPr>
            <a:xfrm>
              <a:off x="2699653" y="1901371"/>
              <a:ext cx="14518" cy="1277258"/>
            </a:xfrm>
            <a:custGeom>
              <a:avLst/>
              <a:gdLst>
                <a:gd name="connsiteX0" fmla="*/ 14518 w 14518"/>
                <a:gd name="connsiteY0" fmla="*/ 0 h 1277258"/>
                <a:gd name="connsiteX1" fmla="*/ 4 w 14518"/>
                <a:gd name="connsiteY1" fmla="*/ 1277258 h 1277258"/>
              </a:gdLst>
              <a:ahLst/>
              <a:cxnLst>
                <a:cxn ang="0">
                  <a:pos x="connsiteX0" y="connsiteY0"/>
                </a:cxn>
                <a:cxn ang="0">
                  <a:pos x="connsiteX1" y="connsiteY1"/>
                </a:cxn>
              </a:cxnLst>
              <a:rect l="l" t="t" r="r" b="b"/>
              <a:pathLst>
                <a:path w="14518" h="1277258">
                  <a:moveTo>
                    <a:pt x="14518" y="0"/>
                  </a:moveTo>
                  <a:cubicBezTo>
                    <a:pt x="-687" y="1170815"/>
                    <a:pt x="4" y="745035"/>
                    <a:pt x="4" y="1277258"/>
                  </a:cubicBezTo>
                </a:path>
              </a:pathLst>
            </a:custGeom>
            <a:noFill/>
            <a:ln w="177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フリーフォーム: 図形 8">
              <a:extLst>
                <a:ext uri="{FF2B5EF4-FFF2-40B4-BE49-F238E27FC236}">
                  <a16:creationId xmlns:a16="http://schemas.microsoft.com/office/drawing/2014/main" id="{213D4F43-43BC-401F-BE2B-40ACD338DD4E}"/>
                </a:ext>
              </a:extLst>
            </p:cNvPr>
            <p:cNvSpPr/>
            <p:nvPr/>
          </p:nvSpPr>
          <p:spPr>
            <a:xfrm>
              <a:off x="2104571" y="2728686"/>
              <a:ext cx="551543" cy="348343"/>
            </a:xfrm>
            <a:custGeom>
              <a:avLst/>
              <a:gdLst>
                <a:gd name="connsiteX0" fmla="*/ 551543 w 551543"/>
                <a:gd name="connsiteY0" fmla="*/ 0 h 348343"/>
                <a:gd name="connsiteX1" fmla="*/ 478972 w 551543"/>
                <a:gd name="connsiteY1" fmla="*/ 116114 h 348343"/>
                <a:gd name="connsiteX2" fmla="*/ 420915 w 551543"/>
                <a:gd name="connsiteY2" fmla="*/ 159657 h 348343"/>
                <a:gd name="connsiteX3" fmla="*/ 246743 w 551543"/>
                <a:gd name="connsiteY3" fmla="*/ 261257 h 348343"/>
                <a:gd name="connsiteX4" fmla="*/ 188686 w 551543"/>
                <a:gd name="connsiteY4" fmla="*/ 290285 h 348343"/>
                <a:gd name="connsiteX5" fmla="*/ 87086 w 551543"/>
                <a:gd name="connsiteY5" fmla="*/ 319314 h 348343"/>
                <a:gd name="connsiteX6" fmla="*/ 0 w 551543"/>
                <a:gd name="connsiteY6" fmla="*/ 348343 h 348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1543" h="348343">
                  <a:moveTo>
                    <a:pt x="551543" y="0"/>
                  </a:moveTo>
                  <a:cubicBezTo>
                    <a:pt x="527353" y="38705"/>
                    <a:pt x="507874" y="80789"/>
                    <a:pt x="478972" y="116114"/>
                  </a:cubicBezTo>
                  <a:cubicBezTo>
                    <a:pt x="463654" y="134836"/>
                    <a:pt x="441428" y="146836"/>
                    <a:pt x="420915" y="159657"/>
                  </a:cubicBezTo>
                  <a:cubicBezTo>
                    <a:pt x="363918" y="195280"/>
                    <a:pt x="306860" y="231199"/>
                    <a:pt x="246743" y="261257"/>
                  </a:cubicBezTo>
                  <a:cubicBezTo>
                    <a:pt x="227391" y="270933"/>
                    <a:pt x="209020" y="282891"/>
                    <a:pt x="188686" y="290285"/>
                  </a:cubicBezTo>
                  <a:cubicBezTo>
                    <a:pt x="155585" y="302322"/>
                    <a:pt x="120822" y="309193"/>
                    <a:pt x="87086" y="319314"/>
                  </a:cubicBezTo>
                  <a:cubicBezTo>
                    <a:pt x="87046" y="319326"/>
                    <a:pt x="39" y="348330"/>
                    <a:pt x="0" y="348343"/>
                  </a:cubicBezTo>
                </a:path>
              </a:pathLst>
            </a:custGeom>
            <a:noFill/>
            <a:ln w="177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フリーフォーム: 図形 10">
              <a:extLst>
                <a:ext uri="{FF2B5EF4-FFF2-40B4-BE49-F238E27FC236}">
                  <a16:creationId xmlns:a16="http://schemas.microsoft.com/office/drawing/2014/main" id="{EC1D41C5-A52F-416E-AD28-5E8FA6D0F229}"/>
                </a:ext>
              </a:extLst>
            </p:cNvPr>
            <p:cNvSpPr/>
            <p:nvPr/>
          </p:nvSpPr>
          <p:spPr>
            <a:xfrm flipH="1">
              <a:off x="2761342" y="2728685"/>
              <a:ext cx="551543" cy="348343"/>
            </a:xfrm>
            <a:custGeom>
              <a:avLst/>
              <a:gdLst>
                <a:gd name="connsiteX0" fmla="*/ 551543 w 551543"/>
                <a:gd name="connsiteY0" fmla="*/ 0 h 348343"/>
                <a:gd name="connsiteX1" fmla="*/ 478972 w 551543"/>
                <a:gd name="connsiteY1" fmla="*/ 116114 h 348343"/>
                <a:gd name="connsiteX2" fmla="*/ 420915 w 551543"/>
                <a:gd name="connsiteY2" fmla="*/ 159657 h 348343"/>
                <a:gd name="connsiteX3" fmla="*/ 246743 w 551543"/>
                <a:gd name="connsiteY3" fmla="*/ 261257 h 348343"/>
                <a:gd name="connsiteX4" fmla="*/ 188686 w 551543"/>
                <a:gd name="connsiteY4" fmla="*/ 290285 h 348343"/>
                <a:gd name="connsiteX5" fmla="*/ 87086 w 551543"/>
                <a:gd name="connsiteY5" fmla="*/ 319314 h 348343"/>
                <a:gd name="connsiteX6" fmla="*/ 0 w 551543"/>
                <a:gd name="connsiteY6" fmla="*/ 348343 h 3483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1543" h="348343">
                  <a:moveTo>
                    <a:pt x="551543" y="0"/>
                  </a:moveTo>
                  <a:cubicBezTo>
                    <a:pt x="527353" y="38705"/>
                    <a:pt x="507874" y="80789"/>
                    <a:pt x="478972" y="116114"/>
                  </a:cubicBezTo>
                  <a:cubicBezTo>
                    <a:pt x="463654" y="134836"/>
                    <a:pt x="441428" y="146836"/>
                    <a:pt x="420915" y="159657"/>
                  </a:cubicBezTo>
                  <a:cubicBezTo>
                    <a:pt x="363918" y="195280"/>
                    <a:pt x="306860" y="231199"/>
                    <a:pt x="246743" y="261257"/>
                  </a:cubicBezTo>
                  <a:cubicBezTo>
                    <a:pt x="227391" y="270933"/>
                    <a:pt x="209020" y="282891"/>
                    <a:pt x="188686" y="290285"/>
                  </a:cubicBezTo>
                  <a:cubicBezTo>
                    <a:pt x="155585" y="302322"/>
                    <a:pt x="120822" y="309193"/>
                    <a:pt x="87086" y="319314"/>
                  </a:cubicBezTo>
                  <a:cubicBezTo>
                    <a:pt x="87046" y="319326"/>
                    <a:pt x="39" y="348330"/>
                    <a:pt x="0" y="348343"/>
                  </a:cubicBezTo>
                </a:path>
              </a:pathLst>
            </a:custGeom>
            <a:noFill/>
            <a:ln w="177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13" name="テキスト ボックス 12">
            <a:extLst>
              <a:ext uri="{FF2B5EF4-FFF2-40B4-BE49-F238E27FC236}">
                <a16:creationId xmlns:a16="http://schemas.microsoft.com/office/drawing/2014/main" id="{D75544B2-5F28-4E23-81AD-7805ED2B0811}"/>
              </a:ext>
            </a:extLst>
          </p:cNvPr>
          <p:cNvSpPr txBox="1"/>
          <p:nvPr/>
        </p:nvSpPr>
        <p:spPr>
          <a:xfrm>
            <a:off x="1531826" y="1029609"/>
            <a:ext cx="4319881" cy="707886"/>
          </a:xfrm>
          <a:prstGeom prst="rect">
            <a:avLst/>
          </a:prstGeom>
          <a:noFill/>
        </p:spPr>
        <p:txBody>
          <a:bodyPr wrap="square" rtlCol="0">
            <a:spAutoFit/>
          </a:bodyPr>
          <a:lstStyle/>
          <a:p>
            <a:pPr algn="ctr"/>
            <a:r>
              <a:rPr lang="en-US" altLang="ja-JP" sz="3600" dirty="0"/>
              <a:t>pictograph of </a:t>
            </a:r>
            <a:r>
              <a:rPr lang="en-US" altLang="ja-JP" sz="4000" dirty="0">
                <a:solidFill>
                  <a:srgbClr val="FF0000"/>
                </a:solidFill>
              </a:rPr>
              <a:t>’tree’</a:t>
            </a:r>
            <a:endParaRPr lang="en-US" altLang="ja-JP" sz="3600" dirty="0">
              <a:solidFill>
                <a:srgbClr val="FF0000"/>
              </a:solidFill>
              <a:latin typeface="MS UI Gothic" panose="020B0600070205080204" pitchFamily="50" charset="-128"/>
              <a:ea typeface="MS UI Gothic" panose="020B0600070205080204" pitchFamily="50" charset="-128"/>
            </a:endParaRPr>
          </a:p>
        </p:txBody>
      </p:sp>
      <p:sp>
        <p:nvSpPr>
          <p:cNvPr id="14" name="矢印: 右 13">
            <a:extLst>
              <a:ext uri="{FF2B5EF4-FFF2-40B4-BE49-F238E27FC236}">
                <a16:creationId xmlns:a16="http://schemas.microsoft.com/office/drawing/2014/main" id="{6676B12B-2F46-4344-AE15-A86AAA53D820}"/>
              </a:ext>
            </a:extLst>
          </p:cNvPr>
          <p:cNvSpPr/>
          <p:nvPr/>
        </p:nvSpPr>
        <p:spPr>
          <a:xfrm>
            <a:off x="3948892" y="2197495"/>
            <a:ext cx="596835" cy="5847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7" name="図 16" descr="ロゴ, アイコン&#10;&#10;自動的に生成された説明">
            <a:extLst>
              <a:ext uri="{FF2B5EF4-FFF2-40B4-BE49-F238E27FC236}">
                <a16:creationId xmlns:a16="http://schemas.microsoft.com/office/drawing/2014/main" id="{47496434-BC39-4307-9EE8-87167F946C5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124417" y="3405961"/>
            <a:ext cx="2822055" cy="2822055"/>
          </a:xfrm>
          <a:prstGeom prst="rect">
            <a:avLst/>
          </a:prstGeom>
        </p:spPr>
      </p:pic>
      <p:cxnSp>
        <p:nvCxnSpPr>
          <p:cNvPr id="22" name="直線コネクタ 21">
            <a:extLst>
              <a:ext uri="{FF2B5EF4-FFF2-40B4-BE49-F238E27FC236}">
                <a16:creationId xmlns:a16="http://schemas.microsoft.com/office/drawing/2014/main" id="{68934011-C65B-423E-87B3-D5F164C8E734}"/>
              </a:ext>
            </a:extLst>
          </p:cNvPr>
          <p:cNvCxnSpPr>
            <a:cxnSpLocks/>
          </p:cNvCxnSpPr>
          <p:nvPr/>
        </p:nvCxnSpPr>
        <p:spPr>
          <a:xfrm>
            <a:off x="1436539" y="5693106"/>
            <a:ext cx="496637" cy="45077"/>
          </a:xfrm>
          <a:prstGeom prst="line">
            <a:avLst/>
          </a:prstGeom>
          <a:ln w="165100">
            <a:solidFill>
              <a:srgbClr val="FFFF00"/>
            </a:solidFill>
          </a:ln>
        </p:spPr>
        <p:style>
          <a:lnRef idx="1">
            <a:schemeClr val="accent1"/>
          </a:lnRef>
          <a:fillRef idx="0">
            <a:schemeClr val="accent1"/>
          </a:fillRef>
          <a:effectRef idx="0">
            <a:schemeClr val="accent1"/>
          </a:effectRef>
          <a:fontRef idx="minor">
            <a:schemeClr val="tx1"/>
          </a:fontRef>
        </p:style>
      </p:cxnSp>
      <p:sp>
        <p:nvSpPr>
          <p:cNvPr id="27" name="吹き出し: 四角形 26">
            <a:extLst>
              <a:ext uri="{FF2B5EF4-FFF2-40B4-BE49-F238E27FC236}">
                <a16:creationId xmlns:a16="http://schemas.microsoft.com/office/drawing/2014/main" id="{FA64DF80-051B-4B18-B4ED-9237464A4B3D}"/>
              </a:ext>
            </a:extLst>
          </p:cNvPr>
          <p:cNvSpPr/>
          <p:nvPr/>
        </p:nvSpPr>
        <p:spPr>
          <a:xfrm>
            <a:off x="2177840" y="4167713"/>
            <a:ext cx="1159747" cy="763241"/>
          </a:xfrm>
          <a:prstGeom prst="wedgeRectCallout">
            <a:avLst>
              <a:gd name="adj1" fmla="val -84405"/>
              <a:gd name="adj2" fmla="val 14427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800" dirty="0">
                <a:solidFill>
                  <a:schemeClr val="tx1"/>
                </a:solidFill>
              </a:rPr>
              <a:t>root</a:t>
            </a:r>
            <a:endParaRPr kumimoji="1" lang="ja-JP" altLang="en-US" sz="2800" dirty="0">
              <a:solidFill>
                <a:schemeClr val="tx1"/>
              </a:solidFill>
            </a:endParaRPr>
          </a:p>
        </p:txBody>
      </p:sp>
      <p:sp>
        <p:nvSpPr>
          <p:cNvPr id="28" name="テキスト ボックス 27">
            <a:extLst>
              <a:ext uri="{FF2B5EF4-FFF2-40B4-BE49-F238E27FC236}">
                <a16:creationId xmlns:a16="http://schemas.microsoft.com/office/drawing/2014/main" id="{81144B54-3678-4DDA-BB45-F80F05440DC6}"/>
              </a:ext>
            </a:extLst>
          </p:cNvPr>
          <p:cNvSpPr txBox="1"/>
          <p:nvPr/>
        </p:nvSpPr>
        <p:spPr>
          <a:xfrm>
            <a:off x="2807608" y="4922575"/>
            <a:ext cx="6138864" cy="1631216"/>
          </a:xfrm>
          <a:prstGeom prst="rect">
            <a:avLst/>
          </a:prstGeom>
          <a:noFill/>
        </p:spPr>
        <p:txBody>
          <a:bodyPr wrap="square" rtlCol="0">
            <a:spAutoFit/>
          </a:bodyPr>
          <a:lstStyle/>
          <a:p>
            <a:r>
              <a:rPr lang="en-US" altLang="ja-JP" sz="3200" dirty="0">
                <a:latin typeface="MS UI Gothic" panose="020B0600070205080204" pitchFamily="50" charset="-128"/>
                <a:ea typeface="MS UI Gothic" panose="020B0600070205080204" pitchFamily="50" charset="-128"/>
              </a:rPr>
              <a:t>root</a:t>
            </a:r>
          </a:p>
          <a:p>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 </a:t>
            </a:r>
            <a:r>
              <a:rPr lang="en-US" altLang="ja-JP" sz="32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basis, foundation</a:t>
            </a:r>
            <a:endParaRPr lang="en-US" altLang="ja-JP" sz="3200" dirty="0">
              <a:solidFill>
                <a:srgbClr val="FF0000"/>
              </a:solidFill>
              <a:latin typeface="MS UI Gothic" panose="020B0600070205080204" pitchFamily="50" charset="-128"/>
              <a:ea typeface="MS UI Gothic" panose="020B0600070205080204" pitchFamily="50" charset="-128"/>
            </a:endParaRPr>
          </a:p>
          <a:p>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 basis of information  </a:t>
            </a:r>
            <a:r>
              <a:rPr lang="en-US" altLang="ja-JP" sz="36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a book</a:t>
            </a:r>
            <a:endParaRPr lang="en-US" altLang="ja-JP" sz="3200" dirty="0">
              <a:solidFill>
                <a:srgbClr val="FF0000"/>
              </a:solidFill>
              <a:latin typeface="MS UI Gothic" panose="020B0600070205080204" pitchFamily="50" charset="-128"/>
              <a:ea typeface="MS UI Gothic" panose="020B0600070205080204" pitchFamily="50" charset="-128"/>
            </a:endParaRPr>
          </a:p>
        </p:txBody>
      </p:sp>
      <p:pic>
        <p:nvPicPr>
          <p:cNvPr id="14344" name="Picture 8" descr="木の根のイラスト（地面なし）">
            <a:extLst>
              <a:ext uri="{FF2B5EF4-FFF2-40B4-BE49-F238E27FC236}">
                <a16:creationId xmlns:a16="http://schemas.microsoft.com/office/drawing/2014/main" id="{E48CC6D0-C1C5-4FB0-BC58-7FAC2A8C32C0}"/>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1934" y="1433891"/>
            <a:ext cx="2034237" cy="20342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47494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C20AE661-466A-4EA4-902D-6261934B9A1C}"/>
              </a:ext>
            </a:extLst>
          </p:cNvPr>
          <p:cNvPicPr>
            <a:picLocks noChangeAspect="1"/>
          </p:cNvPicPr>
          <p:nvPr/>
        </p:nvPicPr>
        <p:blipFill>
          <a:blip r:embed="rId2"/>
          <a:stretch>
            <a:fillRect/>
          </a:stretch>
        </p:blipFill>
        <p:spPr>
          <a:xfrm>
            <a:off x="162560" y="1339850"/>
            <a:ext cx="8705850" cy="2114550"/>
          </a:xfrm>
          <a:prstGeom prst="rect">
            <a:avLst/>
          </a:prstGeom>
        </p:spPr>
      </p:pic>
      <p:sp>
        <p:nvSpPr>
          <p:cNvPr id="3" name="テキスト ボックス 2">
            <a:extLst>
              <a:ext uri="{FF2B5EF4-FFF2-40B4-BE49-F238E27FC236}">
                <a16:creationId xmlns:a16="http://schemas.microsoft.com/office/drawing/2014/main" id="{8350DB84-2FE2-46E8-85B9-5064DA6EE688}"/>
              </a:ext>
            </a:extLst>
          </p:cNvPr>
          <p:cNvSpPr txBox="1"/>
          <p:nvPr/>
        </p:nvSpPr>
        <p:spPr>
          <a:xfrm>
            <a:off x="162560" y="225475"/>
            <a:ext cx="8493760" cy="1015663"/>
          </a:xfrm>
          <a:prstGeom prst="rect">
            <a:avLst/>
          </a:prstGeom>
          <a:noFill/>
        </p:spPr>
        <p:txBody>
          <a:bodyPr wrap="square">
            <a:spAutoFit/>
          </a:bodyPr>
          <a:lstStyle/>
          <a:p>
            <a:r>
              <a:rPr lang="en-US" altLang="ja-JP" sz="3600" dirty="0">
                <a:latin typeface="MS UI Gothic" panose="020B0600070205080204" pitchFamily="50" charset="-128"/>
                <a:ea typeface="MS UI Gothic" panose="020B0600070205080204" pitchFamily="50" charset="-128"/>
              </a:rPr>
              <a:t>UnitsForNumbersAndCounters.pdf</a:t>
            </a:r>
          </a:p>
          <a:p>
            <a:r>
              <a:rPr lang="ja-JP" altLang="en-US" sz="2400" dirty="0">
                <a:latin typeface="MS UI Gothic" panose="020B0600070205080204" pitchFamily="50" charset="-128"/>
                <a:ea typeface="MS UI Gothic" panose="020B0600070205080204" pitchFamily="50" charset="-128"/>
                <a:hlinkClick r:id="rId3"/>
              </a:rPr>
              <a:t>http://aragusuku.online/kanji/UnitsForNumbersAndCounters.pdf</a:t>
            </a:r>
            <a:endParaRPr lang="ja-JP" altLang="en-US" sz="2400" dirty="0">
              <a:latin typeface="MS UI Gothic" panose="020B0600070205080204" pitchFamily="50" charset="-128"/>
              <a:ea typeface="MS UI Gothic" panose="020B0600070205080204" pitchFamily="50" charset="-128"/>
            </a:endParaRPr>
          </a:p>
        </p:txBody>
      </p:sp>
      <p:sp>
        <p:nvSpPr>
          <p:cNvPr id="6" name="楕円 5">
            <a:extLst>
              <a:ext uri="{FF2B5EF4-FFF2-40B4-BE49-F238E27FC236}">
                <a16:creationId xmlns:a16="http://schemas.microsoft.com/office/drawing/2014/main" id="{3EB4FE60-9288-4392-B9D7-FB18938CCB4C}"/>
              </a:ext>
            </a:extLst>
          </p:cNvPr>
          <p:cNvSpPr/>
          <p:nvPr/>
        </p:nvSpPr>
        <p:spPr>
          <a:xfrm>
            <a:off x="1485899" y="1959611"/>
            <a:ext cx="1184729" cy="577501"/>
          </a:xfrm>
          <a:prstGeom prst="ellipse">
            <a:avLst/>
          </a:prstGeom>
          <a:noFill/>
          <a:ln w="76200">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S UI Gothic" panose="020B0600070205080204" pitchFamily="50" charset="-128"/>
              <a:ea typeface="MS UI Gothic" panose="020B0600070205080204" pitchFamily="50" charset="-128"/>
            </a:endParaRPr>
          </a:p>
        </p:txBody>
      </p:sp>
      <p:graphicFrame>
        <p:nvGraphicFramePr>
          <p:cNvPr id="8" name="表 7">
            <a:extLst>
              <a:ext uri="{FF2B5EF4-FFF2-40B4-BE49-F238E27FC236}">
                <a16:creationId xmlns:a16="http://schemas.microsoft.com/office/drawing/2014/main" id="{611A679C-81F3-4A1F-A0A5-D3A660E6DAA8}"/>
              </a:ext>
            </a:extLst>
          </p:cNvPr>
          <p:cNvGraphicFramePr>
            <a:graphicFrameLocks noGrp="1"/>
          </p:cNvGraphicFramePr>
          <p:nvPr>
            <p:extLst>
              <p:ext uri="{D42A27DB-BD31-4B8C-83A1-F6EECF244321}">
                <p14:modId xmlns:p14="http://schemas.microsoft.com/office/powerpoint/2010/main" val="3605935937"/>
              </p:ext>
            </p:extLst>
          </p:nvPr>
        </p:nvGraphicFramePr>
        <p:xfrm>
          <a:off x="72961" y="4535170"/>
          <a:ext cx="8998078" cy="1524000"/>
        </p:xfrm>
        <a:graphic>
          <a:graphicData uri="http://schemas.openxmlformats.org/drawingml/2006/table">
            <a:tbl>
              <a:tblPr firstRow="1" bandRow="1">
                <a:tableStyleId>{5940675A-B579-460E-94D1-54222C63F5DA}</a:tableStyleId>
              </a:tblPr>
              <a:tblGrid>
                <a:gridCol w="962862">
                  <a:extLst>
                    <a:ext uri="{9D8B030D-6E8A-4147-A177-3AD203B41FA5}">
                      <a16:colId xmlns:a16="http://schemas.microsoft.com/office/drawing/2014/main" val="2840788504"/>
                    </a:ext>
                  </a:extLst>
                </a:gridCol>
                <a:gridCol w="1120013">
                  <a:extLst>
                    <a:ext uri="{9D8B030D-6E8A-4147-A177-3AD203B41FA5}">
                      <a16:colId xmlns:a16="http://schemas.microsoft.com/office/drawing/2014/main" val="259313312"/>
                    </a:ext>
                  </a:extLst>
                </a:gridCol>
                <a:gridCol w="1010574">
                  <a:extLst>
                    <a:ext uri="{9D8B030D-6E8A-4147-A177-3AD203B41FA5}">
                      <a16:colId xmlns:a16="http://schemas.microsoft.com/office/drawing/2014/main" val="612491108"/>
                    </a:ext>
                  </a:extLst>
                </a:gridCol>
                <a:gridCol w="1023531">
                  <a:extLst>
                    <a:ext uri="{9D8B030D-6E8A-4147-A177-3AD203B41FA5}">
                      <a16:colId xmlns:a16="http://schemas.microsoft.com/office/drawing/2014/main" val="3688735090"/>
                    </a:ext>
                  </a:extLst>
                </a:gridCol>
                <a:gridCol w="958750">
                  <a:extLst>
                    <a:ext uri="{9D8B030D-6E8A-4147-A177-3AD203B41FA5}">
                      <a16:colId xmlns:a16="http://schemas.microsoft.com/office/drawing/2014/main" val="2491949115"/>
                    </a:ext>
                  </a:extLst>
                </a:gridCol>
                <a:gridCol w="964477">
                  <a:extLst>
                    <a:ext uri="{9D8B030D-6E8A-4147-A177-3AD203B41FA5}">
                      <a16:colId xmlns:a16="http://schemas.microsoft.com/office/drawing/2014/main" val="2855950129"/>
                    </a:ext>
                  </a:extLst>
                </a:gridCol>
                <a:gridCol w="1102534">
                  <a:extLst>
                    <a:ext uri="{9D8B030D-6E8A-4147-A177-3AD203B41FA5}">
                      <a16:colId xmlns:a16="http://schemas.microsoft.com/office/drawing/2014/main" val="3711994284"/>
                    </a:ext>
                  </a:extLst>
                </a:gridCol>
                <a:gridCol w="905659">
                  <a:extLst>
                    <a:ext uri="{9D8B030D-6E8A-4147-A177-3AD203B41FA5}">
                      <a16:colId xmlns:a16="http://schemas.microsoft.com/office/drawing/2014/main" val="894203290"/>
                    </a:ext>
                  </a:extLst>
                </a:gridCol>
                <a:gridCol w="949678">
                  <a:extLst>
                    <a:ext uri="{9D8B030D-6E8A-4147-A177-3AD203B41FA5}">
                      <a16:colId xmlns:a16="http://schemas.microsoft.com/office/drawing/2014/main" val="84436387"/>
                    </a:ext>
                  </a:extLst>
                </a:gridCol>
              </a:tblGrid>
              <a:tr h="370840">
                <a:tc>
                  <a:txBody>
                    <a:bodyPr/>
                    <a:lstStyle/>
                    <a:p>
                      <a:pPr algn="ctr"/>
                      <a:r>
                        <a:rPr kumimoji="1" lang="en-US" altLang="ja-JP" sz="1600" dirty="0"/>
                        <a:t>1 pen</a:t>
                      </a:r>
                    </a:p>
                    <a:p>
                      <a:pPr algn="ctr"/>
                      <a:r>
                        <a:rPr kumimoji="1" lang="en-US" altLang="ja-JP" sz="1600" dirty="0"/>
                        <a:t>/tree/…</a:t>
                      </a:r>
                    </a:p>
                    <a:p>
                      <a:pPr algn="ctr"/>
                      <a:r>
                        <a:rPr kumimoji="1" lang="ja-JP" altLang="en-US" sz="2400" dirty="0"/>
                        <a:t>一本</a:t>
                      </a:r>
                    </a:p>
                  </a:txBody>
                  <a:tcPr/>
                </a:tc>
                <a:tc>
                  <a:txBody>
                    <a:bodyPr/>
                    <a:lstStyle/>
                    <a:p>
                      <a:pPr algn="ctr"/>
                      <a:r>
                        <a:rPr kumimoji="1" lang="en-US" altLang="ja-JP" sz="1600" dirty="0"/>
                        <a:t>2 pens</a:t>
                      </a:r>
                    </a:p>
                    <a:p>
                      <a:pPr algn="ctr"/>
                      <a:r>
                        <a:rPr kumimoji="1" lang="en-US" altLang="ja-JP" sz="1600" dirty="0"/>
                        <a:t>/trees/…</a:t>
                      </a:r>
                    </a:p>
                    <a:p>
                      <a:pPr algn="ctr"/>
                      <a:r>
                        <a:rPr kumimoji="1" lang="ja-JP" altLang="en-US" sz="2400" dirty="0"/>
                        <a:t>二本</a:t>
                      </a:r>
                    </a:p>
                  </a:txBody>
                  <a:tcPr/>
                </a:tc>
                <a:tc>
                  <a:txBody>
                    <a:bodyPr/>
                    <a:lstStyle/>
                    <a:p>
                      <a:pPr algn="ctr"/>
                      <a:r>
                        <a:rPr kumimoji="1" lang="en-US" altLang="ja-JP" sz="1600" dirty="0"/>
                        <a:t>3  pens</a:t>
                      </a:r>
                    </a:p>
                    <a:p>
                      <a:pPr algn="ctr"/>
                      <a:r>
                        <a:rPr kumimoji="1" lang="en-US" altLang="ja-JP" sz="1600" dirty="0"/>
                        <a:t>/trees/…</a:t>
                      </a:r>
                    </a:p>
                    <a:p>
                      <a:pPr algn="ctr"/>
                      <a:r>
                        <a:rPr kumimoji="1" lang="ja-JP" altLang="en-US" sz="2400" dirty="0"/>
                        <a:t>三本</a:t>
                      </a:r>
                    </a:p>
                  </a:txBody>
                  <a:tcPr/>
                </a:tc>
                <a:tc>
                  <a:txBody>
                    <a:bodyPr/>
                    <a:lstStyle/>
                    <a:p>
                      <a:pPr algn="ctr"/>
                      <a:r>
                        <a:rPr kumimoji="1" lang="en-US" altLang="ja-JP" sz="1600" dirty="0"/>
                        <a:t>4  pens</a:t>
                      </a:r>
                    </a:p>
                    <a:p>
                      <a:pPr algn="ctr"/>
                      <a:r>
                        <a:rPr kumimoji="1" lang="en-US" altLang="ja-JP" sz="1600" dirty="0"/>
                        <a:t>/trees/…</a:t>
                      </a:r>
                    </a:p>
                    <a:p>
                      <a:pPr algn="ctr"/>
                      <a:r>
                        <a:rPr kumimoji="1" lang="ja-JP" altLang="en-US" sz="2400" dirty="0"/>
                        <a:t>四本</a:t>
                      </a:r>
                    </a:p>
                  </a:txBody>
                  <a:tcPr/>
                </a:tc>
                <a:tc>
                  <a:txBody>
                    <a:bodyPr/>
                    <a:lstStyle/>
                    <a:p>
                      <a:pPr algn="ctr"/>
                      <a:r>
                        <a:rPr kumimoji="1" lang="en-US" altLang="ja-JP" sz="1600" dirty="0"/>
                        <a:t>5  pens</a:t>
                      </a:r>
                    </a:p>
                    <a:p>
                      <a:pPr algn="ctr"/>
                      <a:r>
                        <a:rPr kumimoji="1" lang="en-US" altLang="ja-JP" sz="1600" dirty="0"/>
                        <a:t>/trees/…</a:t>
                      </a:r>
                    </a:p>
                    <a:p>
                      <a:pPr algn="ctr"/>
                      <a:r>
                        <a:rPr kumimoji="1" lang="ja-JP" altLang="en-US" sz="2000" dirty="0"/>
                        <a:t>五</a:t>
                      </a:r>
                      <a:r>
                        <a:rPr kumimoji="1" lang="ja-JP" altLang="en-US" sz="2400" dirty="0"/>
                        <a:t>本</a:t>
                      </a:r>
                    </a:p>
                  </a:txBody>
                  <a:tcPr/>
                </a:tc>
                <a:tc>
                  <a:txBody>
                    <a:bodyPr/>
                    <a:lstStyle/>
                    <a:p>
                      <a:pPr algn="ctr"/>
                      <a:r>
                        <a:rPr kumimoji="1" lang="en-US" altLang="ja-JP" sz="1600" dirty="0"/>
                        <a:t>6  pens</a:t>
                      </a:r>
                    </a:p>
                    <a:p>
                      <a:pPr algn="ctr"/>
                      <a:r>
                        <a:rPr kumimoji="1" lang="en-US" altLang="ja-JP" sz="1600" dirty="0"/>
                        <a:t>/trees/…</a:t>
                      </a:r>
                    </a:p>
                    <a:p>
                      <a:pPr algn="ctr"/>
                      <a:r>
                        <a:rPr kumimoji="1" lang="ja-JP" altLang="en-US" sz="2400" dirty="0"/>
                        <a:t>六本</a:t>
                      </a:r>
                    </a:p>
                  </a:txBody>
                  <a:tcPr/>
                </a:tc>
                <a:tc>
                  <a:txBody>
                    <a:bodyPr/>
                    <a:lstStyle/>
                    <a:p>
                      <a:pPr algn="ctr"/>
                      <a:r>
                        <a:rPr kumimoji="1" lang="en-US" altLang="ja-JP" sz="1600" dirty="0"/>
                        <a:t>7  pens</a:t>
                      </a:r>
                    </a:p>
                    <a:p>
                      <a:pPr algn="ctr"/>
                      <a:r>
                        <a:rPr kumimoji="1" lang="en-US" altLang="ja-JP" sz="1600" dirty="0"/>
                        <a:t>/trees/…</a:t>
                      </a:r>
                    </a:p>
                    <a:p>
                      <a:pPr algn="ctr"/>
                      <a:r>
                        <a:rPr kumimoji="1" lang="ja-JP" altLang="en-US" sz="2400" dirty="0"/>
                        <a:t>七本</a:t>
                      </a:r>
                    </a:p>
                  </a:txBody>
                  <a:tcPr/>
                </a:tc>
                <a:tc>
                  <a:txBody>
                    <a:bodyPr/>
                    <a:lstStyle/>
                    <a:p>
                      <a:pPr algn="ctr"/>
                      <a:r>
                        <a:rPr kumimoji="1" lang="en-US" altLang="ja-JP" sz="1600" dirty="0"/>
                        <a:t>8  pens</a:t>
                      </a:r>
                    </a:p>
                    <a:p>
                      <a:pPr algn="ctr"/>
                      <a:r>
                        <a:rPr kumimoji="1" lang="en-US" altLang="ja-JP" sz="1600" dirty="0"/>
                        <a:t>/trees/…</a:t>
                      </a:r>
                    </a:p>
                    <a:p>
                      <a:pPr algn="ctr"/>
                      <a:r>
                        <a:rPr kumimoji="1" lang="ja-JP" altLang="en-US" sz="2400" dirty="0"/>
                        <a:t>八本</a:t>
                      </a:r>
                    </a:p>
                  </a:txBody>
                  <a:tcPr/>
                </a:tc>
                <a:tc>
                  <a:txBody>
                    <a:bodyPr/>
                    <a:lstStyle/>
                    <a:p>
                      <a:pPr algn="ctr"/>
                      <a:r>
                        <a:rPr kumimoji="1" lang="en-US" altLang="ja-JP" sz="1600" dirty="0"/>
                        <a:t>9  pens</a:t>
                      </a:r>
                    </a:p>
                    <a:p>
                      <a:pPr algn="ctr"/>
                      <a:r>
                        <a:rPr kumimoji="1" lang="en-US" altLang="ja-JP" sz="1600" dirty="0"/>
                        <a:t>/trees/…</a:t>
                      </a:r>
                    </a:p>
                    <a:p>
                      <a:pPr algn="ctr"/>
                      <a:r>
                        <a:rPr kumimoji="1" lang="ja-JP" altLang="en-US" sz="2400" dirty="0"/>
                        <a:t>九本</a:t>
                      </a:r>
                    </a:p>
                  </a:txBody>
                  <a:tcPr/>
                </a:tc>
                <a:extLst>
                  <a:ext uri="{0D108BD9-81ED-4DB2-BD59-A6C34878D82A}">
                    <a16:rowId xmlns:a16="http://schemas.microsoft.com/office/drawing/2014/main" val="1441282231"/>
                  </a:ext>
                </a:extLst>
              </a:tr>
              <a:tr h="370840">
                <a:tc>
                  <a:txBody>
                    <a:bodyPr/>
                    <a:lstStyle/>
                    <a:p>
                      <a:pPr algn="ctr"/>
                      <a:r>
                        <a:rPr kumimoji="1" lang="ja-JP" altLang="en-US" sz="1600" dirty="0"/>
                        <a:t>いっ</a:t>
                      </a:r>
                      <a:endParaRPr kumimoji="1" lang="en-US" altLang="ja-JP" sz="1600" dirty="0"/>
                    </a:p>
                    <a:p>
                      <a:pPr algn="ctr"/>
                      <a:r>
                        <a:rPr kumimoji="1" lang="ja-JP" altLang="en-US" sz="1600" dirty="0"/>
                        <a:t>ぽん</a:t>
                      </a:r>
                    </a:p>
                  </a:txBody>
                  <a:tcPr/>
                </a:tc>
                <a:tc>
                  <a:txBody>
                    <a:bodyPr/>
                    <a:lstStyle/>
                    <a:p>
                      <a:pPr algn="ctr"/>
                      <a:r>
                        <a:rPr kumimoji="1" lang="ja-JP" altLang="en-US" sz="1600" dirty="0"/>
                        <a:t>に</a:t>
                      </a:r>
                      <a:endParaRPr kumimoji="1" lang="en-US" altLang="ja-JP" sz="1600" dirty="0"/>
                    </a:p>
                    <a:p>
                      <a:pPr algn="ctr"/>
                      <a:r>
                        <a:rPr kumimoji="1" lang="ja-JP" altLang="en-US" sz="1600" dirty="0"/>
                        <a:t>ほん</a:t>
                      </a:r>
                    </a:p>
                  </a:txBody>
                  <a:tcPr/>
                </a:tc>
                <a:tc>
                  <a:txBody>
                    <a:bodyPr/>
                    <a:lstStyle/>
                    <a:p>
                      <a:pPr algn="ctr"/>
                      <a:r>
                        <a:rPr kumimoji="1" lang="ja-JP" altLang="en-US" sz="1600" dirty="0"/>
                        <a:t>さん</a:t>
                      </a:r>
                      <a:endParaRPr kumimoji="1" lang="en-US" altLang="ja-JP" sz="160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ぼん</a:t>
                      </a:r>
                    </a:p>
                  </a:txBody>
                  <a:tcPr/>
                </a:tc>
                <a:tc>
                  <a:txBody>
                    <a:bodyPr/>
                    <a:lstStyle/>
                    <a:p>
                      <a:pPr algn="ctr"/>
                      <a:r>
                        <a:rPr kumimoji="1" lang="ja-JP" altLang="en-US" sz="1600" dirty="0"/>
                        <a:t>よん</a:t>
                      </a:r>
                      <a:endParaRPr kumimoji="1" lang="en-US" altLang="ja-JP" sz="160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a:t>ほん</a:t>
                      </a:r>
                    </a:p>
                  </a:txBody>
                  <a:tcPr/>
                </a:tc>
                <a:tc>
                  <a:txBody>
                    <a:bodyPr/>
                    <a:lstStyle/>
                    <a:p>
                      <a:pPr algn="ctr"/>
                      <a:r>
                        <a:rPr kumimoji="1" lang="ja-JP" altLang="en-US" sz="1600" dirty="0"/>
                        <a:t>ご</a:t>
                      </a:r>
                      <a:endParaRPr kumimoji="1" lang="en-US" altLang="ja-JP" sz="1600" dirty="0"/>
                    </a:p>
                    <a:p>
                      <a:pPr algn="ctr"/>
                      <a:r>
                        <a:rPr kumimoji="1" lang="ja-JP" altLang="en-US" sz="1600" dirty="0"/>
                        <a:t>ほん</a:t>
                      </a:r>
                    </a:p>
                  </a:txBody>
                  <a:tcPr/>
                </a:tc>
                <a:tc>
                  <a:txBody>
                    <a:bodyPr/>
                    <a:lstStyle/>
                    <a:p>
                      <a:pPr algn="ctr"/>
                      <a:r>
                        <a:rPr kumimoji="1" lang="ja-JP" altLang="en-US" sz="1600" dirty="0"/>
                        <a:t>ろっ</a:t>
                      </a:r>
                      <a:endParaRPr kumimoji="1" lang="en-US" altLang="ja-JP" sz="1600" dirty="0"/>
                    </a:p>
                    <a:p>
                      <a:pPr algn="ctr"/>
                      <a:r>
                        <a:rPr kumimoji="1" lang="ja-JP" altLang="en-US" sz="1600" dirty="0"/>
                        <a:t>ぽん</a:t>
                      </a:r>
                      <a:endParaRPr kumimoji="1" lang="en-US" altLang="ja-JP" sz="1600" dirty="0"/>
                    </a:p>
                  </a:txBody>
                  <a:tcPr/>
                </a:tc>
                <a:tc>
                  <a:txBody>
                    <a:bodyPr/>
                    <a:lstStyle/>
                    <a:p>
                      <a:pPr algn="ctr"/>
                      <a:r>
                        <a:rPr kumimoji="1" lang="ja-JP" altLang="en-US" sz="1600" dirty="0"/>
                        <a:t>なな</a:t>
                      </a:r>
                      <a:endParaRPr kumimoji="1" lang="en-US" altLang="ja-JP" sz="1600" dirty="0"/>
                    </a:p>
                    <a:p>
                      <a:pPr algn="ctr"/>
                      <a:r>
                        <a:rPr kumimoji="1" lang="ja-JP" altLang="en-US" sz="1600" dirty="0"/>
                        <a:t>ほん</a:t>
                      </a:r>
                    </a:p>
                  </a:txBody>
                  <a:tcPr/>
                </a:tc>
                <a:tc>
                  <a:txBody>
                    <a:bodyPr/>
                    <a:lstStyle/>
                    <a:p>
                      <a:pPr algn="ctr"/>
                      <a:r>
                        <a:rPr kumimoji="1" lang="ja-JP" altLang="en-US" sz="1600" dirty="0"/>
                        <a:t>はっ</a:t>
                      </a:r>
                      <a:endParaRPr kumimoji="1" lang="en-US" altLang="ja-JP" sz="1600" dirty="0"/>
                    </a:p>
                    <a:p>
                      <a:pPr algn="ctr"/>
                      <a:r>
                        <a:rPr kumimoji="1" lang="ja-JP" altLang="en-US" sz="1600" dirty="0"/>
                        <a:t>ぽん</a:t>
                      </a:r>
                    </a:p>
                  </a:txBody>
                  <a:tcPr/>
                </a:tc>
                <a:tc>
                  <a:txBody>
                    <a:bodyPr/>
                    <a:lstStyle/>
                    <a:p>
                      <a:pPr algn="ctr"/>
                      <a:r>
                        <a:rPr kumimoji="1" lang="ja-JP" altLang="en-US" sz="1600" dirty="0"/>
                        <a:t>きゅう</a:t>
                      </a:r>
                      <a:endParaRPr kumimoji="1" lang="en-US" altLang="ja-JP" sz="1600" dirty="0"/>
                    </a:p>
                    <a:p>
                      <a:pPr algn="ctr"/>
                      <a:r>
                        <a:rPr kumimoji="1" lang="ja-JP" altLang="en-US" sz="1600" dirty="0"/>
                        <a:t>ほん</a:t>
                      </a:r>
                    </a:p>
                  </a:txBody>
                  <a:tcPr/>
                </a:tc>
                <a:extLst>
                  <a:ext uri="{0D108BD9-81ED-4DB2-BD59-A6C34878D82A}">
                    <a16:rowId xmlns:a16="http://schemas.microsoft.com/office/drawing/2014/main" val="694038844"/>
                  </a:ext>
                </a:extLst>
              </a:tr>
            </a:tbl>
          </a:graphicData>
        </a:graphic>
      </p:graphicFrame>
    </p:spTree>
    <p:extLst>
      <p:ext uri="{BB962C8B-B14F-4D97-AF65-F5344CB8AC3E}">
        <p14:creationId xmlns:p14="http://schemas.microsoft.com/office/powerpoint/2010/main" val="272685429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3030</TotalTime>
  <Words>268</Words>
  <Application>Microsoft Office PowerPoint</Application>
  <PresentationFormat>画面に合わせる (4:3)</PresentationFormat>
  <Paragraphs>58</Paragraphs>
  <Slides>5</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5</vt:i4>
      </vt:variant>
    </vt:vector>
  </HeadingPairs>
  <TitlesOfParts>
    <vt:vector size="10" baseType="lpstr">
      <vt:lpstr>MS UI Gothic</vt:lpstr>
      <vt:lpstr>Arial</vt:lpstr>
      <vt:lpstr>Calibri</vt:lpstr>
      <vt:lpstr>Calibri Light</vt:lpstr>
      <vt:lpstr>Office テーマ</vt:lpstr>
      <vt:lpstr>Free Kanji Material  無料漢字教材 kanji0016　新城直樹</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66</cp:revision>
  <dcterms:created xsi:type="dcterms:W3CDTF">2022-02-04T14:29:48Z</dcterms:created>
  <dcterms:modified xsi:type="dcterms:W3CDTF">2022-02-23T15:58:11Z</dcterms:modified>
</cp:coreProperties>
</file>