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542" r:id="rId2"/>
    <p:sldId id="543" r:id="rId3"/>
    <p:sldId id="541" r:id="rId4"/>
    <p:sldId id="494" r:id="rId5"/>
    <p:sldId id="495" r:id="rId6"/>
    <p:sldId id="496" r:id="rId7"/>
    <p:sldId id="652" r:id="rId8"/>
    <p:sldId id="653" r:id="rId9"/>
    <p:sldId id="650" r:id="rId10"/>
    <p:sldId id="65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77" d="100"/>
          <a:sy n="77" d="100"/>
        </p:scale>
        <p:origin x="82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6.gif"/><Relationship Id="rId7"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8.png"/><Relationship Id="rId10" Type="http://schemas.openxmlformats.org/officeDocument/2006/relationships/image" Target="../media/image38.png"/><Relationship Id="rId4" Type="http://schemas.openxmlformats.org/officeDocument/2006/relationships/image" Target="../media/image31.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0.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2.gif"/><Relationship Id="rId7"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8.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kanji0240-0242</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434E4F7-F092-42C0-A902-5CF1C72C6E07}"/>
              </a:ext>
            </a:extLst>
          </p:cNvPr>
          <p:cNvPicPr>
            <a:picLocks noChangeAspect="1"/>
          </p:cNvPicPr>
          <p:nvPr/>
        </p:nvPicPr>
        <p:blipFill>
          <a:blip r:embed="rId2"/>
          <a:stretch>
            <a:fillRect/>
          </a:stretch>
        </p:blipFill>
        <p:spPr>
          <a:xfrm>
            <a:off x="0" y="-12344"/>
            <a:ext cx="9144000" cy="547442"/>
          </a:xfrm>
          <a:prstGeom prst="rect">
            <a:avLst/>
          </a:prstGeom>
        </p:spPr>
      </p:pic>
      <p:pic>
        <p:nvPicPr>
          <p:cNvPr id="4" name="図 3" descr="アイコン&#10;&#10;中程度の精度で自動的に生成された説明">
            <a:extLst>
              <a:ext uri="{FF2B5EF4-FFF2-40B4-BE49-F238E27FC236}">
                <a16:creationId xmlns:a16="http://schemas.microsoft.com/office/drawing/2014/main" id="{7EE28959-F93C-4083-BA0E-8D9465DBE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030" y="3569110"/>
            <a:ext cx="3091502" cy="3091502"/>
          </a:xfrm>
          <a:prstGeom prst="rect">
            <a:avLst/>
          </a:prstGeom>
        </p:spPr>
      </p:pic>
      <p:pic>
        <p:nvPicPr>
          <p:cNvPr id="5" name="図 4">
            <a:extLst>
              <a:ext uri="{FF2B5EF4-FFF2-40B4-BE49-F238E27FC236}">
                <a16:creationId xmlns:a16="http://schemas.microsoft.com/office/drawing/2014/main" id="{791B97FD-3036-4E30-BDD0-6410133CC826}"/>
              </a:ext>
            </a:extLst>
          </p:cNvPr>
          <p:cNvPicPr>
            <a:picLocks noChangeAspect="1"/>
          </p:cNvPicPr>
          <p:nvPr/>
        </p:nvPicPr>
        <p:blipFill>
          <a:blip r:embed="rId4"/>
          <a:stretch>
            <a:fillRect/>
          </a:stretch>
        </p:blipFill>
        <p:spPr>
          <a:xfrm>
            <a:off x="0" y="520349"/>
            <a:ext cx="9144000" cy="470458"/>
          </a:xfrm>
          <a:prstGeom prst="rect">
            <a:avLst/>
          </a:prstGeom>
        </p:spPr>
      </p:pic>
      <p:pic>
        <p:nvPicPr>
          <p:cNvPr id="6" name="図 5">
            <a:extLst>
              <a:ext uri="{FF2B5EF4-FFF2-40B4-BE49-F238E27FC236}">
                <a16:creationId xmlns:a16="http://schemas.microsoft.com/office/drawing/2014/main" id="{135B0D04-5F8C-4165-820A-DF13BE95832E}"/>
              </a:ext>
            </a:extLst>
          </p:cNvPr>
          <p:cNvPicPr>
            <a:picLocks noChangeAspect="1"/>
          </p:cNvPicPr>
          <p:nvPr/>
        </p:nvPicPr>
        <p:blipFill>
          <a:blip r:embed="rId5"/>
          <a:stretch>
            <a:fillRect/>
          </a:stretch>
        </p:blipFill>
        <p:spPr>
          <a:xfrm>
            <a:off x="-14748" y="976059"/>
            <a:ext cx="9144000" cy="486201"/>
          </a:xfrm>
          <a:prstGeom prst="rect">
            <a:avLst/>
          </a:prstGeom>
        </p:spPr>
      </p:pic>
      <p:pic>
        <p:nvPicPr>
          <p:cNvPr id="7" name="図 6">
            <a:extLst>
              <a:ext uri="{FF2B5EF4-FFF2-40B4-BE49-F238E27FC236}">
                <a16:creationId xmlns:a16="http://schemas.microsoft.com/office/drawing/2014/main" id="{21472700-09C7-4E3C-97CA-1E0B3620F903}"/>
              </a:ext>
            </a:extLst>
          </p:cNvPr>
          <p:cNvPicPr>
            <a:picLocks noChangeAspect="1"/>
          </p:cNvPicPr>
          <p:nvPr/>
        </p:nvPicPr>
        <p:blipFill>
          <a:blip r:embed="rId6"/>
          <a:stretch>
            <a:fillRect/>
          </a:stretch>
        </p:blipFill>
        <p:spPr>
          <a:xfrm>
            <a:off x="3282960" y="4653729"/>
            <a:ext cx="1203489" cy="2066596"/>
          </a:xfrm>
          <a:prstGeom prst="rect">
            <a:avLst/>
          </a:prstGeom>
        </p:spPr>
      </p:pic>
      <p:pic>
        <p:nvPicPr>
          <p:cNvPr id="8" name="Picture 2">
            <a:extLst>
              <a:ext uri="{FF2B5EF4-FFF2-40B4-BE49-F238E27FC236}">
                <a16:creationId xmlns:a16="http://schemas.microsoft.com/office/drawing/2014/main" id="{E64486A7-43C1-4E16-ADEF-1479BB1AB0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356" y="4201852"/>
            <a:ext cx="3190568" cy="26561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05D52834-EDF4-41F1-BDA1-DC040D5B73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0137" y="5094014"/>
            <a:ext cx="1457376" cy="1452452"/>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F4C0569B-5A33-420A-BFA0-C03DAB5946FB}"/>
              </a:ext>
            </a:extLst>
          </p:cNvPr>
          <p:cNvPicPr>
            <a:picLocks noChangeAspect="1"/>
          </p:cNvPicPr>
          <p:nvPr/>
        </p:nvPicPr>
        <p:blipFill>
          <a:blip r:embed="rId9"/>
          <a:stretch>
            <a:fillRect/>
          </a:stretch>
        </p:blipFill>
        <p:spPr>
          <a:xfrm>
            <a:off x="2442316" y="1788485"/>
            <a:ext cx="1746332" cy="688247"/>
          </a:xfrm>
          <a:prstGeom prst="rect">
            <a:avLst/>
          </a:prstGeom>
        </p:spPr>
      </p:pic>
      <p:sp>
        <p:nvSpPr>
          <p:cNvPr id="12" name="テキスト ボックス 11">
            <a:extLst>
              <a:ext uri="{FF2B5EF4-FFF2-40B4-BE49-F238E27FC236}">
                <a16:creationId xmlns:a16="http://schemas.microsoft.com/office/drawing/2014/main" id="{929830B4-D7B4-4A2C-BC76-0D0A794F3B0B}"/>
              </a:ext>
            </a:extLst>
          </p:cNvPr>
          <p:cNvSpPr txBox="1"/>
          <p:nvPr/>
        </p:nvSpPr>
        <p:spPr>
          <a:xfrm>
            <a:off x="202461" y="2472783"/>
            <a:ext cx="3899176" cy="486287"/>
          </a:xfrm>
          <a:prstGeom prst="rect">
            <a:avLst/>
          </a:prstGeom>
          <a:noFill/>
        </p:spPr>
        <p:txBody>
          <a:bodyPr wrap="square" rtlCol="0">
            <a:spAutoFit/>
          </a:bodyPr>
          <a:lstStyle/>
          <a:p>
            <a:pPr>
              <a:lnSpc>
                <a:spcPct val="80000"/>
              </a:lnSpc>
            </a:pPr>
            <a:r>
              <a:rPr lang="en-US" altLang="ja-JP" sz="3200" dirty="0">
                <a:latin typeface="MS UI Gothic" panose="020B0600070205080204" pitchFamily="50" charset="-128"/>
                <a:ea typeface="MS UI Gothic" panose="020B0600070205080204" pitchFamily="50" charset="-128"/>
              </a:rPr>
              <a:t>radical “</a:t>
            </a:r>
            <a:r>
              <a:rPr lang="en-US" altLang="ja-JP" sz="3200" b="1" dirty="0">
                <a:latin typeface="MS UI Gothic" panose="020B0600070205080204" pitchFamily="50" charset="-128"/>
                <a:ea typeface="MS UI Gothic" panose="020B0600070205080204" pitchFamily="50" charset="-128"/>
              </a:rPr>
              <a:t>grass/plant</a:t>
            </a:r>
            <a:r>
              <a:rPr lang="en-US" altLang="ja-JP" sz="3200" dirty="0">
                <a:latin typeface="MS UI Gothic" panose="020B0600070205080204" pitchFamily="50" charset="-128"/>
                <a:ea typeface="MS UI Gothic" panose="020B0600070205080204" pitchFamily="50" charset="-128"/>
              </a:rPr>
              <a:t>”</a:t>
            </a:r>
          </a:p>
        </p:txBody>
      </p:sp>
      <p:pic>
        <p:nvPicPr>
          <p:cNvPr id="13" name="Picture 2">
            <a:extLst>
              <a:ext uri="{FF2B5EF4-FFF2-40B4-BE49-F238E27FC236}">
                <a16:creationId xmlns:a16="http://schemas.microsoft.com/office/drawing/2014/main" id="{B29E7C30-4663-4588-AE12-EDD499A7BD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236" y="1442684"/>
            <a:ext cx="972019" cy="11101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79A92382-07DC-48E3-9BF6-78B34FC240C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3783" y="1482174"/>
            <a:ext cx="972019" cy="1110134"/>
          </a:xfrm>
          <a:prstGeom prst="rect">
            <a:avLst/>
          </a:prstGeom>
          <a:noFill/>
          <a:extLst>
            <a:ext uri="{909E8E84-426E-40DD-AFC4-6F175D3DCCD1}">
              <a14:hiddenFill xmlns:a14="http://schemas.microsoft.com/office/drawing/2010/main">
                <a:solidFill>
                  <a:srgbClr val="FFFFFF"/>
                </a:solidFill>
              </a14:hiddenFill>
            </a:ext>
          </a:extLst>
        </p:spPr>
      </p:pic>
      <p:sp>
        <p:nvSpPr>
          <p:cNvPr id="15" name="矢印: 右 14">
            <a:extLst>
              <a:ext uri="{FF2B5EF4-FFF2-40B4-BE49-F238E27FC236}">
                <a16:creationId xmlns:a16="http://schemas.microsoft.com/office/drawing/2014/main" id="{A6DE668D-557C-4E47-A19D-FD90AAA44588}"/>
              </a:ext>
            </a:extLst>
          </p:cNvPr>
          <p:cNvSpPr/>
          <p:nvPr/>
        </p:nvSpPr>
        <p:spPr>
          <a:xfrm>
            <a:off x="1861782" y="1971637"/>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8FD1BD0C-2262-431F-AD27-12097383A013}"/>
              </a:ext>
            </a:extLst>
          </p:cNvPr>
          <p:cNvSpPr/>
          <p:nvPr/>
        </p:nvSpPr>
        <p:spPr>
          <a:xfrm>
            <a:off x="4281733" y="1971637"/>
            <a:ext cx="42342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812446C-B500-4FF6-AB32-CC9D37F6E305}"/>
              </a:ext>
            </a:extLst>
          </p:cNvPr>
          <p:cNvSpPr txBox="1"/>
          <p:nvPr/>
        </p:nvSpPr>
        <p:spPr>
          <a:xfrm>
            <a:off x="281138" y="3437474"/>
            <a:ext cx="4888602" cy="867930"/>
          </a:xfrm>
          <a:prstGeom prst="rect">
            <a:avLst/>
          </a:prstGeom>
          <a:noFill/>
        </p:spPr>
        <p:txBody>
          <a:bodyPr wrap="square">
            <a:spAutoFit/>
          </a:bodyPr>
          <a:lstStyle/>
          <a:p>
            <a:pPr>
              <a:lnSpc>
                <a:spcPct val="70000"/>
              </a:lnSpc>
            </a:pPr>
            <a:r>
              <a:rPr lang="en-US" altLang="ja-JP" sz="3600" dirty="0">
                <a:latin typeface="MS UI Gothic" panose="020B0600070205080204" pitchFamily="50" charset="-128"/>
                <a:ea typeface="MS UI Gothic" panose="020B0600070205080204" pitchFamily="50" charset="-128"/>
              </a:rPr>
              <a:t>the fruit of immortality and longevity</a:t>
            </a:r>
            <a:endParaRPr lang="ja-JP" altLang="en-US" sz="3600" dirty="0">
              <a:latin typeface="MS UI Gothic" panose="020B0600070205080204" pitchFamily="50" charset="-128"/>
              <a:ea typeface="MS UI Gothic" panose="020B0600070205080204" pitchFamily="50" charset="-128"/>
            </a:endParaRPr>
          </a:p>
        </p:txBody>
      </p:sp>
      <p:sp>
        <p:nvSpPr>
          <p:cNvPr id="18" name="矢印: 右 17">
            <a:extLst>
              <a:ext uri="{FF2B5EF4-FFF2-40B4-BE49-F238E27FC236}">
                <a16:creationId xmlns:a16="http://schemas.microsoft.com/office/drawing/2014/main" id="{E3002B21-4DB5-4E65-A682-FBA5568E86FF}"/>
              </a:ext>
            </a:extLst>
          </p:cNvPr>
          <p:cNvSpPr/>
          <p:nvPr/>
        </p:nvSpPr>
        <p:spPr>
          <a:xfrm rot="18827370">
            <a:off x="4187164" y="2915208"/>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0C8DFE76-BFAF-4C07-8D16-F671E33A7354}"/>
              </a:ext>
            </a:extLst>
          </p:cNvPr>
          <p:cNvSpPr txBox="1"/>
          <p:nvPr/>
        </p:nvSpPr>
        <p:spPr>
          <a:xfrm>
            <a:off x="4690996" y="1979107"/>
            <a:ext cx="4349768" cy="1298817"/>
          </a:xfrm>
          <a:prstGeom prst="rect">
            <a:avLst/>
          </a:prstGeom>
          <a:noFill/>
        </p:spPr>
        <p:txBody>
          <a:bodyPr wrap="square" rtlCol="0">
            <a:spAutoFit/>
          </a:bodyPr>
          <a:lstStyle/>
          <a:p>
            <a:pPr>
              <a:lnSpc>
                <a:spcPct val="80000"/>
              </a:lnSpc>
            </a:pPr>
            <a:r>
              <a:rPr kumimoji="1" lang="en-US" altLang="ja-JP" sz="4400" b="1" dirty="0">
                <a:latin typeface="MS UI Gothic" panose="020B0600070205080204" pitchFamily="50" charset="-128"/>
                <a:ea typeface="MS UI Gothic" panose="020B0600070205080204" pitchFamily="50" charset="-128"/>
              </a:rPr>
              <a:t>herb for longevity</a:t>
            </a:r>
          </a:p>
          <a:p>
            <a:pPr>
              <a:lnSpc>
                <a:spcPct val="80000"/>
              </a:lnSpc>
            </a:pPr>
            <a:r>
              <a:rPr kumimoji="1" lang="en-US" altLang="ja-JP" sz="4400" b="1" dirty="0">
                <a:latin typeface="MS UI Gothic" panose="020B0600070205080204" pitchFamily="50" charset="-128"/>
                <a:ea typeface="MS UI Gothic" panose="020B0600070205080204" pitchFamily="50" charset="-128"/>
                <a:sym typeface="Wingdings" panose="05000000000000000000" pitchFamily="2" charset="2"/>
              </a:rPr>
              <a:t> </a:t>
            </a:r>
            <a:r>
              <a:rPr kumimoji="1"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medicine</a:t>
            </a:r>
            <a:endParaRPr kumimoji="1" lang="en-US" altLang="ja-JP" sz="5400" b="1" dirty="0">
              <a:solidFill>
                <a:srgbClr val="FF0000"/>
              </a:solidFill>
              <a:latin typeface="MS UI Gothic" panose="020B0600070205080204" pitchFamily="50" charset="-128"/>
              <a:ea typeface="MS UI Gothic" panose="020B0600070205080204" pitchFamily="50" charset="-128"/>
            </a:endParaRPr>
          </a:p>
        </p:txBody>
      </p:sp>
      <p:sp>
        <p:nvSpPr>
          <p:cNvPr id="20" name="テキスト ボックス 19">
            <a:extLst>
              <a:ext uri="{FF2B5EF4-FFF2-40B4-BE49-F238E27FC236}">
                <a16:creationId xmlns:a16="http://schemas.microsoft.com/office/drawing/2014/main" id="{FCCEA5AB-FB4C-4EDC-9957-1D4316999386}"/>
              </a:ext>
            </a:extLst>
          </p:cNvPr>
          <p:cNvSpPr txBox="1"/>
          <p:nvPr/>
        </p:nvSpPr>
        <p:spPr>
          <a:xfrm>
            <a:off x="1106175" y="3919812"/>
            <a:ext cx="4746855" cy="923330"/>
          </a:xfrm>
          <a:prstGeom prst="rect">
            <a:avLst/>
          </a:prstGeom>
          <a:noFill/>
        </p:spPr>
        <p:txBody>
          <a:bodyPr wrap="square" rtlCol="0">
            <a:spAutoFit/>
          </a:bodyPr>
          <a:lstStyle/>
          <a:p>
            <a:pPr algn="ctr"/>
            <a:r>
              <a:rPr kumimoji="1" lang="en-US" altLang="ja-JP" sz="5400" b="1" dirty="0">
                <a:ln w="6600">
                  <a:solidFill>
                    <a:schemeClr val="tx1"/>
                  </a:solidFill>
                  <a:prstDash val="solid"/>
                </a:ln>
                <a:solidFill>
                  <a:srgbClr val="FF99FF"/>
                </a:solidFill>
                <a:effectLst>
                  <a:outerShdw dist="38100" dir="2700000" algn="tl" rotWithShape="0">
                    <a:schemeClr val="accent2"/>
                  </a:outerShdw>
                </a:effectLst>
                <a:latin typeface="MS UI Gothic" panose="020B0600070205080204" pitchFamily="50" charset="-128"/>
                <a:ea typeface="MS UI Gothic" panose="020B0600070205080204" pitchFamily="50" charset="-128"/>
              </a:rPr>
              <a:t>peach tree </a:t>
            </a:r>
            <a:r>
              <a:rPr kumimoji="1" lang="ja-JP" altLang="en-US" sz="5400" b="1" dirty="0">
                <a:ln w="6600">
                  <a:solidFill>
                    <a:schemeClr val="tx1"/>
                  </a:solidFill>
                  <a:prstDash val="solid"/>
                </a:ln>
                <a:solidFill>
                  <a:srgbClr val="FF99FF"/>
                </a:solidFill>
                <a:effectLst>
                  <a:outerShdw dist="38100" dir="2700000" algn="tl" rotWithShape="0">
                    <a:schemeClr val="accent2"/>
                  </a:outerShdw>
                </a:effectLst>
                <a:latin typeface="MS UI Gothic" panose="020B0600070205080204" pitchFamily="50" charset="-128"/>
                <a:ea typeface="MS UI Gothic" panose="020B0600070205080204" pitchFamily="50" charset="-128"/>
              </a:rPr>
              <a:t>桃</a:t>
            </a:r>
            <a:endParaRPr kumimoji="1" lang="en-US" altLang="ja-JP" sz="5400" b="1" dirty="0">
              <a:ln w="6600">
                <a:solidFill>
                  <a:schemeClr val="tx1"/>
                </a:solidFill>
                <a:prstDash val="solid"/>
              </a:ln>
              <a:solidFill>
                <a:srgbClr val="FF99FF"/>
              </a:solidFill>
              <a:effectLst>
                <a:outerShdw dist="38100" dir="2700000" algn="tl" rotWithShape="0">
                  <a:schemeClr val="accent2"/>
                </a:outerShdw>
              </a:effectLst>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815357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C1DDF35-B44F-4416-BD70-6EA0B9DCF9DB}"/>
              </a:ext>
            </a:extLst>
          </p:cNvPr>
          <p:cNvPicPr>
            <a:picLocks noChangeAspect="1"/>
          </p:cNvPicPr>
          <p:nvPr/>
        </p:nvPicPr>
        <p:blipFill>
          <a:blip r:embed="rId2"/>
          <a:stretch>
            <a:fillRect/>
          </a:stretch>
        </p:blipFill>
        <p:spPr>
          <a:xfrm>
            <a:off x="1756971" y="939386"/>
            <a:ext cx="5268464" cy="1077305"/>
          </a:xfrm>
          <a:prstGeom prst="rect">
            <a:avLst/>
          </a:prstGeom>
        </p:spPr>
      </p:pic>
      <p:pic>
        <p:nvPicPr>
          <p:cNvPr id="5" name="図 4">
            <a:extLst>
              <a:ext uri="{FF2B5EF4-FFF2-40B4-BE49-F238E27FC236}">
                <a16:creationId xmlns:a16="http://schemas.microsoft.com/office/drawing/2014/main" id="{52CCC533-AE1F-49BB-860B-D3B6B76A396E}"/>
              </a:ext>
            </a:extLst>
          </p:cNvPr>
          <p:cNvPicPr>
            <a:picLocks noChangeAspect="1"/>
          </p:cNvPicPr>
          <p:nvPr/>
        </p:nvPicPr>
        <p:blipFill>
          <a:blip r:embed="rId3"/>
          <a:stretch>
            <a:fillRect/>
          </a:stretch>
        </p:blipFill>
        <p:spPr>
          <a:xfrm>
            <a:off x="0" y="2677672"/>
            <a:ext cx="9144000" cy="1502655"/>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A063600-C9F2-462F-92D1-806C155B501C}"/>
              </a:ext>
            </a:extLst>
          </p:cNvPr>
          <p:cNvPicPr>
            <a:picLocks noChangeAspect="1"/>
          </p:cNvPicPr>
          <p:nvPr/>
        </p:nvPicPr>
        <p:blipFill>
          <a:blip r:embed="rId2"/>
          <a:stretch>
            <a:fillRect/>
          </a:stretch>
        </p:blipFill>
        <p:spPr>
          <a:xfrm>
            <a:off x="0" y="-19242"/>
            <a:ext cx="9144000" cy="530335"/>
          </a:xfrm>
          <a:prstGeom prst="rect">
            <a:avLst/>
          </a:prstGeom>
        </p:spPr>
      </p:pic>
      <p:pic>
        <p:nvPicPr>
          <p:cNvPr id="4" name="Picture 2" descr="釜飯の釜のイラスト">
            <a:extLst>
              <a:ext uri="{FF2B5EF4-FFF2-40B4-BE49-F238E27FC236}">
                <a16:creationId xmlns:a16="http://schemas.microsoft.com/office/drawing/2014/main" id="{D942D478-A99A-477B-8C55-00F8A0F7F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35" y="2443133"/>
            <a:ext cx="2648054" cy="23964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釜飯の蓋のイラスト">
            <a:extLst>
              <a:ext uri="{FF2B5EF4-FFF2-40B4-BE49-F238E27FC236}">
                <a16:creationId xmlns:a16="http://schemas.microsoft.com/office/drawing/2014/main" id="{9E6C76CB-7C7F-43B8-8D0A-5918200BFE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214" y="598028"/>
            <a:ext cx="2648054" cy="1774197"/>
          </a:xfrm>
          <a:prstGeom prst="rect">
            <a:avLst/>
          </a:prstGeom>
          <a:noFill/>
          <a:extLst>
            <a:ext uri="{909E8E84-426E-40DD-AFC4-6F175D3DCCD1}">
              <a14:hiddenFill xmlns:a14="http://schemas.microsoft.com/office/drawing/2010/main">
                <a:solidFill>
                  <a:srgbClr val="FFFFFF"/>
                </a:solidFill>
              </a14:hiddenFill>
            </a:ext>
          </a:extLst>
        </p:spPr>
      </p:pic>
      <p:sp>
        <p:nvSpPr>
          <p:cNvPr id="8" name="四角形: 角を丸くする 7">
            <a:extLst>
              <a:ext uri="{FF2B5EF4-FFF2-40B4-BE49-F238E27FC236}">
                <a16:creationId xmlns:a16="http://schemas.microsoft.com/office/drawing/2014/main" id="{528AA093-6E69-453A-8C2B-E351D7C7FB2D}"/>
              </a:ext>
            </a:extLst>
          </p:cNvPr>
          <p:cNvSpPr/>
          <p:nvPr/>
        </p:nvSpPr>
        <p:spPr>
          <a:xfrm>
            <a:off x="2985292" y="3054740"/>
            <a:ext cx="1541093" cy="1092912"/>
          </a:xfrm>
          <a:prstGeom prst="roundRect">
            <a:avLst/>
          </a:prstGeom>
          <a:noFill/>
          <a:ln w="193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0F36C6B2-CA8F-4FCD-8060-2DA645CAAB05}"/>
              </a:ext>
            </a:extLst>
          </p:cNvPr>
          <p:cNvSpPr/>
          <p:nvPr/>
        </p:nvSpPr>
        <p:spPr>
          <a:xfrm rot="1773514">
            <a:off x="4801303" y="1630119"/>
            <a:ext cx="737869"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FFB32E7E-7C62-429D-97DC-C1375E2BDC81}"/>
              </a:ext>
            </a:extLst>
          </p:cNvPr>
          <p:cNvSpPr/>
          <p:nvPr/>
        </p:nvSpPr>
        <p:spPr>
          <a:xfrm rot="19858419">
            <a:off x="4806609" y="2889164"/>
            <a:ext cx="737869"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E82D9DE5-BEB5-44E0-96AA-E6F4AAD71396}"/>
              </a:ext>
            </a:extLst>
          </p:cNvPr>
          <p:cNvPicPr>
            <a:picLocks noChangeAspect="1"/>
          </p:cNvPicPr>
          <p:nvPr/>
        </p:nvPicPr>
        <p:blipFill>
          <a:blip r:embed="rId5"/>
          <a:stretch>
            <a:fillRect/>
          </a:stretch>
        </p:blipFill>
        <p:spPr>
          <a:xfrm>
            <a:off x="2802628" y="1180313"/>
            <a:ext cx="1906423" cy="1019157"/>
          </a:xfrm>
          <a:prstGeom prst="rect">
            <a:avLst/>
          </a:prstGeom>
        </p:spPr>
      </p:pic>
      <p:pic>
        <p:nvPicPr>
          <p:cNvPr id="17" name="図 16">
            <a:extLst>
              <a:ext uri="{FF2B5EF4-FFF2-40B4-BE49-F238E27FC236}">
                <a16:creationId xmlns:a16="http://schemas.microsoft.com/office/drawing/2014/main" id="{C4AA3A77-53E3-40F2-BD45-369C9099F561}"/>
              </a:ext>
            </a:extLst>
          </p:cNvPr>
          <p:cNvPicPr>
            <a:picLocks noChangeAspect="1"/>
          </p:cNvPicPr>
          <p:nvPr/>
        </p:nvPicPr>
        <p:blipFill>
          <a:blip r:embed="rId6"/>
          <a:stretch>
            <a:fillRect/>
          </a:stretch>
        </p:blipFill>
        <p:spPr>
          <a:xfrm>
            <a:off x="5578260" y="1163650"/>
            <a:ext cx="3054683" cy="3164432"/>
          </a:xfrm>
          <a:prstGeom prst="rect">
            <a:avLst/>
          </a:prstGeom>
        </p:spPr>
      </p:pic>
      <p:sp>
        <p:nvSpPr>
          <p:cNvPr id="18" name="テキスト ボックス 17">
            <a:extLst>
              <a:ext uri="{FF2B5EF4-FFF2-40B4-BE49-F238E27FC236}">
                <a16:creationId xmlns:a16="http://schemas.microsoft.com/office/drawing/2014/main" id="{55AD01AB-259A-43AF-9F84-935DCD4212E2}"/>
              </a:ext>
            </a:extLst>
          </p:cNvPr>
          <p:cNvSpPr txBox="1"/>
          <p:nvPr/>
        </p:nvSpPr>
        <p:spPr>
          <a:xfrm>
            <a:off x="2575190" y="4405310"/>
            <a:ext cx="6346375" cy="2203680"/>
          </a:xfrm>
          <a:prstGeom prst="rect">
            <a:avLst/>
          </a:prstGeom>
          <a:noFill/>
        </p:spPr>
        <p:txBody>
          <a:bodyPr wrap="square" rtlCol="0">
            <a:spAutoFit/>
          </a:bodyPr>
          <a:lstStyle/>
          <a:p>
            <a:pPr>
              <a:lnSpc>
                <a:spcPct val="70000"/>
              </a:lnSpc>
            </a:pPr>
            <a:r>
              <a:rPr kumimoji="1" lang="en-US" altLang="ja-JP" sz="4400" b="1" dirty="0">
                <a:latin typeface="MS UI Gothic" panose="020B0600070205080204" pitchFamily="50" charset="-128"/>
                <a:ea typeface="MS UI Gothic" panose="020B0600070205080204" pitchFamily="50" charset="-128"/>
              </a:rPr>
              <a:t>the lid and the pot that fit perfectly</a:t>
            </a:r>
          </a:p>
          <a:p>
            <a:pPr marL="571500" indent="-571500">
              <a:lnSpc>
                <a:spcPct val="70000"/>
              </a:lnSpc>
              <a:buFont typeface="Wingdings" panose="05000000000000000000" pitchFamily="2" charset="2"/>
              <a:buChar char="à"/>
            </a:pPr>
            <a:r>
              <a:rPr kumimoji="1"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to fit, to suit</a:t>
            </a:r>
          </a:p>
          <a:p>
            <a:pPr marL="1028700" lvl="1" indent="-571500">
              <a:lnSpc>
                <a:spcPct val="70000"/>
              </a:lnSpc>
              <a:buFont typeface="Wingdings" panose="05000000000000000000" pitchFamily="2" charset="2"/>
              <a:buChar char="à"/>
            </a:pPr>
            <a:r>
              <a:rPr kumimoji="1"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to join</a:t>
            </a:r>
          </a:p>
        </p:txBody>
      </p:sp>
    </p:spTree>
    <p:extLst>
      <p:ext uri="{BB962C8B-B14F-4D97-AF65-F5344CB8AC3E}">
        <p14:creationId xmlns:p14="http://schemas.microsoft.com/office/powerpoint/2010/main" val="1572264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台形 30">
            <a:extLst>
              <a:ext uri="{FF2B5EF4-FFF2-40B4-BE49-F238E27FC236}">
                <a16:creationId xmlns:a16="http://schemas.microsoft.com/office/drawing/2014/main" id="{4FCD16AF-0601-48EC-931F-43CE44B92F8E}"/>
              </a:ext>
            </a:extLst>
          </p:cNvPr>
          <p:cNvSpPr>
            <a:spLocks noChangeAspect="1"/>
          </p:cNvSpPr>
          <p:nvPr/>
        </p:nvSpPr>
        <p:spPr>
          <a:xfrm>
            <a:off x="3309017" y="2313126"/>
            <a:ext cx="2005265" cy="922495"/>
          </a:xfrm>
          <a:prstGeom prst="trapezoid">
            <a:avLst>
              <a:gd name="adj" fmla="val 36110"/>
            </a:avLst>
          </a:prstGeom>
          <a:noFill/>
          <a:ln w="635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EF4F9C30-27DD-480F-A3B9-8025128B8B35}"/>
              </a:ext>
            </a:extLst>
          </p:cNvPr>
          <p:cNvPicPr>
            <a:picLocks noChangeAspect="1"/>
          </p:cNvPicPr>
          <p:nvPr/>
        </p:nvPicPr>
        <p:blipFill>
          <a:blip r:embed="rId2"/>
          <a:stretch>
            <a:fillRect/>
          </a:stretch>
        </p:blipFill>
        <p:spPr>
          <a:xfrm>
            <a:off x="0" y="12519"/>
            <a:ext cx="9144000" cy="470458"/>
          </a:xfrm>
          <a:prstGeom prst="rect">
            <a:avLst/>
          </a:prstGeom>
        </p:spPr>
      </p:pic>
      <p:pic>
        <p:nvPicPr>
          <p:cNvPr id="7170" name="Picture 2" descr="いろいろな立体のイラスト | かわいいフリー素材集 いらすとや">
            <a:extLst>
              <a:ext uri="{FF2B5EF4-FFF2-40B4-BE49-F238E27FC236}">
                <a16:creationId xmlns:a16="http://schemas.microsoft.com/office/drawing/2014/main" id="{14970B80-F3A6-4BE7-9BE6-D15DE9A6D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66" y="642366"/>
            <a:ext cx="2781549" cy="2786634"/>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3F98A1D8-D0AB-4BB2-9E92-A6575EF171FB}"/>
              </a:ext>
            </a:extLst>
          </p:cNvPr>
          <p:cNvSpPr/>
          <p:nvPr/>
        </p:nvSpPr>
        <p:spPr>
          <a:xfrm>
            <a:off x="3309017" y="1302547"/>
            <a:ext cx="2005266" cy="193307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台形 3">
            <a:extLst>
              <a:ext uri="{FF2B5EF4-FFF2-40B4-BE49-F238E27FC236}">
                <a16:creationId xmlns:a16="http://schemas.microsoft.com/office/drawing/2014/main" id="{ABC6CD9E-F185-4BD2-B2E6-0ED90ACA1872}"/>
              </a:ext>
            </a:extLst>
          </p:cNvPr>
          <p:cNvSpPr>
            <a:spLocks noChangeAspect="1"/>
          </p:cNvSpPr>
          <p:nvPr/>
        </p:nvSpPr>
        <p:spPr>
          <a:xfrm>
            <a:off x="3309017" y="832088"/>
            <a:ext cx="2005265" cy="470458"/>
          </a:xfrm>
          <a:prstGeom prst="trapezoid">
            <a:avLst>
              <a:gd name="adj" fmla="val 76336"/>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A08771C4-3BA2-4CB9-B51C-8F173BDB7B1B}"/>
              </a:ext>
            </a:extLst>
          </p:cNvPr>
          <p:cNvSpPr/>
          <p:nvPr/>
        </p:nvSpPr>
        <p:spPr>
          <a:xfrm rot="5400000">
            <a:off x="7163650" y="3488563"/>
            <a:ext cx="522545"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86158946-EA74-40B1-A363-200BB9D54F55}"/>
              </a:ext>
            </a:extLst>
          </p:cNvPr>
          <p:cNvSpPr/>
          <p:nvPr/>
        </p:nvSpPr>
        <p:spPr>
          <a:xfrm>
            <a:off x="2743242" y="1893183"/>
            <a:ext cx="522545"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649BF68D-92E3-41CF-A8BE-7E5DCBB1F690}"/>
              </a:ext>
            </a:extLst>
          </p:cNvPr>
          <p:cNvCxnSpPr>
            <a:cxnSpLocks/>
          </p:cNvCxnSpPr>
          <p:nvPr/>
        </p:nvCxnSpPr>
        <p:spPr>
          <a:xfrm>
            <a:off x="6144455" y="1094087"/>
            <a:ext cx="29497" cy="2179255"/>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980D3E3-2372-4F68-A8F4-1766CB9697B7}"/>
              </a:ext>
            </a:extLst>
          </p:cNvPr>
          <p:cNvCxnSpPr>
            <a:cxnSpLocks/>
          </p:cNvCxnSpPr>
          <p:nvPr/>
        </p:nvCxnSpPr>
        <p:spPr>
          <a:xfrm>
            <a:off x="8303969" y="1056366"/>
            <a:ext cx="29497" cy="2179255"/>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4B5C97E8-BEC6-43BC-801F-3A1AAE453C08}"/>
              </a:ext>
            </a:extLst>
          </p:cNvPr>
          <p:cNvCxnSpPr>
            <a:cxnSpLocks/>
          </p:cNvCxnSpPr>
          <p:nvPr/>
        </p:nvCxnSpPr>
        <p:spPr>
          <a:xfrm flipH="1">
            <a:off x="6272145" y="883095"/>
            <a:ext cx="1925185"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5ED7C877-964A-4FDB-9274-92319FA44790}"/>
              </a:ext>
            </a:extLst>
          </p:cNvPr>
          <p:cNvCxnSpPr>
            <a:cxnSpLocks/>
          </p:cNvCxnSpPr>
          <p:nvPr/>
        </p:nvCxnSpPr>
        <p:spPr>
          <a:xfrm flipH="1">
            <a:off x="6484120" y="1420713"/>
            <a:ext cx="1501233"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27" name="台形 26">
            <a:extLst>
              <a:ext uri="{FF2B5EF4-FFF2-40B4-BE49-F238E27FC236}">
                <a16:creationId xmlns:a16="http://schemas.microsoft.com/office/drawing/2014/main" id="{69CBD04F-A197-484D-8BF8-4756ECE304F3}"/>
              </a:ext>
            </a:extLst>
          </p:cNvPr>
          <p:cNvSpPr>
            <a:spLocks noChangeAspect="1"/>
          </p:cNvSpPr>
          <p:nvPr/>
        </p:nvSpPr>
        <p:spPr>
          <a:xfrm>
            <a:off x="6428185" y="2499578"/>
            <a:ext cx="1536887" cy="618127"/>
          </a:xfrm>
          <a:prstGeom prst="trapezoid">
            <a:avLst>
              <a:gd name="adj" fmla="val 33616"/>
            </a:avLst>
          </a:prstGeom>
          <a:noFill/>
          <a:ln w="1651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831F74A2-4063-438D-B220-2E7E426B693E}"/>
              </a:ext>
            </a:extLst>
          </p:cNvPr>
          <p:cNvPicPr>
            <a:picLocks noChangeAspect="1"/>
          </p:cNvPicPr>
          <p:nvPr/>
        </p:nvPicPr>
        <p:blipFill>
          <a:blip r:embed="rId4"/>
          <a:stretch>
            <a:fillRect/>
          </a:stretch>
        </p:blipFill>
        <p:spPr>
          <a:xfrm>
            <a:off x="6093488" y="4084366"/>
            <a:ext cx="2671372" cy="2705841"/>
          </a:xfrm>
          <a:prstGeom prst="rect">
            <a:avLst/>
          </a:prstGeom>
        </p:spPr>
      </p:pic>
      <p:cxnSp>
        <p:nvCxnSpPr>
          <p:cNvPr id="7168" name="直線コネクタ 7167">
            <a:extLst>
              <a:ext uri="{FF2B5EF4-FFF2-40B4-BE49-F238E27FC236}">
                <a16:creationId xmlns:a16="http://schemas.microsoft.com/office/drawing/2014/main" id="{D76D8613-23C7-4861-8428-A6E9458F2162}"/>
              </a:ext>
            </a:extLst>
          </p:cNvPr>
          <p:cNvCxnSpPr>
            <a:cxnSpLocks/>
          </p:cNvCxnSpPr>
          <p:nvPr/>
        </p:nvCxnSpPr>
        <p:spPr>
          <a:xfrm>
            <a:off x="3652033" y="832088"/>
            <a:ext cx="0" cy="1481038"/>
          </a:xfrm>
          <a:prstGeom prst="line">
            <a:avLst/>
          </a:prstGeom>
          <a:ln w="635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3D2A05B-35DB-4E8C-B2E7-4AF94724F5DD}"/>
              </a:ext>
            </a:extLst>
          </p:cNvPr>
          <p:cNvCxnSpPr>
            <a:cxnSpLocks/>
          </p:cNvCxnSpPr>
          <p:nvPr/>
        </p:nvCxnSpPr>
        <p:spPr>
          <a:xfrm>
            <a:off x="4940058" y="832088"/>
            <a:ext cx="0" cy="1481038"/>
          </a:xfrm>
          <a:prstGeom prst="line">
            <a:avLst/>
          </a:prstGeom>
          <a:ln w="635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台形 36">
            <a:extLst>
              <a:ext uri="{FF2B5EF4-FFF2-40B4-BE49-F238E27FC236}">
                <a16:creationId xmlns:a16="http://schemas.microsoft.com/office/drawing/2014/main" id="{196A1A54-35C9-45F5-91CF-C4D3896E2CD2}"/>
              </a:ext>
            </a:extLst>
          </p:cNvPr>
          <p:cNvSpPr>
            <a:spLocks noChangeAspect="1"/>
          </p:cNvSpPr>
          <p:nvPr/>
        </p:nvSpPr>
        <p:spPr>
          <a:xfrm>
            <a:off x="6232106" y="2350847"/>
            <a:ext cx="2005265" cy="922495"/>
          </a:xfrm>
          <a:prstGeom prst="trapezoid">
            <a:avLst>
              <a:gd name="adj" fmla="val 36110"/>
            </a:avLst>
          </a:prstGeom>
          <a:noFill/>
          <a:ln w="635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3A04E91B-3256-4BF4-AD7E-E1366E08BE70}"/>
              </a:ext>
            </a:extLst>
          </p:cNvPr>
          <p:cNvSpPr/>
          <p:nvPr/>
        </p:nvSpPr>
        <p:spPr>
          <a:xfrm>
            <a:off x="6232106" y="1340268"/>
            <a:ext cx="2005266" cy="193307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台形 38">
            <a:extLst>
              <a:ext uri="{FF2B5EF4-FFF2-40B4-BE49-F238E27FC236}">
                <a16:creationId xmlns:a16="http://schemas.microsoft.com/office/drawing/2014/main" id="{C468D72E-0446-4E03-B846-C4D7299A7C47}"/>
              </a:ext>
            </a:extLst>
          </p:cNvPr>
          <p:cNvSpPr>
            <a:spLocks noChangeAspect="1"/>
          </p:cNvSpPr>
          <p:nvPr/>
        </p:nvSpPr>
        <p:spPr>
          <a:xfrm>
            <a:off x="6232106" y="869809"/>
            <a:ext cx="2005265" cy="470458"/>
          </a:xfrm>
          <a:prstGeom prst="trapezoid">
            <a:avLst>
              <a:gd name="adj" fmla="val 76336"/>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D9D1F940-DE64-4EDC-BC65-4E2C06E1764A}"/>
              </a:ext>
            </a:extLst>
          </p:cNvPr>
          <p:cNvCxnSpPr>
            <a:cxnSpLocks/>
          </p:cNvCxnSpPr>
          <p:nvPr/>
        </p:nvCxnSpPr>
        <p:spPr>
          <a:xfrm>
            <a:off x="6575122" y="869809"/>
            <a:ext cx="0" cy="1481038"/>
          </a:xfrm>
          <a:prstGeom prst="line">
            <a:avLst/>
          </a:prstGeom>
          <a:ln w="635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0312CE21-1BD6-451E-A39A-1B2E8229C2BD}"/>
              </a:ext>
            </a:extLst>
          </p:cNvPr>
          <p:cNvCxnSpPr>
            <a:cxnSpLocks/>
          </p:cNvCxnSpPr>
          <p:nvPr/>
        </p:nvCxnSpPr>
        <p:spPr>
          <a:xfrm>
            <a:off x="7863147" y="869809"/>
            <a:ext cx="0" cy="1481038"/>
          </a:xfrm>
          <a:prstGeom prst="line">
            <a:avLst/>
          </a:prstGeom>
          <a:ln w="635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C308C82-3198-444F-BC62-6F993C5F44B6}"/>
              </a:ext>
            </a:extLst>
          </p:cNvPr>
          <p:cNvSpPr txBox="1"/>
          <p:nvPr/>
        </p:nvSpPr>
        <p:spPr>
          <a:xfrm>
            <a:off x="530985" y="3872063"/>
            <a:ext cx="5556063" cy="2289858"/>
          </a:xfrm>
          <a:prstGeom prst="rect">
            <a:avLst/>
          </a:prstGeom>
          <a:noFill/>
        </p:spPr>
        <p:txBody>
          <a:bodyPr wrap="square" rtlCol="0">
            <a:spAutoFit/>
          </a:bodyPr>
          <a:lstStyle/>
          <a:p>
            <a:pPr>
              <a:lnSpc>
                <a:spcPct val="70000"/>
              </a:lnSpc>
            </a:pPr>
            <a:r>
              <a:rPr kumimoji="1" lang="en-US" altLang="ja-JP" sz="4800" b="1" dirty="0">
                <a:latin typeface="MS UI Gothic" panose="020B0600070205080204" pitchFamily="50" charset="-128"/>
                <a:ea typeface="MS UI Gothic" panose="020B0600070205080204" pitchFamily="50" charset="-128"/>
              </a:rPr>
              <a:t>cube</a:t>
            </a:r>
          </a:p>
          <a:p>
            <a:pPr>
              <a:lnSpc>
                <a:spcPct val="70000"/>
              </a:lnSpc>
            </a:pPr>
            <a:r>
              <a:rPr kumimoji="1" lang="en-US" altLang="ja-JP" sz="4800" b="1" dirty="0">
                <a:latin typeface="MS UI Gothic" panose="020B0600070205080204" pitchFamily="50" charset="-128"/>
                <a:ea typeface="MS UI Gothic" panose="020B0600070205080204" pitchFamily="50" charset="-128"/>
                <a:sym typeface="Wingdings" panose="05000000000000000000" pitchFamily="2" charset="2"/>
              </a:rPr>
              <a:t> 6 square sides of same/equal size</a:t>
            </a:r>
            <a:endParaRPr kumimoji="1" lang="en-US" altLang="ja-JP" sz="4800" b="1" dirty="0">
              <a:latin typeface="MS UI Gothic" panose="020B0600070205080204" pitchFamily="50" charset="-128"/>
              <a:ea typeface="MS UI Gothic" panose="020B0600070205080204" pitchFamily="50" charset="-128"/>
            </a:endParaRPr>
          </a:p>
          <a:p>
            <a:pPr marL="571500" indent="-571500">
              <a:lnSpc>
                <a:spcPct val="70000"/>
              </a:lnSpc>
              <a:buFont typeface="Wingdings" panose="05000000000000000000" pitchFamily="2" charset="2"/>
              <a:buChar char="à"/>
            </a:pPr>
            <a:r>
              <a:rPr kumimoji="1" lang="en-US" altLang="ja-JP" sz="6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same, equal</a:t>
            </a:r>
          </a:p>
        </p:txBody>
      </p:sp>
      <p:sp>
        <p:nvSpPr>
          <p:cNvPr id="44" name="矢印: 右 43">
            <a:extLst>
              <a:ext uri="{FF2B5EF4-FFF2-40B4-BE49-F238E27FC236}">
                <a16:creationId xmlns:a16="http://schemas.microsoft.com/office/drawing/2014/main" id="{DFF605C9-D3AB-47B4-9607-7A84CE64A10D}"/>
              </a:ext>
            </a:extLst>
          </p:cNvPr>
          <p:cNvSpPr/>
          <p:nvPr/>
        </p:nvSpPr>
        <p:spPr>
          <a:xfrm>
            <a:off x="5461236" y="1893183"/>
            <a:ext cx="522545" cy="5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5214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0981A2E8-1CFB-4E4F-A5B1-0B2C7BB68C06}"/>
              </a:ext>
            </a:extLst>
          </p:cNvPr>
          <p:cNvPicPr>
            <a:picLocks noChangeAspect="1"/>
          </p:cNvPicPr>
          <p:nvPr/>
        </p:nvPicPr>
        <p:blipFill>
          <a:blip r:embed="rId2"/>
          <a:stretch>
            <a:fillRect/>
          </a:stretch>
        </p:blipFill>
        <p:spPr>
          <a:xfrm>
            <a:off x="1348260" y="1423451"/>
            <a:ext cx="1684174" cy="1547090"/>
          </a:xfrm>
          <a:prstGeom prst="rect">
            <a:avLst/>
          </a:prstGeom>
        </p:spPr>
      </p:pic>
      <p:pic>
        <p:nvPicPr>
          <p:cNvPr id="27" name="図 26">
            <a:extLst>
              <a:ext uri="{FF2B5EF4-FFF2-40B4-BE49-F238E27FC236}">
                <a16:creationId xmlns:a16="http://schemas.microsoft.com/office/drawing/2014/main" id="{D210DD0B-198F-4B3E-803E-4CBB9BADAD03}"/>
              </a:ext>
            </a:extLst>
          </p:cNvPr>
          <p:cNvPicPr>
            <a:picLocks noChangeAspect="1"/>
          </p:cNvPicPr>
          <p:nvPr/>
        </p:nvPicPr>
        <p:blipFill>
          <a:blip r:embed="rId3"/>
          <a:stretch>
            <a:fillRect/>
          </a:stretch>
        </p:blipFill>
        <p:spPr>
          <a:xfrm>
            <a:off x="2303981" y="2756376"/>
            <a:ext cx="1045525" cy="1063246"/>
          </a:xfrm>
          <a:prstGeom prst="rect">
            <a:avLst/>
          </a:prstGeom>
        </p:spPr>
      </p:pic>
      <p:pic>
        <p:nvPicPr>
          <p:cNvPr id="3" name="図 2">
            <a:extLst>
              <a:ext uri="{FF2B5EF4-FFF2-40B4-BE49-F238E27FC236}">
                <a16:creationId xmlns:a16="http://schemas.microsoft.com/office/drawing/2014/main" id="{961DD651-5139-4E35-9D53-FCBAE6CBC919}"/>
              </a:ext>
            </a:extLst>
          </p:cNvPr>
          <p:cNvPicPr>
            <a:picLocks noChangeAspect="1"/>
          </p:cNvPicPr>
          <p:nvPr/>
        </p:nvPicPr>
        <p:blipFill>
          <a:blip r:embed="rId4"/>
          <a:stretch>
            <a:fillRect/>
          </a:stretch>
        </p:blipFill>
        <p:spPr>
          <a:xfrm>
            <a:off x="0" y="-7067"/>
            <a:ext cx="9144000" cy="530335"/>
          </a:xfrm>
          <a:prstGeom prst="rect">
            <a:avLst/>
          </a:prstGeom>
        </p:spPr>
      </p:pic>
      <p:pic>
        <p:nvPicPr>
          <p:cNvPr id="4" name="Picture 4">
            <a:extLst>
              <a:ext uri="{FF2B5EF4-FFF2-40B4-BE49-F238E27FC236}">
                <a16:creationId xmlns:a16="http://schemas.microsoft.com/office/drawing/2014/main" id="{7BE520FF-BEFB-48DE-9E93-3A1498659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80" y="5141765"/>
            <a:ext cx="1563248" cy="1557967"/>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6223AFCB-3E3D-4657-BCF8-6AAA4357AAC4}"/>
              </a:ext>
            </a:extLst>
          </p:cNvPr>
          <p:cNvPicPr>
            <a:picLocks noChangeAspect="1"/>
          </p:cNvPicPr>
          <p:nvPr/>
        </p:nvPicPr>
        <p:blipFill>
          <a:blip r:embed="rId6"/>
          <a:stretch>
            <a:fillRect/>
          </a:stretch>
        </p:blipFill>
        <p:spPr>
          <a:xfrm>
            <a:off x="4326715" y="4692990"/>
            <a:ext cx="1200347" cy="1192937"/>
          </a:xfrm>
          <a:prstGeom prst="rect">
            <a:avLst/>
          </a:prstGeom>
        </p:spPr>
      </p:pic>
      <p:sp>
        <p:nvSpPr>
          <p:cNvPr id="7" name="テキスト ボックス 6">
            <a:extLst>
              <a:ext uri="{FF2B5EF4-FFF2-40B4-BE49-F238E27FC236}">
                <a16:creationId xmlns:a16="http://schemas.microsoft.com/office/drawing/2014/main" id="{2D861D05-B1BF-4942-8BBE-42BA6EA1B5DA}"/>
              </a:ext>
            </a:extLst>
          </p:cNvPr>
          <p:cNvSpPr txBox="1"/>
          <p:nvPr/>
        </p:nvSpPr>
        <p:spPr>
          <a:xfrm>
            <a:off x="172453" y="4228306"/>
            <a:ext cx="3601599" cy="1015663"/>
          </a:xfrm>
          <a:prstGeom prst="rect">
            <a:avLst/>
          </a:prstGeom>
          <a:noFill/>
        </p:spPr>
        <p:txBody>
          <a:bodyPr wrap="square" rtlCol="0">
            <a:spAutoFit/>
          </a:bodyPr>
          <a:lstStyle/>
          <a:p>
            <a:pPr algn="ctr">
              <a:lnSpc>
                <a:spcPct val="60000"/>
              </a:lnSpc>
            </a:pPr>
            <a:r>
              <a:rPr lang="en-US" altLang="ja-JP" sz="4000" b="1" dirty="0">
                <a:latin typeface="MS UI Gothic" panose="020B0600070205080204" pitchFamily="50" charset="-128"/>
                <a:ea typeface="MS UI Gothic" panose="020B0600070205080204" pitchFamily="50" charset="-128"/>
              </a:rPr>
              <a:t>a cross-section of  a </a:t>
            </a:r>
            <a:r>
              <a:rPr lang="en-US" altLang="ja-JP" sz="6000" b="1" dirty="0">
                <a:solidFill>
                  <a:srgbClr val="FF0000"/>
                </a:solidFill>
                <a:latin typeface="MS UI Gothic" panose="020B0600070205080204" pitchFamily="50" charset="-128"/>
                <a:ea typeface="MS UI Gothic" panose="020B0600070205080204" pitchFamily="50" charset="-128"/>
              </a:rPr>
              <a:t>peach</a:t>
            </a:r>
            <a:endParaRPr lang="en-US" altLang="ja-JP" sz="3600" dirty="0">
              <a:solidFill>
                <a:srgbClr val="FF0000"/>
              </a:solidFill>
              <a:latin typeface="MS UI Gothic" panose="020B0600070205080204" pitchFamily="50" charset="-128"/>
              <a:ea typeface="MS UI Gothic" panose="020B0600070205080204" pitchFamily="50" charset="-128"/>
            </a:endParaRPr>
          </a:p>
        </p:txBody>
      </p:sp>
      <p:pic>
        <p:nvPicPr>
          <p:cNvPr id="8" name="図 7">
            <a:extLst>
              <a:ext uri="{FF2B5EF4-FFF2-40B4-BE49-F238E27FC236}">
                <a16:creationId xmlns:a16="http://schemas.microsoft.com/office/drawing/2014/main" id="{3DD52B10-6439-4C30-8BAC-E7B84E7119B8}"/>
              </a:ext>
            </a:extLst>
          </p:cNvPr>
          <p:cNvPicPr>
            <a:picLocks noChangeAspect="1"/>
          </p:cNvPicPr>
          <p:nvPr/>
        </p:nvPicPr>
        <p:blipFill>
          <a:blip r:embed="rId7"/>
          <a:stretch>
            <a:fillRect/>
          </a:stretch>
        </p:blipFill>
        <p:spPr>
          <a:xfrm>
            <a:off x="-19050" y="523268"/>
            <a:ext cx="9144000" cy="452082"/>
          </a:xfrm>
          <a:prstGeom prst="rect">
            <a:avLst/>
          </a:prstGeom>
        </p:spPr>
      </p:pic>
      <p:pic>
        <p:nvPicPr>
          <p:cNvPr id="9" name="図 8">
            <a:extLst>
              <a:ext uri="{FF2B5EF4-FFF2-40B4-BE49-F238E27FC236}">
                <a16:creationId xmlns:a16="http://schemas.microsoft.com/office/drawing/2014/main" id="{E4B73503-D500-4D6D-8677-1C17FBAAC1AD}"/>
              </a:ext>
            </a:extLst>
          </p:cNvPr>
          <p:cNvPicPr>
            <a:picLocks noChangeAspect="1"/>
          </p:cNvPicPr>
          <p:nvPr/>
        </p:nvPicPr>
        <p:blipFill>
          <a:blip r:embed="rId8"/>
          <a:stretch>
            <a:fillRect/>
          </a:stretch>
        </p:blipFill>
        <p:spPr>
          <a:xfrm>
            <a:off x="-19050" y="937250"/>
            <a:ext cx="9144000" cy="486201"/>
          </a:xfrm>
          <a:prstGeom prst="rect">
            <a:avLst/>
          </a:prstGeom>
        </p:spPr>
      </p:pic>
      <p:sp>
        <p:nvSpPr>
          <p:cNvPr id="10" name="テキスト ボックス 9">
            <a:extLst>
              <a:ext uri="{FF2B5EF4-FFF2-40B4-BE49-F238E27FC236}">
                <a16:creationId xmlns:a16="http://schemas.microsoft.com/office/drawing/2014/main" id="{CC90CF59-1E53-4AC3-805F-825C8651B0B2}"/>
              </a:ext>
            </a:extLst>
          </p:cNvPr>
          <p:cNvSpPr txBox="1"/>
          <p:nvPr/>
        </p:nvSpPr>
        <p:spPr>
          <a:xfrm>
            <a:off x="4389676" y="5893542"/>
            <a:ext cx="4572000" cy="867930"/>
          </a:xfrm>
          <a:prstGeom prst="rect">
            <a:avLst/>
          </a:prstGeom>
          <a:noFill/>
        </p:spPr>
        <p:txBody>
          <a:bodyPr wrap="square">
            <a:spAutoFit/>
          </a:bodyPr>
          <a:lstStyle/>
          <a:p>
            <a:pPr>
              <a:lnSpc>
                <a:spcPct val="70000"/>
              </a:lnSpc>
            </a:pPr>
            <a:r>
              <a:rPr lang="en-US" altLang="ja-JP" sz="3600" dirty="0">
                <a:latin typeface="MS UI Gothic" panose="020B0600070205080204" pitchFamily="50" charset="-128"/>
                <a:ea typeface="MS UI Gothic" panose="020B0600070205080204" pitchFamily="50" charset="-128"/>
              </a:rPr>
              <a:t>the fruit of immortality and longevity</a:t>
            </a:r>
            <a:endParaRPr lang="ja-JP" altLang="en-US" sz="3600" dirty="0">
              <a:latin typeface="MS UI Gothic" panose="020B0600070205080204" pitchFamily="50" charset="-128"/>
              <a:ea typeface="MS UI Gothic" panose="020B0600070205080204" pitchFamily="50" charset="-128"/>
            </a:endParaRPr>
          </a:p>
        </p:txBody>
      </p:sp>
      <p:pic>
        <p:nvPicPr>
          <p:cNvPr id="15" name="図 14">
            <a:extLst>
              <a:ext uri="{FF2B5EF4-FFF2-40B4-BE49-F238E27FC236}">
                <a16:creationId xmlns:a16="http://schemas.microsoft.com/office/drawing/2014/main" id="{D95DEABE-3339-4012-AF1D-14394CC407D5}"/>
              </a:ext>
            </a:extLst>
          </p:cNvPr>
          <p:cNvPicPr>
            <a:picLocks noChangeAspect="1"/>
          </p:cNvPicPr>
          <p:nvPr/>
        </p:nvPicPr>
        <p:blipFill>
          <a:blip r:embed="rId9"/>
          <a:stretch>
            <a:fillRect/>
          </a:stretch>
        </p:blipFill>
        <p:spPr>
          <a:xfrm>
            <a:off x="1740263" y="5077785"/>
            <a:ext cx="2686050" cy="1685925"/>
          </a:xfrm>
          <a:prstGeom prst="rect">
            <a:avLst/>
          </a:prstGeom>
        </p:spPr>
      </p:pic>
      <p:pic>
        <p:nvPicPr>
          <p:cNvPr id="16" name="Picture 2" descr="ヴァレーブラックノーズのイラスト（羊）">
            <a:extLst>
              <a:ext uri="{FF2B5EF4-FFF2-40B4-BE49-F238E27FC236}">
                <a16:creationId xmlns:a16="http://schemas.microsoft.com/office/drawing/2014/main" id="{73D4A59A-3FA0-457F-80DB-0753C421EC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0" y="1411575"/>
            <a:ext cx="1348260" cy="1348260"/>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804DD14E-374F-4B83-904A-89E661C7C254}"/>
              </a:ext>
            </a:extLst>
          </p:cNvPr>
          <p:cNvSpPr txBox="1"/>
          <p:nvPr/>
        </p:nvSpPr>
        <p:spPr>
          <a:xfrm>
            <a:off x="-19050" y="2782669"/>
            <a:ext cx="2601703" cy="646331"/>
          </a:xfrm>
          <a:prstGeom prst="rect">
            <a:avLst/>
          </a:prstGeom>
          <a:noFill/>
        </p:spPr>
        <p:txBody>
          <a:bodyPr wrap="square" rtlCol="0">
            <a:spAutoFit/>
          </a:bodyPr>
          <a:lstStyle/>
          <a:p>
            <a:pPr algn="ctr">
              <a:lnSpc>
                <a:spcPct val="60000"/>
              </a:lnSpc>
            </a:pPr>
            <a:r>
              <a:rPr lang="en-US" altLang="ja-JP" sz="6000" b="1" dirty="0">
                <a:solidFill>
                  <a:srgbClr val="FF0000"/>
                </a:solidFill>
                <a:latin typeface="MS UI Gothic" panose="020B0600070205080204" pitchFamily="50" charset="-128"/>
                <a:ea typeface="MS UI Gothic" panose="020B0600070205080204" pitchFamily="50" charset="-128"/>
              </a:rPr>
              <a:t>sheep</a:t>
            </a:r>
            <a:endParaRPr lang="en-US" altLang="ja-JP" sz="3600" dirty="0">
              <a:solidFill>
                <a:srgbClr val="FF0000"/>
              </a:solidFill>
              <a:latin typeface="MS UI Gothic" panose="020B0600070205080204" pitchFamily="50" charset="-128"/>
              <a:ea typeface="MS UI Gothic" panose="020B0600070205080204" pitchFamily="50" charset="-128"/>
            </a:endParaRPr>
          </a:p>
        </p:txBody>
      </p:sp>
      <p:sp>
        <p:nvSpPr>
          <p:cNvPr id="22" name="テキスト ボックス 21">
            <a:extLst>
              <a:ext uri="{FF2B5EF4-FFF2-40B4-BE49-F238E27FC236}">
                <a16:creationId xmlns:a16="http://schemas.microsoft.com/office/drawing/2014/main" id="{2EC1B3C4-6A61-4FE1-9283-7580E331A063}"/>
              </a:ext>
            </a:extLst>
          </p:cNvPr>
          <p:cNvSpPr txBox="1"/>
          <p:nvPr/>
        </p:nvSpPr>
        <p:spPr>
          <a:xfrm>
            <a:off x="2899725" y="1423460"/>
            <a:ext cx="6107840" cy="1471172"/>
          </a:xfrm>
          <a:prstGeom prst="rect">
            <a:avLst/>
          </a:prstGeom>
          <a:noFill/>
        </p:spPr>
        <p:txBody>
          <a:bodyPr wrap="square">
            <a:spAutoFit/>
          </a:bodyPr>
          <a:lstStyle/>
          <a:p>
            <a:pPr>
              <a:lnSpc>
                <a:spcPct val="70000"/>
              </a:lnSpc>
            </a:pPr>
            <a:r>
              <a:rPr lang="ja-JP" altLang="en-US" sz="3200" dirty="0">
                <a:latin typeface="MS UI Gothic" panose="020B0600070205080204" pitchFamily="50" charset="-128"/>
                <a:ea typeface="MS UI Gothic" panose="020B0600070205080204" pitchFamily="50" charset="-128"/>
              </a:rPr>
              <a:t>The sheep had a great influence on Chinese culture, and it is one of the twelve signs of the Chinese zodiac.</a:t>
            </a:r>
          </a:p>
        </p:txBody>
      </p:sp>
      <p:sp>
        <p:nvSpPr>
          <p:cNvPr id="23" name="矢印: 右 22">
            <a:extLst>
              <a:ext uri="{FF2B5EF4-FFF2-40B4-BE49-F238E27FC236}">
                <a16:creationId xmlns:a16="http://schemas.microsoft.com/office/drawing/2014/main" id="{D56FD32D-E7D3-446E-9958-1CA32F744855}"/>
              </a:ext>
            </a:extLst>
          </p:cNvPr>
          <p:cNvSpPr/>
          <p:nvPr/>
        </p:nvSpPr>
        <p:spPr>
          <a:xfrm rot="2330484">
            <a:off x="3376969" y="2832218"/>
            <a:ext cx="556764" cy="668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右 23">
            <a:extLst>
              <a:ext uri="{FF2B5EF4-FFF2-40B4-BE49-F238E27FC236}">
                <a16:creationId xmlns:a16="http://schemas.microsoft.com/office/drawing/2014/main" id="{A95B6712-F245-489D-A573-0EA3EFCC639D}"/>
              </a:ext>
            </a:extLst>
          </p:cNvPr>
          <p:cNvSpPr/>
          <p:nvPr/>
        </p:nvSpPr>
        <p:spPr>
          <a:xfrm rot="17564079">
            <a:off x="5406161" y="4204189"/>
            <a:ext cx="556764" cy="668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EFDD31BE-01EC-412F-BC58-3D2197B4153D}"/>
              </a:ext>
            </a:extLst>
          </p:cNvPr>
          <p:cNvSpPr txBox="1"/>
          <p:nvPr/>
        </p:nvSpPr>
        <p:spPr>
          <a:xfrm>
            <a:off x="3921446" y="2729408"/>
            <a:ext cx="5121439" cy="1384995"/>
          </a:xfrm>
          <a:prstGeom prst="rect">
            <a:avLst/>
          </a:prstGeom>
          <a:noFill/>
        </p:spPr>
        <p:txBody>
          <a:bodyPr wrap="square" rtlCol="0">
            <a:spAutoFit/>
          </a:bodyPr>
          <a:lstStyle/>
          <a:p>
            <a:pPr>
              <a:lnSpc>
                <a:spcPct val="70000"/>
              </a:lnSpc>
            </a:pPr>
            <a:r>
              <a:rPr kumimoji="1" lang="en-US" altLang="ja-JP" sz="4000" b="1" dirty="0">
                <a:latin typeface="MS UI Gothic" panose="020B0600070205080204" pitchFamily="50" charset="-128"/>
                <a:ea typeface="MS UI Gothic" panose="020B0600070205080204" pitchFamily="50" charset="-128"/>
              </a:rPr>
              <a:t>auspicious, sacred</a:t>
            </a:r>
          </a:p>
          <a:p>
            <a:pPr>
              <a:lnSpc>
                <a:spcPct val="70000"/>
              </a:lnSpc>
            </a:pPr>
            <a:r>
              <a:rPr kumimoji="1" lang="en-US" altLang="ja-JP" sz="4000" b="1" dirty="0">
                <a:latin typeface="MS UI Gothic" panose="020B0600070205080204" pitchFamily="50" charset="-128"/>
                <a:ea typeface="MS UI Gothic" panose="020B0600070205080204" pitchFamily="50" charset="-128"/>
                <a:sym typeface="Wingdings" panose="05000000000000000000" pitchFamily="2" charset="2"/>
              </a:rPr>
              <a:t> </a:t>
            </a:r>
            <a:r>
              <a:rPr kumimoji="1"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honorific suffix after a person’s name</a:t>
            </a:r>
            <a:endParaRPr kumimoji="1" lang="en-US" altLang="ja-JP" sz="4800" b="1" dirty="0">
              <a:solidFill>
                <a:srgbClr val="FF0000"/>
              </a:solidFill>
              <a:latin typeface="MS UI Gothic" panose="020B0600070205080204" pitchFamily="50" charset="-128"/>
              <a:ea typeface="MS UI Gothic" panose="020B0600070205080204" pitchFamily="50" charset="-128"/>
            </a:endParaRPr>
          </a:p>
        </p:txBody>
      </p:sp>
      <p:pic>
        <p:nvPicPr>
          <p:cNvPr id="30" name="図 29">
            <a:extLst>
              <a:ext uri="{FF2B5EF4-FFF2-40B4-BE49-F238E27FC236}">
                <a16:creationId xmlns:a16="http://schemas.microsoft.com/office/drawing/2014/main" id="{137B9CD3-F8A2-4C59-B502-83C6CC8423E0}"/>
              </a:ext>
            </a:extLst>
          </p:cNvPr>
          <p:cNvPicPr>
            <a:picLocks noChangeAspect="1"/>
          </p:cNvPicPr>
          <p:nvPr/>
        </p:nvPicPr>
        <p:blipFill>
          <a:blip r:embed="rId11"/>
          <a:stretch>
            <a:fillRect/>
          </a:stretch>
        </p:blipFill>
        <p:spPr>
          <a:xfrm>
            <a:off x="6978527" y="4053122"/>
            <a:ext cx="1896875" cy="1840420"/>
          </a:xfrm>
          <a:prstGeom prst="rect">
            <a:avLst/>
          </a:prstGeom>
        </p:spPr>
      </p:pic>
      <p:cxnSp>
        <p:nvCxnSpPr>
          <p:cNvPr id="31" name="直線コネクタ 30">
            <a:extLst>
              <a:ext uri="{FF2B5EF4-FFF2-40B4-BE49-F238E27FC236}">
                <a16:creationId xmlns:a16="http://schemas.microsoft.com/office/drawing/2014/main" id="{6BB6875B-7E25-45E8-B178-92F7D942F636}"/>
              </a:ext>
            </a:extLst>
          </p:cNvPr>
          <p:cNvCxnSpPr>
            <a:cxnSpLocks/>
          </p:cNvCxnSpPr>
          <p:nvPr/>
        </p:nvCxnSpPr>
        <p:spPr>
          <a:xfrm>
            <a:off x="6184788" y="4973332"/>
            <a:ext cx="0" cy="852432"/>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6F8DBB1-8CBD-48E9-B146-7D9A64DB1FA4}"/>
              </a:ext>
            </a:extLst>
          </p:cNvPr>
          <p:cNvCxnSpPr>
            <a:cxnSpLocks/>
          </p:cNvCxnSpPr>
          <p:nvPr/>
        </p:nvCxnSpPr>
        <p:spPr>
          <a:xfrm>
            <a:off x="5756012" y="4999298"/>
            <a:ext cx="243325" cy="25579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A33CE65D-04FA-4911-B3C8-275AFF16BB4B}"/>
              </a:ext>
            </a:extLst>
          </p:cNvPr>
          <p:cNvCxnSpPr>
            <a:cxnSpLocks/>
          </p:cNvCxnSpPr>
          <p:nvPr/>
        </p:nvCxnSpPr>
        <p:spPr>
          <a:xfrm flipV="1">
            <a:off x="5741590" y="5512181"/>
            <a:ext cx="243325" cy="25579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BBAFA171-D9AE-4F3A-90F1-05F0E00676AD}"/>
              </a:ext>
            </a:extLst>
          </p:cNvPr>
          <p:cNvCxnSpPr>
            <a:cxnSpLocks/>
          </p:cNvCxnSpPr>
          <p:nvPr/>
        </p:nvCxnSpPr>
        <p:spPr>
          <a:xfrm flipH="1">
            <a:off x="6360504" y="4988179"/>
            <a:ext cx="243325" cy="25579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BC18F959-3A91-4968-AFD1-22EB6EADE7B4}"/>
              </a:ext>
            </a:extLst>
          </p:cNvPr>
          <p:cNvCxnSpPr>
            <a:cxnSpLocks/>
          </p:cNvCxnSpPr>
          <p:nvPr/>
        </p:nvCxnSpPr>
        <p:spPr>
          <a:xfrm flipH="1" flipV="1">
            <a:off x="6346082" y="5501062"/>
            <a:ext cx="243325" cy="25579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536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F76854F-3E76-4A27-8350-3DB8ED4FADD4}"/>
              </a:ext>
            </a:extLst>
          </p:cNvPr>
          <p:cNvPicPr>
            <a:picLocks noChangeAspect="1"/>
          </p:cNvPicPr>
          <p:nvPr/>
        </p:nvPicPr>
        <p:blipFill>
          <a:blip r:embed="rId2"/>
          <a:stretch>
            <a:fillRect/>
          </a:stretch>
        </p:blipFill>
        <p:spPr>
          <a:xfrm>
            <a:off x="0" y="17941"/>
            <a:ext cx="9144000" cy="452082"/>
          </a:xfrm>
          <a:prstGeom prst="rect">
            <a:avLst/>
          </a:prstGeom>
        </p:spPr>
      </p:pic>
      <p:pic>
        <p:nvPicPr>
          <p:cNvPr id="1026" name="Picture 2" descr="ヴァレーブラックノーズのイラスト（羊）">
            <a:extLst>
              <a:ext uri="{FF2B5EF4-FFF2-40B4-BE49-F238E27FC236}">
                <a16:creationId xmlns:a16="http://schemas.microsoft.com/office/drawing/2014/main" id="{F648737B-595E-4947-B45D-DAB06B424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9308" y="641374"/>
            <a:ext cx="2570543" cy="257054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7E07DA49-E365-4C42-922F-726436476018}"/>
              </a:ext>
            </a:extLst>
          </p:cNvPr>
          <p:cNvSpPr txBox="1"/>
          <p:nvPr/>
        </p:nvSpPr>
        <p:spPr>
          <a:xfrm>
            <a:off x="3835021" y="1747913"/>
            <a:ext cx="5049671"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pictograph of “</a:t>
            </a:r>
            <a:r>
              <a:rPr lang="en-US" altLang="ja-JP" sz="4000" b="1" dirty="0">
                <a:solidFill>
                  <a:srgbClr val="FF0000"/>
                </a:solidFill>
                <a:latin typeface="MS UI Gothic" panose="020B0600070205080204" pitchFamily="50" charset="-128"/>
                <a:ea typeface="MS UI Gothic" panose="020B0600070205080204" pitchFamily="50" charset="-128"/>
              </a:rPr>
              <a:t>sheep</a:t>
            </a:r>
            <a:r>
              <a:rPr lang="en-US" altLang="ja-JP" sz="4000" b="1" dirty="0">
                <a:latin typeface="MS UI Gothic" panose="020B0600070205080204" pitchFamily="50" charset="-128"/>
                <a:ea typeface="MS UI Gothic" panose="020B0600070205080204" pitchFamily="50" charset="-128"/>
              </a:rPr>
              <a:t>”</a:t>
            </a:r>
          </a:p>
        </p:txBody>
      </p:sp>
      <p:pic>
        <p:nvPicPr>
          <p:cNvPr id="1028" name="Picture 4" descr="羊の頭蓋骨のイラスト">
            <a:extLst>
              <a:ext uri="{FF2B5EF4-FFF2-40B4-BE49-F238E27FC236}">
                <a16:creationId xmlns:a16="http://schemas.microsoft.com/office/drawing/2014/main" id="{8769F054-892A-4950-BFC5-C085938274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709" y="3211917"/>
            <a:ext cx="3274888" cy="3004709"/>
          </a:xfrm>
          <a:prstGeom prst="rect">
            <a:avLst/>
          </a:prstGeom>
          <a:noFill/>
          <a:extLst>
            <a:ext uri="{909E8E84-426E-40DD-AFC4-6F175D3DCCD1}">
              <a14:hiddenFill xmlns:a14="http://schemas.microsoft.com/office/drawing/2010/main">
                <a:solidFill>
                  <a:srgbClr val="FFFFFF"/>
                </a:solidFill>
              </a14:hiddenFill>
            </a:ext>
          </a:extLst>
        </p:spPr>
      </p:pic>
      <p:sp>
        <p:nvSpPr>
          <p:cNvPr id="10" name="矢印: 右 9">
            <a:extLst>
              <a:ext uri="{FF2B5EF4-FFF2-40B4-BE49-F238E27FC236}">
                <a16:creationId xmlns:a16="http://schemas.microsoft.com/office/drawing/2014/main" id="{7FCDDACF-C241-4BC1-BD82-B0248A264DCA}"/>
              </a:ext>
            </a:extLst>
          </p:cNvPr>
          <p:cNvSpPr/>
          <p:nvPr/>
        </p:nvSpPr>
        <p:spPr>
          <a:xfrm>
            <a:off x="4059248" y="4364779"/>
            <a:ext cx="925964" cy="668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3A86B849-1BEA-419A-AE6B-D8B0BD879644}"/>
              </a:ext>
            </a:extLst>
          </p:cNvPr>
          <p:cNvCxnSpPr>
            <a:cxnSpLocks/>
          </p:cNvCxnSpPr>
          <p:nvPr/>
        </p:nvCxnSpPr>
        <p:spPr>
          <a:xfrm flipH="1">
            <a:off x="1552382" y="4088585"/>
            <a:ext cx="942127" cy="0"/>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1AE1E21E-BC73-43C8-96AE-C2664E5F169A}"/>
              </a:ext>
            </a:extLst>
          </p:cNvPr>
          <p:cNvCxnSpPr>
            <a:cxnSpLocks/>
          </p:cNvCxnSpPr>
          <p:nvPr/>
        </p:nvCxnSpPr>
        <p:spPr>
          <a:xfrm flipH="1">
            <a:off x="1552382" y="4586045"/>
            <a:ext cx="942127" cy="0"/>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0ACC5240-CF60-4FEA-B374-4DBF5AEC8408}"/>
              </a:ext>
            </a:extLst>
          </p:cNvPr>
          <p:cNvCxnSpPr>
            <a:cxnSpLocks/>
          </p:cNvCxnSpPr>
          <p:nvPr/>
        </p:nvCxnSpPr>
        <p:spPr>
          <a:xfrm flipH="1">
            <a:off x="1572464" y="5033016"/>
            <a:ext cx="942127" cy="0"/>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7A77ABCB-3E9B-4F22-BAFA-5D0344F3C199}"/>
              </a:ext>
            </a:extLst>
          </p:cNvPr>
          <p:cNvCxnSpPr>
            <a:cxnSpLocks/>
          </p:cNvCxnSpPr>
          <p:nvPr/>
        </p:nvCxnSpPr>
        <p:spPr>
          <a:xfrm flipV="1">
            <a:off x="2081826" y="4270594"/>
            <a:ext cx="0" cy="1531855"/>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sp>
        <p:nvSpPr>
          <p:cNvPr id="15" name="円弧 14">
            <a:extLst>
              <a:ext uri="{FF2B5EF4-FFF2-40B4-BE49-F238E27FC236}">
                <a16:creationId xmlns:a16="http://schemas.microsoft.com/office/drawing/2014/main" id="{44C3F428-4C7B-429A-A9FC-96A15EEF65E8}"/>
              </a:ext>
            </a:extLst>
          </p:cNvPr>
          <p:cNvSpPr/>
          <p:nvPr/>
        </p:nvSpPr>
        <p:spPr>
          <a:xfrm rot="20976300">
            <a:off x="1049011" y="3479499"/>
            <a:ext cx="914400" cy="914400"/>
          </a:xfrm>
          <a:prstGeom prst="arc">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円弧 17">
            <a:extLst>
              <a:ext uri="{FF2B5EF4-FFF2-40B4-BE49-F238E27FC236}">
                <a16:creationId xmlns:a16="http://schemas.microsoft.com/office/drawing/2014/main" id="{2AC98574-8AC4-4FC9-A0D1-9095AB08C03C}"/>
              </a:ext>
            </a:extLst>
          </p:cNvPr>
          <p:cNvSpPr/>
          <p:nvPr/>
        </p:nvSpPr>
        <p:spPr>
          <a:xfrm rot="496558" flipH="1">
            <a:off x="2161241" y="3477064"/>
            <a:ext cx="914400" cy="914400"/>
          </a:xfrm>
          <a:prstGeom prst="arc">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241A4948-33B8-4C7F-92C1-E47781FA171B}"/>
              </a:ext>
            </a:extLst>
          </p:cNvPr>
          <p:cNvPicPr>
            <a:picLocks noChangeAspect="1"/>
          </p:cNvPicPr>
          <p:nvPr/>
        </p:nvPicPr>
        <p:blipFill>
          <a:blip r:embed="rId5"/>
          <a:stretch>
            <a:fillRect/>
          </a:stretch>
        </p:blipFill>
        <p:spPr>
          <a:xfrm>
            <a:off x="5058942" y="2791059"/>
            <a:ext cx="3530138" cy="3589971"/>
          </a:xfrm>
          <a:prstGeom prst="rect">
            <a:avLst/>
          </a:prstGeom>
        </p:spPr>
      </p:pic>
    </p:spTree>
    <p:extLst>
      <p:ext uri="{BB962C8B-B14F-4D97-AF65-F5344CB8AC3E}">
        <p14:creationId xmlns:p14="http://schemas.microsoft.com/office/powerpoint/2010/main" val="74150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5F1D5B8-AABC-45B6-A78B-6E1BF06609A4}"/>
              </a:ext>
            </a:extLst>
          </p:cNvPr>
          <p:cNvPicPr>
            <a:picLocks noChangeAspect="1"/>
          </p:cNvPicPr>
          <p:nvPr/>
        </p:nvPicPr>
        <p:blipFill>
          <a:blip r:embed="rId2"/>
          <a:stretch>
            <a:fillRect/>
          </a:stretch>
        </p:blipFill>
        <p:spPr>
          <a:xfrm>
            <a:off x="-14748" y="-20516"/>
            <a:ext cx="9144000" cy="486201"/>
          </a:xfrm>
          <a:prstGeom prst="rect">
            <a:avLst/>
          </a:prstGeom>
        </p:spPr>
      </p:pic>
      <p:pic>
        <p:nvPicPr>
          <p:cNvPr id="5" name="図 4">
            <a:extLst>
              <a:ext uri="{FF2B5EF4-FFF2-40B4-BE49-F238E27FC236}">
                <a16:creationId xmlns:a16="http://schemas.microsoft.com/office/drawing/2014/main" id="{370E9F52-7175-4D73-A62B-1EDAD30411A6}"/>
              </a:ext>
            </a:extLst>
          </p:cNvPr>
          <p:cNvPicPr>
            <a:picLocks noChangeAspect="1"/>
          </p:cNvPicPr>
          <p:nvPr/>
        </p:nvPicPr>
        <p:blipFill>
          <a:blip r:embed="rId3"/>
          <a:stretch>
            <a:fillRect/>
          </a:stretch>
        </p:blipFill>
        <p:spPr>
          <a:xfrm>
            <a:off x="0" y="435194"/>
            <a:ext cx="9144000" cy="529839"/>
          </a:xfrm>
          <a:prstGeom prst="rect">
            <a:avLst/>
          </a:prstGeom>
        </p:spPr>
      </p:pic>
      <p:sp>
        <p:nvSpPr>
          <p:cNvPr id="6" name="吹き出し: 四角形 5">
            <a:extLst>
              <a:ext uri="{FF2B5EF4-FFF2-40B4-BE49-F238E27FC236}">
                <a16:creationId xmlns:a16="http://schemas.microsoft.com/office/drawing/2014/main" id="{297C3605-EEA2-412D-99D6-FDBD62B2DFC5}"/>
              </a:ext>
            </a:extLst>
          </p:cNvPr>
          <p:cNvSpPr/>
          <p:nvPr/>
        </p:nvSpPr>
        <p:spPr>
          <a:xfrm>
            <a:off x="186536" y="4293171"/>
            <a:ext cx="1863078" cy="893845"/>
          </a:xfrm>
          <a:prstGeom prst="wedgeRectCallout">
            <a:avLst>
              <a:gd name="adj1" fmla="val 7300"/>
              <a:gd name="adj2" fmla="val 819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Burning-hot metal stick</a:t>
            </a:r>
          </a:p>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(arrow)</a:t>
            </a:r>
            <a:endParaRPr kumimoji="1" lang="ja-JP" altLang="en-US" sz="2400" dirty="0">
              <a:solidFill>
                <a:sysClr val="windowText" lastClr="000000"/>
              </a:solidFill>
              <a:latin typeface="MS UI Gothic" panose="020B0600070205080204" pitchFamily="50" charset="-128"/>
              <a:ea typeface="MS UI Gothic" panose="020B0600070205080204" pitchFamily="50" charset="-128"/>
            </a:endParaRPr>
          </a:p>
        </p:txBody>
      </p:sp>
      <p:pic>
        <p:nvPicPr>
          <p:cNvPr id="7" name="Picture 2" descr="メラメラ燃える炎のイラスト02">
            <a:extLst>
              <a:ext uri="{FF2B5EF4-FFF2-40B4-BE49-F238E27FC236}">
                <a16:creationId xmlns:a16="http://schemas.microsoft.com/office/drawing/2014/main" id="{9EBE10D3-BEFE-4285-8AE0-CA4D411480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133" y="5474669"/>
            <a:ext cx="1251753" cy="1323439"/>
          </a:xfrm>
          <a:prstGeom prst="rect">
            <a:avLst/>
          </a:prstGeom>
          <a:noFill/>
          <a:extLst>
            <a:ext uri="{909E8E84-426E-40DD-AFC4-6F175D3DCCD1}">
              <a14:hiddenFill xmlns:a14="http://schemas.microsoft.com/office/drawing/2010/main">
                <a:solidFill>
                  <a:srgbClr val="FFFFFF"/>
                </a:solidFill>
              </a14:hiddenFill>
            </a:ext>
          </a:extLst>
        </p:spPr>
      </p:pic>
      <p:sp>
        <p:nvSpPr>
          <p:cNvPr id="8" name="二等辺三角形 7">
            <a:extLst>
              <a:ext uri="{FF2B5EF4-FFF2-40B4-BE49-F238E27FC236}">
                <a16:creationId xmlns:a16="http://schemas.microsoft.com/office/drawing/2014/main" id="{7291CC00-F549-4497-BC35-9E2DA51881A8}"/>
              </a:ext>
            </a:extLst>
          </p:cNvPr>
          <p:cNvSpPr/>
          <p:nvPr/>
        </p:nvSpPr>
        <p:spPr>
          <a:xfrm rot="8804038">
            <a:off x="632513" y="4564248"/>
            <a:ext cx="120574" cy="1796497"/>
          </a:xfrm>
          <a:prstGeom prst="triangle">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CEE557AF-A2DF-4ACA-9ED1-7379E61BA844}"/>
              </a:ext>
            </a:extLst>
          </p:cNvPr>
          <p:cNvPicPr>
            <a:picLocks noChangeAspect="1"/>
          </p:cNvPicPr>
          <p:nvPr/>
        </p:nvPicPr>
        <p:blipFill>
          <a:blip r:embed="rId5"/>
          <a:stretch>
            <a:fillRect/>
          </a:stretch>
        </p:blipFill>
        <p:spPr>
          <a:xfrm>
            <a:off x="1898123" y="4564483"/>
            <a:ext cx="1523498" cy="2224653"/>
          </a:xfrm>
          <a:prstGeom prst="rect">
            <a:avLst/>
          </a:prstGeom>
        </p:spPr>
      </p:pic>
      <p:sp>
        <p:nvSpPr>
          <p:cNvPr id="10" name="吹き出し: 四角形 9">
            <a:extLst>
              <a:ext uri="{FF2B5EF4-FFF2-40B4-BE49-F238E27FC236}">
                <a16:creationId xmlns:a16="http://schemas.microsoft.com/office/drawing/2014/main" id="{C3003425-29D2-4A6B-A4F6-1BD9BCABE702}"/>
              </a:ext>
            </a:extLst>
          </p:cNvPr>
          <p:cNvSpPr/>
          <p:nvPr/>
        </p:nvSpPr>
        <p:spPr>
          <a:xfrm>
            <a:off x="3190116" y="5957655"/>
            <a:ext cx="2061376" cy="701198"/>
          </a:xfrm>
          <a:prstGeom prst="wedgeRectCallout">
            <a:avLst>
              <a:gd name="adj1" fmla="val -63460"/>
              <a:gd name="adj2" fmla="val 491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Oracle bone</a:t>
            </a:r>
          </a:p>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(animal bone)</a:t>
            </a:r>
            <a:endParaRPr kumimoji="1" lang="ja-JP" altLang="en-US" sz="2400" dirty="0">
              <a:solidFill>
                <a:sysClr val="windowText" lastClr="000000"/>
              </a:solidFill>
              <a:latin typeface="MS UI Gothic" panose="020B0600070205080204" pitchFamily="50" charset="-128"/>
              <a:ea typeface="MS UI Gothic" panose="020B0600070205080204" pitchFamily="50" charset="-128"/>
            </a:endParaRPr>
          </a:p>
        </p:txBody>
      </p:sp>
      <p:grpSp>
        <p:nvGrpSpPr>
          <p:cNvPr id="11" name="グループ化 10">
            <a:extLst>
              <a:ext uri="{FF2B5EF4-FFF2-40B4-BE49-F238E27FC236}">
                <a16:creationId xmlns:a16="http://schemas.microsoft.com/office/drawing/2014/main" id="{6B04F0FB-7E21-4FB6-A3B3-368B861766B9}"/>
              </a:ext>
            </a:extLst>
          </p:cNvPr>
          <p:cNvGrpSpPr/>
          <p:nvPr/>
        </p:nvGrpSpPr>
        <p:grpSpPr>
          <a:xfrm>
            <a:off x="157766" y="5297763"/>
            <a:ext cx="910091" cy="1169661"/>
            <a:chOff x="-289125" y="2350671"/>
            <a:chExt cx="910091" cy="1169661"/>
          </a:xfrm>
        </p:grpSpPr>
        <p:cxnSp>
          <p:nvCxnSpPr>
            <p:cNvPr id="12" name="直線矢印コネクタ 11">
              <a:extLst>
                <a:ext uri="{FF2B5EF4-FFF2-40B4-BE49-F238E27FC236}">
                  <a16:creationId xmlns:a16="http://schemas.microsoft.com/office/drawing/2014/main" id="{FC89F308-CD19-4722-AA71-20986FAFF3CB}"/>
                </a:ext>
              </a:extLst>
            </p:cNvPr>
            <p:cNvCxnSpPr>
              <a:cxnSpLocks/>
            </p:cNvCxnSpPr>
            <p:nvPr/>
          </p:nvCxnSpPr>
          <p:spPr>
            <a:xfrm>
              <a:off x="-120267" y="2475356"/>
              <a:ext cx="741233" cy="1044976"/>
            </a:xfrm>
            <a:prstGeom prst="straightConnector1">
              <a:avLst/>
            </a:prstGeom>
            <a:ln w="889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平行四辺形 12">
              <a:extLst>
                <a:ext uri="{FF2B5EF4-FFF2-40B4-BE49-F238E27FC236}">
                  <a16:creationId xmlns:a16="http://schemas.microsoft.com/office/drawing/2014/main" id="{5F399790-BA36-462A-869E-BDE5C393A20E}"/>
                </a:ext>
              </a:extLst>
            </p:cNvPr>
            <p:cNvSpPr/>
            <p:nvPr/>
          </p:nvSpPr>
          <p:spPr>
            <a:xfrm rot="17320930">
              <a:off x="-110550" y="2390196"/>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平行四辺形 13">
              <a:extLst>
                <a:ext uri="{FF2B5EF4-FFF2-40B4-BE49-F238E27FC236}">
                  <a16:creationId xmlns:a16="http://schemas.microsoft.com/office/drawing/2014/main" id="{91D29F24-7CA2-4353-A198-46EFED8B9B43}"/>
                </a:ext>
              </a:extLst>
            </p:cNvPr>
            <p:cNvSpPr/>
            <p:nvPr/>
          </p:nvSpPr>
          <p:spPr>
            <a:xfrm rot="10800000" flipH="1">
              <a:off x="-289125" y="2527577"/>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8AC94E73-DBE8-4C27-8FDD-24BA81464DE0}"/>
              </a:ext>
            </a:extLst>
          </p:cNvPr>
          <p:cNvGrpSpPr/>
          <p:nvPr/>
        </p:nvGrpSpPr>
        <p:grpSpPr>
          <a:xfrm>
            <a:off x="1764078" y="4949207"/>
            <a:ext cx="910091" cy="1169661"/>
            <a:chOff x="-289125" y="2350671"/>
            <a:chExt cx="910091" cy="1169661"/>
          </a:xfrm>
        </p:grpSpPr>
        <p:cxnSp>
          <p:nvCxnSpPr>
            <p:cNvPr id="16" name="直線矢印コネクタ 15">
              <a:extLst>
                <a:ext uri="{FF2B5EF4-FFF2-40B4-BE49-F238E27FC236}">
                  <a16:creationId xmlns:a16="http://schemas.microsoft.com/office/drawing/2014/main" id="{26F55223-CDFF-4ACD-8318-BB9EE8B75790}"/>
                </a:ext>
              </a:extLst>
            </p:cNvPr>
            <p:cNvCxnSpPr>
              <a:cxnSpLocks/>
            </p:cNvCxnSpPr>
            <p:nvPr/>
          </p:nvCxnSpPr>
          <p:spPr>
            <a:xfrm>
              <a:off x="-120267" y="2475356"/>
              <a:ext cx="741233" cy="1044976"/>
            </a:xfrm>
            <a:prstGeom prst="straightConnector1">
              <a:avLst/>
            </a:prstGeom>
            <a:ln w="889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平行四辺形 16">
              <a:extLst>
                <a:ext uri="{FF2B5EF4-FFF2-40B4-BE49-F238E27FC236}">
                  <a16:creationId xmlns:a16="http://schemas.microsoft.com/office/drawing/2014/main" id="{B1CE21A6-34D7-47D8-B080-13970E34EADA}"/>
                </a:ext>
              </a:extLst>
            </p:cNvPr>
            <p:cNvSpPr/>
            <p:nvPr/>
          </p:nvSpPr>
          <p:spPr>
            <a:xfrm rot="17320930">
              <a:off x="-110550" y="2390196"/>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平行四辺形 17">
              <a:extLst>
                <a:ext uri="{FF2B5EF4-FFF2-40B4-BE49-F238E27FC236}">
                  <a16:creationId xmlns:a16="http://schemas.microsoft.com/office/drawing/2014/main" id="{E72612E5-461C-4C46-B15E-A141C87F1C58}"/>
                </a:ext>
              </a:extLst>
            </p:cNvPr>
            <p:cNvSpPr/>
            <p:nvPr/>
          </p:nvSpPr>
          <p:spPr>
            <a:xfrm rot="10800000" flipH="1">
              <a:off x="-289125" y="2527577"/>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吹き出し: 四角形 18">
            <a:extLst>
              <a:ext uri="{FF2B5EF4-FFF2-40B4-BE49-F238E27FC236}">
                <a16:creationId xmlns:a16="http://schemas.microsoft.com/office/drawing/2014/main" id="{16481F87-074B-41C7-8595-62C0EEFF2407}"/>
              </a:ext>
            </a:extLst>
          </p:cNvPr>
          <p:cNvSpPr/>
          <p:nvPr/>
        </p:nvSpPr>
        <p:spPr>
          <a:xfrm>
            <a:off x="3151046" y="5068556"/>
            <a:ext cx="2906854" cy="770862"/>
          </a:xfrm>
          <a:prstGeom prst="wedgeRectCallout">
            <a:avLst>
              <a:gd name="adj1" fmla="val -59782"/>
              <a:gd name="adj2" fmla="val 5626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ysClr val="windowText" lastClr="000000"/>
                </a:solidFill>
                <a:latin typeface="MS UI Gothic" panose="020B0600070205080204" pitchFamily="50" charset="-128"/>
                <a:ea typeface="MS UI Gothic" panose="020B0600070205080204" pitchFamily="50" charset="-128"/>
              </a:rPr>
              <a:t>the cracks were used to predict </a:t>
            </a:r>
            <a:r>
              <a:rPr kumimoji="1" lang="en-US" altLang="ja-JP" sz="2400" dirty="0">
                <a:solidFill>
                  <a:schemeClr val="tx1"/>
                </a:solidFill>
                <a:latin typeface="MS UI Gothic" panose="020B0600070205080204" pitchFamily="50" charset="-128"/>
                <a:ea typeface="MS UI Gothic" panose="020B0600070205080204" pitchFamily="50" charset="-128"/>
              </a:rPr>
              <a:t>omen</a:t>
            </a:r>
          </a:p>
        </p:txBody>
      </p:sp>
      <p:sp>
        <p:nvSpPr>
          <p:cNvPr id="20" name="矢印: 右 19">
            <a:extLst>
              <a:ext uri="{FF2B5EF4-FFF2-40B4-BE49-F238E27FC236}">
                <a16:creationId xmlns:a16="http://schemas.microsoft.com/office/drawing/2014/main" id="{FF62158C-2312-4A48-8214-FA8D3408F685}"/>
              </a:ext>
            </a:extLst>
          </p:cNvPr>
          <p:cNvSpPr/>
          <p:nvPr/>
        </p:nvSpPr>
        <p:spPr>
          <a:xfrm>
            <a:off x="1614437" y="5534038"/>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7809FD19-85B2-414A-A3D5-3327457B4106}"/>
              </a:ext>
            </a:extLst>
          </p:cNvPr>
          <p:cNvPicPr>
            <a:picLocks noChangeAspect="1"/>
          </p:cNvPicPr>
          <p:nvPr/>
        </p:nvPicPr>
        <p:blipFill>
          <a:blip r:embed="rId6"/>
          <a:stretch>
            <a:fillRect/>
          </a:stretch>
        </p:blipFill>
        <p:spPr>
          <a:xfrm>
            <a:off x="2930019" y="3072222"/>
            <a:ext cx="1038225" cy="1609725"/>
          </a:xfrm>
          <a:prstGeom prst="rect">
            <a:avLst/>
          </a:prstGeom>
        </p:spPr>
      </p:pic>
      <p:pic>
        <p:nvPicPr>
          <p:cNvPr id="23" name="図 22">
            <a:extLst>
              <a:ext uri="{FF2B5EF4-FFF2-40B4-BE49-F238E27FC236}">
                <a16:creationId xmlns:a16="http://schemas.microsoft.com/office/drawing/2014/main" id="{EA83F806-2BE4-4CEC-A75D-1150DB94C781}"/>
              </a:ext>
            </a:extLst>
          </p:cNvPr>
          <p:cNvPicPr>
            <a:picLocks noChangeAspect="1"/>
          </p:cNvPicPr>
          <p:nvPr/>
        </p:nvPicPr>
        <p:blipFill>
          <a:blip r:embed="rId7"/>
          <a:stretch>
            <a:fillRect/>
          </a:stretch>
        </p:blipFill>
        <p:spPr>
          <a:xfrm>
            <a:off x="3897509" y="3061141"/>
            <a:ext cx="1543050" cy="1514475"/>
          </a:xfrm>
          <a:prstGeom prst="rect">
            <a:avLst/>
          </a:prstGeom>
        </p:spPr>
      </p:pic>
      <p:sp>
        <p:nvSpPr>
          <p:cNvPr id="24" name="テキスト ボックス 23">
            <a:extLst>
              <a:ext uri="{FF2B5EF4-FFF2-40B4-BE49-F238E27FC236}">
                <a16:creationId xmlns:a16="http://schemas.microsoft.com/office/drawing/2014/main" id="{5E9C9CD7-378F-470A-B6FF-CEBC44FCD976}"/>
              </a:ext>
            </a:extLst>
          </p:cNvPr>
          <p:cNvSpPr txBox="1"/>
          <p:nvPr/>
        </p:nvSpPr>
        <p:spPr>
          <a:xfrm>
            <a:off x="3687622" y="4304785"/>
            <a:ext cx="2013149" cy="830997"/>
          </a:xfrm>
          <a:prstGeom prst="rect">
            <a:avLst/>
          </a:prstGeom>
          <a:noFill/>
        </p:spPr>
        <p:txBody>
          <a:bodyPr wrap="square" rtlCol="0">
            <a:spAutoFit/>
          </a:bodyPr>
          <a:lstStyle/>
          <a:p>
            <a:pPr algn="ctr">
              <a:lnSpc>
                <a:spcPct val="80000"/>
              </a:lnSpc>
            </a:pPr>
            <a:r>
              <a:rPr lang="en-US" altLang="ja-JP" sz="6000" b="1" dirty="0">
                <a:latin typeface="MS UI Gothic" panose="020B0600070205080204" pitchFamily="50" charset="-128"/>
                <a:ea typeface="MS UI Gothic" panose="020B0600070205080204" pitchFamily="50" charset="-128"/>
              </a:rPr>
              <a:t>omen</a:t>
            </a:r>
            <a:endParaRPr lang="en-US" altLang="ja-JP" sz="6000" dirty="0">
              <a:latin typeface="MS UI Gothic" panose="020B0600070205080204" pitchFamily="50" charset="-128"/>
              <a:ea typeface="MS UI Gothic" panose="020B0600070205080204" pitchFamily="50" charset="-128"/>
            </a:endParaRPr>
          </a:p>
        </p:txBody>
      </p:sp>
      <p:pic>
        <p:nvPicPr>
          <p:cNvPr id="25" name="Picture 4">
            <a:extLst>
              <a:ext uri="{FF2B5EF4-FFF2-40B4-BE49-F238E27FC236}">
                <a16:creationId xmlns:a16="http://schemas.microsoft.com/office/drawing/2014/main" id="{E9CCCA06-EB1A-4C23-A7BC-494522D549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5174" y="978545"/>
            <a:ext cx="2023463" cy="2016627"/>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a:extLst>
              <a:ext uri="{FF2B5EF4-FFF2-40B4-BE49-F238E27FC236}">
                <a16:creationId xmlns:a16="http://schemas.microsoft.com/office/drawing/2014/main" id="{27B7D6D3-602F-48B6-8711-CE8D33B30151}"/>
              </a:ext>
            </a:extLst>
          </p:cNvPr>
          <p:cNvPicPr>
            <a:picLocks noChangeAspect="1"/>
          </p:cNvPicPr>
          <p:nvPr/>
        </p:nvPicPr>
        <p:blipFill>
          <a:blip r:embed="rId9"/>
          <a:stretch>
            <a:fillRect/>
          </a:stretch>
        </p:blipFill>
        <p:spPr>
          <a:xfrm>
            <a:off x="6178942" y="4258446"/>
            <a:ext cx="2399503" cy="2384691"/>
          </a:xfrm>
          <a:prstGeom prst="rect">
            <a:avLst/>
          </a:prstGeom>
        </p:spPr>
      </p:pic>
      <p:pic>
        <p:nvPicPr>
          <p:cNvPr id="28" name="Picture 8" descr="木の根のイラスト（地面なし）">
            <a:extLst>
              <a:ext uri="{FF2B5EF4-FFF2-40B4-BE49-F238E27FC236}">
                <a16:creationId xmlns:a16="http://schemas.microsoft.com/office/drawing/2014/main" id="{FA25FD68-FDE2-40E9-B9AC-2D1FE19EAE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59" y="1149594"/>
            <a:ext cx="1681728" cy="1963264"/>
          </a:xfrm>
          <a:prstGeom prst="rect">
            <a:avLst/>
          </a:prstGeom>
          <a:noFill/>
          <a:extLst>
            <a:ext uri="{909E8E84-426E-40DD-AFC4-6F175D3DCCD1}">
              <a14:hiddenFill xmlns:a14="http://schemas.microsoft.com/office/drawing/2010/main">
                <a:solidFill>
                  <a:srgbClr val="FFFFFF"/>
                </a:solidFill>
              </a14:hiddenFill>
            </a:ext>
          </a:extLst>
        </p:spPr>
      </p:pic>
      <p:pic>
        <p:nvPicPr>
          <p:cNvPr id="29" name="図 28">
            <a:extLst>
              <a:ext uri="{FF2B5EF4-FFF2-40B4-BE49-F238E27FC236}">
                <a16:creationId xmlns:a16="http://schemas.microsoft.com/office/drawing/2014/main" id="{D412799D-A5BD-4EA7-97E6-5A225DD7D5CE}"/>
              </a:ext>
            </a:extLst>
          </p:cNvPr>
          <p:cNvPicPr>
            <a:picLocks noChangeAspect="1"/>
          </p:cNvPicPr>
          <p:nvPr/>
        </p:nvPicPr>
        <p:blipFill>
          <a:blip r:embed="rId11"/>
          <a:stretch>
            <a:fillRect/>
          </a:stretch>
        </p:blipFill>
        <p:spPr>
          <a:xfrm>
            <a:off x="1418660" y="1125513"/>
            <a:ext cx="818314" cy="1846735"/>
          </a:xfrm>
          <a:prstGeom prst="rect">
            <a:avLst/>
          </a:prstGeom>
        </p:spPr>
      </p:pic>
      <p:sp>
        <p:nvSpPr>
          <p:cNvPr id="30" name="テキスト ボックス 29">
            <a:extLst>
              <a:ext uri="{FF2B5EF4-FFF2-40B4-BE49-F238E27FC236}">
                <a16:creationId xmlns:a16="http://schemas.microsoft.com/office/drawing/2014/main" id="{5FF1EAD3-BEA1-4D45-8396-BC0BC0DD39C5}"/>
              </a:ext>
            </a:extLst>
          </p:cNvPr>
          <p:cNvSpPr txBox="1"/>
          <p:nvPr/>
        </p:nvSpPr>
        <p:spPr>
          <a:xfrm>
            <a:off x="169644" y="2905057"/>
            <a:ext cx="2013149" cy="1077218"/>
          </a:xfrm>
          <a:prstGeom prst="rect">
            <a:avLst/>
          </a:prstGeom>
          <a:noFill/>
        </p:spPr>
        <p:txBody>
          <a:bodyPr wrap="square" rtlCol="0">
            <a:spAutoFit/>
          </a:bodyPr>
          <a:lstStyle/>
          <a:p>
            <a:pPr algn="ctr">
              <a:lnSpc>
                <a:spcPct val="80000"/>
              </a:lnSpc>
            </a:pPr>
            <a:r>
              <a:rPr lang="en-US" altLang="ja-JP" sz="4000" b="1" dirty="0">
                <a:latin typeface="MS UI Gothic" panose="020B0600070205080204" pitchFamily="50" charset="-128"/>
                <a:ea typeface="MS UI Gothic" panose="020B0600070205080204" pitchFamily="50" charset="-128"/>
              </a:rPr>
              <a:t>radical “tree”</a:t>
            </a:r>
            <a:endParaRPr lang="en-US" altLang="ja-JP" sz="4000" dirty="0">
              <a:latin typeface="MS UI Gothic" panose="020B0600070205080204" pitchFamily="50" charset="-128"/>
              <a:ea typeface="MS UI Gothic" panose="020B0600070205080204" pitchFamily="50" charset="-128"/>
            </a:endParaRPr>
          </a:p>
        </p:txBody>
      </p:sp>
      <p:pic>
        <p:nvPicPr>
          <p:cNvPr id="9220" name="Picture 4">
            <a:extLst>
              <a:ext uri="{FF2B5EF4-FFF2-40B4-BE49-F238E27FC236}">
                <a16:creationId xmlns:a16="http://schemas.microsoft.com/office/drawing/2014/main" id="{A4B9D9E7-A0D6-4147-B361-1F472ABDFD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3350" y="1346603"/>
            <a:ext cx="2483113" cy="1691621"/>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a:extLst>
              <a:ext uri="{FF2B5EF4-FFF2-40B4-BE49-F238E27FC236}">
                <a16:creationId xmlns:a16="http://schemas.microsoft.com/office/drawing/2014/main" id="{54A43596-1866-4DB9-BB88-65AB9EB14F5F}"/>
              </a:ext>
            </a:extLst>
          </p:cNvPr>
          <p:cNvSpPr txBox="1"/>
          <p:nvPr/>
        </p:nvSpPr>
        <p:spPr>
          <a:xfrm>
            <a:off x="4455250" y="914815"/>
            <a:ext cx="4600574"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https://commons.wikimedia.org/wiki/File:Autumn_Red_peaches.jpg</a:t>
            </a:r>
          </a:p>
          <a:p>
            <a:r>
              <a:rPr lang="ja-JP" altLang="en-US" sz="1200" dirty="0">
                <a:latin typeface="MS UI Gothic" panose="020B0600070205080204" pitchFamily="50" charset="-128"/>
                <a:ea typeface="MS UI Gothic" panose="020B0600070205080204" pitchFamily="50" charset="-128"/>
              </a:rPr>
              <a:t>Jack Dykinga, USDA, Public domain, via Wikimedia Commons</a:t>
            </a:r>
          </a:p>
        </p:txBody>
      </p:sp>
      <p:sp>
        <p:nvSpPr>
          <p:cNvPr id="35" name="テキスト ボックス 34">
            <a:extLst>
              <a:ext uri="{FF2B5EF4-FFF2-40B4-BE49-F238E27FC236}">
                <a16:creationId xmlns:a16="http://schemas.microsoft.com/office/drawing/2014/main" id="{FB9E2B2F-6FF9-49A5-927A-CFC0CB2D06F9}"/>
              </a:ext>
            </a:extLst>
          </p:cNvPr>
          <p:cNvSpPr txBox="1"/>
          <p:nvPr/>
        </p:nvSpPr>
        <p:spPr>
          <a:xfrm>
            <a:off x="5313793" y="2993605"/>
            <a:ext cx="3601599" cy="1169551"/>
          </a:xfrm>
          <a:prstGeom prst="rect">
            <a:avLst/>
          </a:prstGeom>
          <a:noFill/>
        </p:spPr>
        <p:txBody>
          <a:bodyPr wrap="square" rtlCol="0">
            <a:spAutoFit/>
          </a:bodyPr>
          <a:lstStyle/>
          <a:p>
            <a:pPr algn="ctr">
              <a:lnSpc>
                <a:spcPct val="70000"/>
              </a:lnSpc>
            </a:pPr>
            <a:r>
              <a:rPr lang="en-US" altLang="ja-JP" sz="4000" b="1" dirty="0">
                <a:latin typeface="MS UI Gothic" panose="020B0600070205080204" pitchFamily="50" charset="-128"/>
                <a:ea typeface="MS UI Gothic" panose="020B0600070205080204" pitchFamily="50" charset="-128"/>
              </a:rPr>
              <a:t>a cross-section of  a </a:t>
            </a:r>
            <a:r>
              <a:rPr lang="en-US" altLang="ja-JP" sz="6000" b="1" dirty="0">
                <a:solidFill>
                  <a:srgbClr val="FF0000"/>
                </a:solidFill>
                <a:latin typeface="MS UI Gothic" panose="020B0600070205080204" pitchFamily="50" charset="-128"/>
                <a:ea typeface="MS UI Gothic" panose="020B0600070205080204" pitchFamily="50" charset="-128"/>
              </a:rPr>
              <a:t>peach</a:t>
            </a:r>
            <a:endParaRPr lang="en-US" altLang="ja-JP" sz="3600"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722569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FF76290-0920-4309-985C-BDC975A74BC6}"/>
              </a:ext>
            </a:extLst>
          </p:cNvPr>
          <p:cNvPicPr>
            <a:picLocks noChangeAspect="1"/>
          </p:cNvPicPr>
          <p:nvPr/>
        </p:nvPicPr>
        <p:blipFill>
          <a:blip r:embed="rId2"/>
          <a:stretch>
            <a:fillRect/>
          </a:stretch>
        </p:blipFill>
        <p:spPr>
          <a:xfrm>
            <a:off x="0" y="-4286"/>
            <a:ext cx="9144000" cy="470458"/>
          </a:xfrm>
          <a:prstGeom prst="rect">
            <a:avLst/>
          </a:prstGeom>
        </p:spPr>
      </p:pic>
      <p:pic>
        <p:nvPicPr>
          <p:cNvPr id="4" name="図 3" descr="アイコン&#10;&#10;自動的に生成された説明">
            <a:extLst>
              <a:ext uri="{FF2B5EF4-FFF2-40B4-BE49-F238E27FC236}">
                <a16:creationId xmlns:a16="http://schemas.microsoft.com/office/drawing/2014/main" id="{E63CDE6D-626F-41F1-8B32-BD12A8A06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078" y="1974979"/>
            <a:ext cx="3043309" cy="3043309"/>
          </a:xfrm>
          <a:prstGeom prst="rect">
            <a:avLst/>
          </a:prstGeom>
        </p:spPr>
      </p:pic>
      <p:pic>
        <p:nvPicPr>
          <p:cNvPr id="6" name="図 5">
            <a:extLst>
              <a:ext uri="{FF2B5EF4-FFF2-40B4-BE49-F238E27FC236}">
                <a16:creationId xmlns:a16="http://schemas.microsoft.com/office/drawing/2014/main" id="{49F4CACE-565C-4AD9-AB7D-97C4F95045A7}"/>
              </a:ext>
            </a:extLst>
          </p:cNvPr>
          <p:cNvPicPr>
            <a:picLocks noChangeAspect="1"/>
          </p:cNvPicPr>
          <p:nvPr/>
        </p:nvPicPr>
        <p:blipFill>
          <a:blip r:embed="rId4"/>
          <a:stretch>
            <a:fillRect/>
          </a:stretch>
        </p:blipFill>
        <p:spPr>
          <a:xfrm>
            <a:off x="3353763" y="1489317"/>
            <a:ext cx="1203489" cy="2066596"/>
          </a:xfrm>
          <a:prstGeom prst="rect">
            <a:avLst/>
          </a:prstGeom>
        </p:spPr>
      </p:pic>
      <p:sp>
        <p:nvSpPr>
          <p:cNvPr id="7" name="吹き出し: 四角形 6">
            <a:extLst>
              <a:ext uri="{FF2B5EF4-FFF2-40B4-BE49-F238E27FC236}">
                <a16:creationId xmlns:a16="http://schemas.microsoft.com/office/drawing/2014/main" id="{78DB2279-FB2C-4A95-9D82-68A53B6EECDB}"/>
              </a:ext>
            </a:extLst>
          </p:cNvPr>
          <p:cNvSpPr/>
          <p:nvPr/>
        </p:nvSpPr>
        <p:spPr>
          <a:xfrm>
            <a:off x="4602091" y="1466469"/>
            <a:ext cx="3331866" cy="470458"/>
          </a:xfrm>
          <a:prstGeom prst="wedgeRectCallout">
            <a:avLst>
              <a:gd name="adj1" fmla="val -47000"/>
              <a:gd name="adj2" fmla="val 9997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kumimoji="1" lang="en-US" altLang="ja-JP" sz="4000" b="1" dirty="0">
                <a:solidFill>
                  <a:schemeClr val="tx1"/>
                </a:solidFill>
                <a:latin typeface="MS UI Gothic" panose="020B0600070205080204" pitchFamily="50" charset="-128"/>
                <a:ea typeface="MS UI Gothic" panose="020B0600070205080204" pitchFamily="50" charset="-128"/>
              </a:rPr>
              <a:t>ancient form</a:t>
            </a:r>
          </a:p>
        </p:txBody>
      </p:sp>
      <p:pic>
        <p:nvPicPr>
          <p:cNvPr id="9" name="図 8">
            <a:extLst>
              <a:ext uri="{FF2B5EF4-FFF2-40B4-BE49-F238E27FC236}">
                <a16:creationId xmlns:a16="http://schemas.microsoft.com/office/drawing/2014/main" id="{3C4B056D-DCE0-4552-8746-CAD86E91320A}"/>
              </a:ext>
            </a:extLst>
          </p:cNvPr>
          <p:cNvPicPr>
            <a:picLocks noChangeAspect="1"/>
          </p:cNvPicPr>
          <p:nvPr/>
        </p:nvPicPr>
        <p:blipFill>
          <a:blip r:embed="rId5"/>
          <a:stretch>
            <a:fillRect/>
          </a:stretch>
        </p:blipFill>
        <p:spPr>
          <a:xfrm>
            <a:off x="-14748" y="436676"/>
            <a:ext cx="9144000" cy="486201"/>
          </a:xfrm>
          <a:prstGeom prst="rect">
            <a:avLst/>
          </a:prstGeom>
        </p:spPr>
      </p:pic>
      <p:pic>
        <p:nvPicPr>
          <p:cNvPr id="8194" name="Picture 2">
            <a:extLst>
              <a:ext uri="{FF2B5EF4-FFF2-40B4-BE49-F238E27FC236}">
                <a16:creationId xmlns:a16="http://schemas.microsoft.com/office/drawing/2014/main" id="{F701C8C0-B2C7-4679-B517-96A1A323B8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356" y="1422225"/>
            <a:ext cx="3190568" cy="2656148"/>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79166872-E6D3-47DE-86C0-6EE460EEAD36}"/>
              </a:ext>
            </a:extLst>
          </p:cNvPr>
          <p:cNvPicPr>
            <a:picLocks noChangeAspect="1"/>
          </p:cNvPicPr>
          <p:nvPr/>
        </p:nvPicPr>
        <p:blipFill>
          <a:blip r:embed="rId7"/>
          <a:stretch>
            <a:fillRect/>
          </a:stretch>
        </p:blipFill>
        <p:spPr>
          <a:xfrm>
            <a:off x="0" y="892386"/>
            <a:ext cx="9144000" cy="529839"/>
          </a:xfrm>
          <a:prstGeom prst="rect">
            <a:avLst/>
          </a:prstGeom>
        </p:spPr>
      </p:pic>
      <p:sp>
        <p:nvSpPr>
          <p:cNvPr id="13" name="テキスト ボックス 12">
            <a:extLst>
              <a:ext uri="{FF2B5EF4-FFF2-40B4-BE49-F238E27FC236}">
                <a16:creationId xmlns:a16="http://schemas.microsoft.com/office/drawing/2014/main" id="{0081191D-00A7-4AFB-B6BD-977F73D446BC}"/>
              </a:ext>
            </a:extLst>
          </p:cNvPr>
          <p:cNvSpPr txBox="1"/>
          <p:nvPr/>
        </p:nvSpPr>
        <p:spPr>
          <a:xfrm>
            <a:off x="1088222" y="3148481"/>
            <a:ext cx="4746855" cy="923330"/>
          </a:xfrm>
          <a:prstGeom prst="rect">
            <a:avLst/>
          </a:prstGeom>
          <a:noFill/>
        </p:spPr>
        <p:txBody>
          <a:bodyPr wrap="square" rtlCol="0">
            <a:spAutoFit/>
          </a:bodyPr>
          <a:lstStyle/>
          <a:p>
            <a:pPr algn="ctr"/>
            <a:r>
              <a:rPr kumimoji="1" lang="en-US" altLang="ja-JP" sz="5400" b="1" dirty="0">
                <a:ln w="6600">
                  <a:solidFill>
                    <a:schemeClr val="tx1"/>
                  </a:solidFill>
                  <a:prstDash val="solid"/>
                </a:ln>
                <a:solidFill>
                  <a:srgbClr val="FF99FF"/>
                </a:solidFill>
                <a:effectLst>
                  <a:outerShdw dist="38100" dir="2700000" algn="tl" rotWithShape="0">
                    <a:schemeClr val="accent2"/>
                  </a:outerShdw>
                </a:effectLst>
                <a:latin typeface="MS UI Gothic" panose="020B0600070205080204" pitchFamily="50" charset="-128"/>
                <a:ea typeface="MS UI Gothic" panose="020B0600070205080204" pitchFamily="50" charset="-128"/>
              </a:rPr>
              <a:t>peach tree </a:t>
            </a:r>
            <a:r>
              <a:rPr kumimoji="1" lang="ja-JP" altLang="en-US" sz="5400" b="1" dirty="0">
                <a:ln w="6600">
                  <a:solidFill>
                    <a:schemeClr val="tx1"/>
                  </a:solidFill>
                  <a:prstDash val="solid"/>
                </a:ln>
                <a:solidFill>
                  <a:srgbClr val="FF99FF"/>
                </a:solidFill>
                <a:effectLst>
                  <a:outerShdw dist="38100" dir="2700000" algn="tl" rotWithShape="0">
                    <a:schemeClr val="accent2"/>
                  </a:outerShdw>
                </a:effectLst>
                <a:latin typeface="MS UI Gothic" panose="020B0600070205080204" pitchFamily="50" charset="-128"/>
                <a:ea typeface="MS UI Gothic" panose="020B0600070205080204" pitchFamily="50" charset="-128"/>
              </a:rPr>
              <a:t>桃</a:t>
            </a:r>
            <a:endParaRPr kumimoji="1" lang="en-US" altLang="ja-JP" sz="5400" b="1" dirty="0">
              <a:ln w="6600">
                <a:solidFill>
                  <a:schemeClr val="tx1"/>
                </a:solidFill>
                <a:prstDash val="solid"/>
              </a:ln>
              <a:solidFill>
                <a:srgbClr val="FF99FF"/>
              </a:solidFill>
              <a:effectLst>
                <a:outerShdw dist="38100" dir="2700000" algn="tl" rotWithShape="0">
                  <a:schemeClr val="accent2"/>
                </a:outerShdw>
              </a:effectLst>
              <a:latin typeface="MS UI Gothic" panose="020B0600070205080204" pitchFamily="50" charset="-128"/>
              <a:ea typeface="MS UI Gothic" panose="020B0600070205080204" pitchFamily="50" charset="-128"/>
            </a:endParaRPr>
          </a:p>
        </p:txBody>
      </p:sp>
      <p:sp>
        <p:nvSpPr>
          <p:cNvPr id="15" name="テキスト ボックス 14">
            <a:extLst>
              <a:ext uri="{FF2B5EF4-FFF2-40B4-BE49-F238E27FC236}">
                <a16:creationId xmlns:a16="http://schemas.microsoft.com/office/drawing/2014/main" id="{46AF904B-D0C9-4B73-9296-96C19C1CE938}"/>
              </a:ext>
            </a:extLst>
          </p:cNvPr>
          <p:cNvSpPr txBox="1"/>
          <p:nvPr/>
        </p:nvSpPr>
        <p:spPr>
          <a:xfrm>
            <a:off x="118358" y="3963345"/>
            <a:ext cx="5803489" cy="1255728"/>
          </a:xfrm>
          <a:prstGeom prst="rect">
            <a:avLst/>
          </a:prstGeom>
          <a:noFill/>
        </p:spPr>
        <p:txBody>
          <a:bodyPr wrap="square">
            <a:spAutoFit/>
          </a:bodyPr>
          <a:lstStyle/>
          <a:p>
            <a:pPr>
              <a:lnSpc>
                <a:spcPct val="70000"/>
              </a:lnSpc>
            </a:pPr>
            <a:r>
              <a:rPr lang="ja-JP" altLang="en-US" sz="3600" dirty="0">
                <a:latin typeface="MS UI Gothic" panose="020B0600070205080204" pitchFamily="50" charset="-128"/>
                <a:ea typeface="MS UI Gothic" panose="020B0600070205080204" pitchFamily="50" charset="-128"/>
              </a:rPr>
              <a:t>The ancient Chinese people considered peach protective against evil spirits.</a:t>
            </a:r>
          </a:p>
        </p:txBody>
      </p:sp>
      <p:sp>
        <p:nvSpPr>
          <p:cNvPr id="16" name="矢印: 右 15">
            <a:extLst>
              <a:ext uri="{FF2B5EF4-FFF2-40B4-BE49-F238E27FC236}">
                <a16:creationId xmlns:a16="http://schemas.microsoft.com/office/drawing/2014/main" id="{ADD95AC4-C5DA-43B4-8ABC-1915E45EAB94}"/>
              </a:ext>
            </a:extLst>
          </p:cNvPr>
          <p:cNvSpPr/>
          <p:nvPr/>
        </p:nvSpPr>
        <p:spPr>
          <a:xfrm rot="5400000">
            <a:off x="1160315" y="5097252"/>
            <a:ext cx="52187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E040957A-C8A3-4970-BD2B-D314A88B8190}"/>
              </a:ext>
            </a:extLst>
          </p:cNvPr>
          <p:cNvSpPr txBox="1"/>
          <p:nvPr/>
        </p:nvSpPr>
        <p:spPr>
          <a:xfrm>
            <a:off x="155346" y="5560205"/>
            <a:ext cx="3325273" cy="1255728"/>
          </a:xfrm>
          <a:prstGeom prst="rect">
            <a:avLst/>
          </a:prstGeom>
          <a:noFill/>
        </p:spPr>
        <p:txBody>
          <a:bodyPr wrap="square">
            <a:spAutoFit/>
          </a:bodyPr>
          <a:lstStyle/>
          <a:p>
            <a:pPr>
              <a:lnSpc>
                <a:spcPct val="70000"/>
              </a:lnSpc>
            </a:pPr>
            <a:r>
              <a:rPr lang="en-US" altLang="ja-JP" sz="3600" dirty="0">
                <a:latin typeface="MS UI Gothic" panose="020B0600070205080204" pitchFamily="50" charset="-128"/>
                <a:ea typeface="MS UI Gothic" panose="020B0600070205080204" pitchFamily="50" charset="-128"/>
              </a:rPr>
              <a:t>the fruit of immortality and longevity</a:t>
            </a:r>
            <a:endParaRPr lang="ja-JP" altLang="en-US" sz="3600" dirty="0">
              <a:latin typeface="MS UI Gothic" panose="020B0600070205080204" pitchFamily="50" charset="-128"/>
              <a:ea typeface="MS UI Gothic" panose="020B0600070205080204" pitchFamily="50" charset="-128"/>
            </a:endParaRPr>
          </a:p>
        </p:txBody>
      </p:sp>
      <p:sp>
        <p:nvSpPr>
          <p:cNvPr id="18" name="矢印: 右 17">
            <a:extLst>
              <a:ext uri="{FF2B5EF4-FFF2-40B4-BE49-F238E27FC236}">
                <a16:creationId xmlns:a16="http://schemas.microsoft.com/office/drawing/2014/main" id="{1F22112A-4B35-437D-B026-A53364B121F6}"/>
              </a:ext>
            </a:extLst>
          </p:cNvPr>
          <p:cNvSpPr/>
          <p:nvPr/>
        </p:nvSpPr>
        <p:spPr>
          <a:xfrm rot="20424332">
            <a:off x="2751338" y="5392096"/>
            <a:ext cx="81012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6" name="Picture 4">
            <a:extLst>
              <a:ext uri="{FF2B5EF4-FFF2-40B4-BE49-F238E27FC236}">
                <a16:creationId xmlns:a16="http://schemas.microsoft.com/office/drawing/2014/main" id="{A53A29EA-D240-47D6-A24C-9DF3BCC434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8357" y="2049421"/>
            <a:ext cx="1203489" cy="1199423"/>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675C138B-D824-433F-AF21-852B51821306}"/>
              </a:ext>
            </a:extLst>
          </p:cNvPr>
          <p:cNvSpPr txBox="1"/>
          <p:nvPr/>
        </p:nvSpPr>
        <p:spPr>
          <a:xfrm>
            <a:off x="3547000" y="5155798"/>
            <a:ext cx="5444110" cy="1532727"/>
          </a:xfrm>
          <a:prstGeom prst="rect">
            <a:avLst/>
          </a:prstGeom>
          <a:solidFill>
            <a:srgbClr val="FF99FF"/>
          </a:solidFill>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90000"/>
              </a:lnSpc>
            </a:pPr>
            <a:r>
              <a:rPr lang="en-US" altLang="ja-JP" sz="3200" dirty="0">
                <a:latin typeface="MS UI Gothic" panose="020B0600070205080204" pitchFamily="50" charset="-128"/>
                <a:ea typeface="MS UI Gothic" panose="020B0600070205080204" pitchFamily="50" charset="-128"/>
              </a:rPr>
              <a:t>a land with many peach trees</a:t>
            </a:r>
          </a:p>
          <a:p>
            <a:pPr>
              <a:lnSpc>
                <a:spcPct val="90000"/>
              </a:lnSpc>
            </a:pP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utopia, paradise</a:t>
            </a:r>
          </a:p>
          <a:p>
            <a:pPr>
              <a:lnSpc>
                <a:spcPct val="90000"/>
              </a:lnSpc>
            </a:pP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happy, enjoy, comfort</a:t>
            </a:r>
            <a:endParaRPr lang="ja-JP" altLang="en-US" sz="3200"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41465294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3275</TotalTime>
  <Words>358</Words>
  <Application>Microsoft Office PowerPoint</Application>
  <PresentationFormat>画面に合わせる (4:3)</PresentationFormat>
  <Paragraphs>41</Paragraphs>
  <Slides>10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MS UI Gothic</vt:lpstr>
      <vt:lpstr>游ゴシック</vt:lpstr>
      <vt:lpstr>Arial</vt:lpstr>
      <vt:lpstr>Calibri</vt:lpstr>
      <vt:lpstr>Calibri Light</vt:lpstr>
      <vt:lpstr>Wingdings</vt:lpstr>
      <vt:lpstr>Office テーマ</vt:lpstr>
      <vt:lpstr>Free Kanji Material  無料漢字教材 kanji0240-0242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Arashiro</cp:lastModifiedBy>
  <cp:revision>104</cp:revision>
  <dcterms:created xsi:type="dcterms:W3CDTF">2022-02-04T14:29:48Z</dcterms:created>
  <dcterms:modified xsi:type="dcterms:W3CDTF">2022-03-16T03:38:24Z</dcterms:modified>
</cp:coreProperties>
</file>