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542" r:id="rId2"/>
    <p:sldId id="543" r:id="rId3"/>
    <p:sldId id="541" r:id="rId4"/>
    <p:sldId id="427" r:id="rId5"/>
    <p:sldId id="428" r:id="rId6"/>
    <p:sldId id="429" r:id="rId7"/>
    <p:sldId id="430"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585"/>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58" autoAdjust="0"/>
    <p:restoredTop sz="94343" autoAdjust="0"/>
  </p:normalViewPr>
  <p:slideViewPr>
    <p:cSldViewPr snapToGrid="0">
      <p:cViewPr varScale="1">
        <p:scale>
          <a:sx n="47" d="100"/>
          <a:sy n="47" d="100"/>
        </p:scale>
        <p:origin x="48" y="2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861C9E-7B3A-47EE-88E2-79A140177EA9}" type="datetimeFigureOut">
              <a:rPr kumimoji="1" lang="ja-JP" altLang="en-US" smtClean="0"/>
              <a:t>2022/3/5</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D5C817-6623-40DE-A847-5EAA430C9192}" type="slidenum">
              <a:rPr kumimoji="1" lang="ja-JP" altLang="en-US" smtClean="0"/>
              <a:t>‹#›</a:t>
            </a:fld>
            <a:endParaRPr kumimoji="1" lang="ja-JP" altLang="en-US"/>
          </a:p>
        </p:txBody>
      </p:sp>
    </p:spTree>
    <p:extLst>
      <p:ext uri="{BB962C8B-B14F-4D97-AF65-F5344CB8AC3E}">
        <p14:creationId xmlns:p14="http://schemas.microsoft.com/office/powerpoint/2010/main" val="4172453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099704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4229930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391558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717771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81993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42828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667378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031170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29347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966693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31403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BF8274-35F6-4B64-8986-3AF2353B22F2}" type="datetimeFigureOut">
              <a:rPr kumimoji="1" lang="ja-JP" altLang="en-US" smtClean="0"/>
              <a:t>2022/3/5</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2863200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isu.skr.u-ryukyu.ac.jp/staff/arashiro/"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image" Target="../media/image8.png"/><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 Id="rId5" Type="http://schemas.openxmlformats.org/officeDocument/2006/relationships/image" Target="../media/image13.png"/><Relationship Id="rId4" Type="http://schemas.openxmlformats.org/officeDocument/2006/relationships/image" Target="../media/image12.gif"/></Relationships>
</file>

<file path=ppt/slides/_rels/slide7.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image" Target="../media/image14.png"/><Relationship Id="rId1" Type="http://schemas.openxmlformats.org/officeDocument/2006/relationships/slideLayout" Target="../slideLayouts/slideLayout7.xml"/><Relationship Id="rId5" Type="http://schemas.openxmlformats.org/officeDocument/2006/relationships/image" Target="../media/image17.png"/><Relationship Id="rId4" Type="http://schemas.openxmlformats.org/officeDocument/2006/relationships/image" Target="../media/image1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531263-49D2-4561-B366-19685FC98532}"/>
              </a:ext>
            </a:extLst>
          </p:cNvPr>
          <p:cNvSpPr>
            <a:spLocks noGrp="1"/>
          </p:cNvSpPr>
          <p:nvPr>
            <p:ph type="title"/>
          </p:nvPr>
        </p:nvSpPr>
        <p:spPr>
          <a:xfrm>
            <a:off x="276046" y="365126"/>
            <a:ext cx="8086290" cy="1325563"/>
          </a:xfrm>
        </p:spPr>
        <p:txBody>
          <a:bodyPr>
            <a:normAutofit/>
          </a:bodyPr>
          <a:lstStyle/>
          <a:p>
            <a:pPr algn="r"/>
            <a:r>
              <a:rPr kumimoji="1" lang="en-US" altLang="ja-JP" dirty="0"/>
              <a:t>Free Kanji Material  </a:t>
            </a:r>
            <a:r>
              <a:rPr kumimoji="1" lang="ja-JP" altLang="en-US" dirty="0"/>
              <a:t>無料漢字教材</a:t>
            </a:r>
            <a:br>
              <a:rPr kumimoji="1" lang="en-US" altLang="ja-JP" dirty="0"/>
            </a:br>
            <a:r>
              <a:rPr kumimoji="1" lang="en-US" altLang="ja-JP" sz="3600" dirty="0">
                <a:solidFill>
                  <a:srgbClr val="FF0000"/>
                </a:solidFill>
                <a:highlight>
                  <a:srgbClr val="FFFF00"/>
                </a:highlight>
              </a:rPr>
              <a:t>kanji0167-0170</a:t>
            </a:r>
            <a:r>
              <a:rPr lang="ja-JP" altLang="en-US" sz="3600" dirty="0"/>
              <a:t>　新城直樹</a:t>
            </a:r>
            <a:endParaRPr kumimoji="1" lang="ja-JP" altLang="en-US" sz="3600" dirty="0"/>
          </a:p>
        </p:txBody>
      </p:sp>
      <p:sp>
        <p:nvSpPr>
          <p:cNvPr id="3" name="コンテンツ プレースホルダー 2">
            <a:extLst>
              <a:ext uri="{FF2B5EF4-FFF2-40B4-BE49-F238E27FC236}">
                <a16:creationId xmlns:a16="http://schemas.microsoft.com/office/drawing/2014/main" id="{65CAA980-FE4A-48E0-826A-3FA6EF638441}"/>
              </a:ext>
            </a:extLst>
          </p:cNvPr>
          <p:cNvSpPr>
            <a:spLocks noGrp="1"/>
          </p:cNvSpPr>
          <p:nvPr>
            <p:ph idx="1"/>
          </p:nvPr>
        </p:nvSpPr>
        <p:spPr>
          <a:xfrm>
            <a:off x="276046" y="2141536"/>
            <a:ext cx="8351760" cy="4351338"/>
          </a:xfrm>
        </p:spPr>
        <p:txBody>
          <a:bodyPr>
            <a:normAutofit fontScale="92500"/>
          </a:bodyPr>
          <a:lstStyle/>
          <a:p>
            <a:pPr marL="0" indent="0">
              <a:buNone/>
            </a:pPr>
            <a:r>
              <a:rPr kumimoji="1" lang="ja-JP" altLang="en-US" dirty="0"/>
              <a:t>　本漢字教材は個人、法人、商用、非商用問わず無料でご利用頂けます。</a:t>
            </a:r>
          </a:p>
          <a:p>
            <a:pPr marL="0" indent="0">
              <a:buNone/>
            </a:pPr>
            <a:r>
              <a:rPr kumimoji="1" lang="ja-JP" altLang="en-US" dirty="0"/>
              <a:t>　ただし，一部</a:t>
            </a:r>
            <a:r>
              <a:rPr lang="ja-JP" altLang="en-US" dirty="0"/>
              <a:t>の</a:t>
            </a:r>
            <a:r>
              <a:rPr kumimoji="1" lang="ja-JP" altLang="en-US" dirty="0"/>
              <a:t>画像ファイルはクリエイティブ・コモンズ・ライセンスに基づいて利用していますので，例えば，ご自身で加工・編集したものを公開・配布する場合は自己責任で条件をお守りください。</a:t>
            </a:r>
          </a:p>
          <a:p>
            <a:pPr marL="0" indent="0">
              <a:buNone/>
            </a:pPr>
            <a:r>
              <a:rPr kumimoji="1" lang="ja-JP" altLang="en-US" dirty="0"/>
              <a:t>　書き順の</a:t>
            </a:r>
            <a:r>
              <a:rPr kumimoji="1" lang="en-US" altLang="ja-JP" dirty="0"/>
              <a:t>GIF</a:t>
            </a:r>
            <a:r>
              <a:rPr kumimoji="1" lang="ja-JP" altLang="en-US" dirty="0"/>
              <a:t>ファイルは全て新城が作成したものです。書き順の</a:t>
            </a:r>
            <a:r>
              <a:rPr kumimoji="1" lang="en-US" altLang="ja-JP" dirty="0"/>
              <a:t>GIF</a:t>
            </a:r>
            <a:r>
              <a:rPr kumimoji="1" lang="ja-JP" altLang="en-US" dirty="0"/>
              <a:t>ファイルを編集・加工するために編集用ファイルがほしいという方はご連絡ください（</a:t>
            </a:r>
            <a:r>
              <a:rPr kumimoji="1" lang="en-US" altLang="ja-JP" dirty="0"/>
              <a:t>RealPaint</a:t>
            </a:r>
            <a:r>
              <a:rPr kumimoji="1" lang="ja-JP" altLang="en-US" dirty="0"/>
              <a:t>で作成しましたので，</a:t>
            </a:r>
            <a:r>
              <a:rPr kumimoji="1" lang="en-US" altLang="ja-JP" dirty="0"/>
              <a:t>rli</a:t>
            </a:r>
            <a:r>
              <a:rPr kumimoji="1" lang="ja-JP" altLang="en-US" dirty="0"/>
              <a:t>ファイルをお渡しします）。</a:t>
            </a:r>
          </a:p>
        </p:txBody>
      </p:sp>
    </p:spTree>
    <p:extLst>
      <p:ext uri="{BB962C8B-B14F-4D97-AF65-F5344CB8AC3E}">
        <p14:creationId xmlns:p14="http://schemas.microsoft.com/office/powerpoint/2010/main" val="784034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21242BE-93A4-42A6-A9D6-5063E40DDE62}"/>
              </a:ext>
            </a:extLst>
          </p:cNvPr>
          <p:cNvSpPr txBox="1"/>
          <p:nvPr/>
        </p:nvSpPr>
        <p:spPr>
          <a:xfrm>
            <a:off x="426720" y="1719031"/>
            <a:ext cx="8290560" cy="646331"/>
          </a:xfrm>
          <a:prstGeom prst="rect">
            <a:avLst/>
          </a:prstGeom>
          <a:noFill/>
        </p:spPr>
        <p:txBody>
          <a:bodyPr wrap="square">
            <a:spAutoFit/>
          </a:bodyPr>
          <a:lstStyle/>
          <a:p>
            <a:r>
              <a:rPr lang="ja-JP" altLang="en-US" sz="3600" dirty="0">
                <a:hlinkClick r:id="rId2"/>
              </a:rPr>
              <a:t>http://isu.skr.u-ryukyu.ac.jp/staff/arashiro/</a:t>
            </a:r>
            <a:endParaRPr lang="ja-JP" altLang="en-US" sz="3600" dirty="0"/>
          </a:p>
        </p:txBody>
      </p:sp>
      <p:pic>
        <p:nvPicPr>
          <p:cNvPr id="5" name="図 4">
            <a:extLst>
              <a:ext uri="{FF2B5EF4-FFF2-40B4-BE49-F238E27FC236}">
                <a16:creationId xmlns:a16="http://schemas.microsoft.com/office/drawing/2014/main" id="{1DA3ADFE-648B-4543-AE3D-D7BF18E8E7DA}"/>
              </a:ext>
            </a:extLst>
          </p:cNvPr>
          <p:cNvPicPr>
            <a:picLocks noChangeAspect="1"/>
          </p:cNvPicPr>
          <p:nvPr/>
        </p:nvPicPr>
        <p:blipFill>
          <a:blip r:embed="rId3"/>
          <a:stretch>
            <a:fillRect/>
          </a:stretch>
        </p:blipFill>
        <p:spPr>
          <a:xfrm>
            <a:off x="1511630" y="2275223"/>
            <a:ext cx="6120740" cy="4407556"/>
          </a:xfrm>
          <a:prstGeom prst="rect">
            <a:avLst/>
          </a:prstGeom>
        </p:spPr>
      </p:pic>
      <p:sp>
        <p:nvSpPr>
          <p:cNvPr id="7" name="テキスト ボックス 6">
            <a:extLst>
              <a:ext uri="{FF2B5EF4-FFF2-40B4-BE49-F238E27FC236}">
                <a16:creationId xmlns:a16="http://schemas.microsoft.com/office/drawing/2014/main" id="{32866A8E-051B-470C-9EC4-C2AEDAD3794F}"/>
              </a:ext>
            </a:extLst>
          </p:cNvPr>
          <p:cNvSpPr txBox="1"/>
          <p:nvPr/>
        </p:nvSpPr>
        <p:spPr>
          <a:xfrm>
            <a:off x="172720" y="175221"/>
            <a:ext cx="8798560" cy="1754326"/>
          </a:xfrm>
          <a:prstGeom prst="rect">
            <a:avLst/>
          </a:prstGeom>
          <a:noFill/>
        </p:spPr>
        <p:txBody>
          <a:bodyPr wrap="square">
            <a:spAutoFit/>
          </a:bodyPr>
          <a:lstStyle/>
          <a:p>
            <a:r>
              <a:rPr kumimoji="1" lang="ja-JP" altLang="en-US" sz="3600" dirty="0"/>
              <a:t>本教材は，下記の</a:t>
            </a:r>
            <a:r>
              <a:rPr kumimoji="1" lang="en-US" altLang="ja-JP" sz="3600" dirty="0" err="1"/>
              <a:t>PRQMaker</a:t>
            </a:r>
            <a:r>
              <a:rPr kumimoji="1" lang="ja-JP" altLang="en-US" sz="3600" dirty="0"/>
              <a:t>の語彙リスト（</a:t>
            </a:r>
            <a:r>
              <a:rPr kumimoji="1" lang="en-US" altLang="ja-JP" sz="3600" dirty="0"/>
              <a:t>1006kanji_VocabularyList.xlsx</a:t>
            </a:r>
            <a:r>
              <a:rPr kumimoji="1" lang="ja-JP" altLang="en-US" sz="3600" dirty="0"/>
              <a:t>）に基づき作成しています。</a:t>
            </a:r>
            <a:endParaRPr lang="ja-JP" altLang="en-US" sz="3600" dirty="0"/>
          </a:p>
        </p:txBody>
      </p:sp>
    </p:spTree>
    <p:extLst>
      <p:ext uri="{BB962C8B-B14F-4D97-AF65-F5344CB8AC3E}">
        <p14:creationId xmlns:p14="http://schemas.microsoft.com/office/powerpoint/2010/main" val="626325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5C394326-2539-4476-8774-2A7B80CD7D4E}"/>
              </a:ext>
            </a:extLst>
          </p:cNvPr>
          <p:cNvPicPr>
            <a:picLocks noChangeAspect="1"/>
          </p:cNvPicPr>
          <p:nvPr/>
        </p:nvPicPr>
        <p:blipFill>
          <a:blip r:embed="rId2"/>
          <a:stretch>
            <a:fillRect/>
          </a:stretch>
        </p:blipFill>
        <p:spPr>
          <a:xfrm>
            <a:off x="2075815" y="1223644"/>
            <a:ext cx="5545660" cy="1153795"/>
          </a:xfrm>
          <a:prstGeom prst="rect">
            <a:avLst/>
          </a:prstGeom>
        </p:spPr>
      </p:pic>
      <p:pic>
        <p:nvPicPr>
          <p:cNvPr id="5" name="図 4">
            <a:extLst>
              <a:ext uri="{FF2B5EF4-FFF2-40B4-BE49-F238E27FC236}">
                <a16:creationId xmlns:a16="http://schemas.microsoft.com/office/drawing/2014/main" id="{1C076C4D-4D78-41F5-8384-E7EFE98D1B74}"/>
              </a:ext>
            </a:extLst>
          </p:cNvPr>
          <p:cNvPicPr>
            <a:picLocks noChangeAspect="1"/>
          </p:cNvPicPr>
          <p:nvPr/>
        </p:nvPicPr>
        <p:blipFill>
          <a:blip r:embed="rId3"/>
          <a:stretch>
            <a:fillRect/>
          </a:stretch>
        </p:blipFill>
        <p:spPr>
          <a:xfrm>
            <a:off x="0" y="2660308"/>
            <a:ext cx="9144000" cy="1820254"/>
          </a:xfrm>
          <a:prstGeom prst="rect">
            <a:avLst/>
          </a:prstGeom>
        </p:spPr>
      </p:pic>
    </p:spTree>
    <p:extLst>
      <p:ext uri="{BB962C8B-B14F-4D97-AF65-F5344CB8AC3E}">
        <p14:creationId xmlns:p14="http://schemas.microsoft.com/office/powerpoint/2010/main" val="1375473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AA171E08-1BF1-4AA1-9DF4-F4D0B7F6B297}"/>
              </a:ext>
            </a:extLst>
          </p:cNvPr>
          <p:cNvPicPr>
            <a:picLocks noChangeAspect="1"/>
          </p:cNvPicPr>
          <p:nvPr/>
        </p:nvPicPr>
        <p:blipFill>
          <a:blip r:embed="rId2"/>
          <a:stretch>
            <a:fillRect/>
          </a:stretch>
        </p:blipFill>
        <p:spPr>
          <a:xfrm>
            <a:off x="0" y="10698"/>
            <a:ext cx="9144000" cy="470458"/>
          </a:xfrm>
          <a:prstGeom prst="rect">
            <a:avLst/>
          </a:prstGeom>
        </p:spPr>
      </p:pic>
      <p:pic>
        <p:nvPicPr>
          <p:cNvPr id="4" name="図 3" descr="家具, テーブル, 挿絵 が含まれている画像&#10;&#10;自動的に生成された説明">
            <a:extLst>
              <a:ext uri="{FF2B5EF4-FFF2-40B4-BE49-F238E27FC236}">
                <a16:creationId xmlns:a16="http://schemas.microsoft.com/office/drawing/2014/main" id="{D11EDB95-B035-4CE9-8A27-FC6DD017CF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74021" y="1029008"/>
            <a:ext cx="3639876" cy="3639876"/>
          </a:xfrm>
          <a:prstGeom prst="rect">
            <a:avLst/>
          </a:prstGeom>
        </p:spPr>
      </p:pic>
      <p:pic>
        <p:nvPicPr>
          <p:cNvPr id="6" name="図 5">
            <a:extLst>
              <a:ext uri="{FF2B5EF4-FFF2-40B4-BE49-F238E27FC236}">
                <a16:creationId xmlns:a16="http://schemas.microsoft.com/office/drawing/2014/main" id="{BC900B07-3542-41F2-9EF3-8F70C370F83F}"/>
              </a:ext>
            </a:extLst>
          </p:cNvPr>
          <p:cNvPicPr>
            <a:picLocks noChangeAspect="1"/>
          </p:cNvPicPr>
          <p:nvPr/>
        </p:nvPicPr>
        <p:blipFill>
          <a:blip r:embed="rId4"/>
          <a:stretch>
            <a:fillRect/>
          </a:stretch>
        </p:blipFill>
        <p:spPr>
          <a:xfrm>
            <a:off x="293878" y="2261405"/>
            <a:ext cx="1600200" cy="1590675"/>
          </a:xfrm>
          <a:prstGeom prst="rect">
            <a:avLst/>
          </a:prstGeom>
        </p:spPr>
      </p:pic>
      <p:sp>
        <p:nvSpPr>
          <p:cNvPr id="7" name="テキスト ボックス 6">
            <a:extLst>
              <a:ext uri="{FF2B5EF4-FFF2-40B4-BE49-F238E27FC236}">
                <a16:creationId xmlns:a16="http://schemas.microsoft.com/office/drawing/2014/main" id="{BF100C2C-A185-481C-8338-813E78A87674}"/>
              </a:ext>
            </a:extLst>
          </p:cNvPr>
          <p:cNvSpPr txBox="1"/>
          <p:nvPr/>
        </p:nvSpPr>
        <p:spPr>
          <a:xfrm>
            <a:off x="545696" y="3701952"/>
            <a:ext cx="1335417" cy="634020"/>
          </a:xfrm>
          <a:prstGeom prst="rect">
            <a:avLst/>
          </a:prstGeom>
          <a:noFill/>
        </p:spPr>
        <p:txBody>
          <a:bodyPr wrap="square" rtlCol="0">
            <a:spAutoFit/>
          </a:bodyPr>
          <a:lstStyle/>
          <a:p>
            <a:pPr>
              <a:lnSpc>
                <a:spcPct val="80000"/>
              </a:lnSpc>
            </a:pPr>
            <a:r>
              <a:rPr lang="en-US" altLang="ja-JP" sz="4400" b="1" dirty="0">
                <a:latin typeface="MS UI Gothic" panose="020B0600070205080204" pitchFamily="50" charset="-128"/>
                <a:ea typeface="MS UI Gothic" panose="020B0600070205080204" pitchFamily="50" charset="-128"/>
              </a:rPr>
              <a:t>tree</a:t>
            </a:r>
          </a:p>
        </p:txBody>
      </p:sp>
      <p:pic>
        <p:nvPicPr>
          <p:cNvPr id="8" name="図 7">
            <a:extLst>
              <a:ext uri="{FF2B5EF4-FFF2-40B4-BE49-F238E27FC236}">
                <a16:creationId xmlns:a16="http://schemas.microsoft.com/office/drawing/2014/main" id="{875CB1A2-601B-44EB-9FEE-5AA02782A0E7}"/>
              </a:ext>
            </a:extLst>
          </p:cNvPr>
          <p:cNvPicPr>
            <a:picLocks noChangeAspect="1"/>
          </p:cNvPicPr>
          <p:nvPr/>
        </p:nvPicPr>
        <p:blipFill>
          <a:blip r:embed="rId4"/>
          <a:stretch>
            <a:fillRect/>
          </a:stretch>
        </p:blipFill>
        <p:spPr>
          <a:xfrm>
            <a:off x="2684511" y="2261405"/>
            <a:ext cx="1600200" cy="1590675"/>
          </a:xfrm>
          <a:prstGeom prst="rect">
            <a:avLst/>
          </a:prstGeom>
        </p:spPr>
      </p:pic>
      <p:sp>
        <p:nvSpPr>
          <p:cNvPr id="9" name="テキスト ボックス 8">
            <a:extLst>
              <a:ext uri="{FF2B5EF4-FFF2-40B4-BE49-F238E27FC236}">
                <a16:creationId xmlns:a16="http://schemas.microsoft.com/office/drawing/2014/main" id="{7B5879D8-1DB1-43B7-8F5F-E6E686739A47}"/>
              </a:ext>
            </a:extLst>
          </p:cNvPr>
          <p:cNvSpPr txBox="1"/>
          <p:nvPr/>
        </p:nvSpPr>
        <p:spPr>
          <a:xfrm>
            <a:off x="2936329" y="3701952"/>
            <a:ext cx="1335417" cy="634020"/>
          </a:xfrm>
          <a:prstGeom prst="rect">
            <a:avLst/>
          </a:prstGeom>
          <a:noFill/>
        </p:spPr>
        <p:txBody>
          <a:bodyPr wrap="square" rtlCol="0">
            <a:spAutoFit/>
          </a:bodyPr>
          <a:lstStyle/>
          <a:p>
            <a:pPr>
              <a:lnSpc>
                <a:spcPct val="80000"/>
              </a:lnSpc>
            </a:pPr>
            <a:r>
              <a:rPr lang="en-US" altLang="ja-JP" sz="4400" b="1" dirty="0">
                <a:latin typeface="MS UI Gothic" panose="020B0600070205080204" pitchFamily="50" charset="-128"/>
                <a:ea typeface="MS UI Gothic" panose="020B0600070205080204" pitchFamily="50" charset="-128"/>
              </a:rPr>
              <a:t>tree</a:t>
            </a:r>
          </a:p>
        </p:txBody>
      </p:sp>
      <p:pic>
        <p:nvPicPr>
          <p:cNvPr id="10" name="Picture 6" descr="木の根のイラスト">
            <a:extLst>
              <a:ext uri="{FF2B5EF4-FFF2-40B4-BE49-F238E27FC236}">
                <a16:creationId xmlns:a16="http://schemas.microsoft.com/office/drawing/2014/main" id="{CF86A636-BF2D-4F10-A7AF-0E3B6A8616F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0103" y="633978"/>
            <a:ext cx="1828443" cy="159067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6" descr="木の根のイラスト">
            <a:extLst>
              <a:ext uri="{FF2B5EF4-FFF2-40B4-BE49-F238E27FC236}">
                <a16:creationId xmlns:a16="http://schemas.microsoft.com/office/drawing/2014/main" id="{7C1665FF-F37F-429B-BB6B-014B8C0FE23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70389" y="595666"/>
            <a:ext cx="1828443" cy="1590675"/>
          </a:xfrm>
          <a:prstGeom prst="rect">
            <a:avLst/>
          </a:prstGeom>
          <a:noFill/>
          <a:extLst>
            <a:ext uri="{909E8E84-426E-40DD-AFC4-6F175D3DCCD1}">
              <a14:hiddenFill xmlns:a14="http://schemas.microsoft.com/office/drawing/2010/main">
                <a:solidFill>
                  <a:srgbClr val="FFFFFF"/>
                </a:solidFill>
              </a14:hiddenFill>
            </a:ext>
          </a:extLst>
        </p:spPr>
      </p:pic>
      <p:sp>
        <p:nvSpPr>
          <p:cNvPr id="12" name="加算記号 11">
            <a:extLst>
              <a:ext uri="{FF2B5EF4-FFF2-40B4-BE49-F238E27FC236}">
                <a16:creationId xmlns:a16="http://schemas.microsoft.com/office/drawing/2014/main" id="{3C66AD52-AE6D-49BB-B19C-44FB186CD81F}"/>
              </a:ext>
            </a:extLst>
          </p:cNvPr>
          <p:cNvSpPr/>
          <p:nvPr/>
        </p:nvSpPr>
        <p:spPr>
          <a:xfrm>
            <a:off x="1832095" y="2599542"/>
            <a:ext cx="914400" cy="914400"/>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次の値と等しい 12">
            <a:extLst>
              <a:ext uri="{FF2B5EF4-FFF2-40B4-BE49-F238E27FC236}">
                <a16:creationId xmlns:a16="http://schemas.microsoft.com/office/drawing/2014/main" id="{3EA03174-9F10-4D88-9225-B4858FCAA4AC}"/>
              </a:ext>
            </a:extLst>
          </p:cNvPr>
          <p:cNvSpPr/>
          <p:nvPr/>
        </p:nvSpPr>
        <p:spPr>
          <a:xfrm>
            <a:off x="4382519" y="2599542"/>
            <a:ext cx="914400" cy="914400"/>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4" name="テキスト ボックス 10">
            <a:extLst>
              <a:ext uri="{FF2B5EF4-FFF2-40B4-BE49-F238E27FC236}">
                <a16:creationId xmlns:a16="http://schemas.microsoft.com/office/drawing/2014/main" id="{72B60FCE-F5FF-4F57-BF12-91CBEE10AABF}"/>
              </a:ext>
            </a:extLst>
          </p:cNvPr>
          <p:cNvSpPr txBox="1">
            <a:spLocks noChangeArrowheads="1"/>
          </p:cNvSpPr>
          <p:nvPr/>
        </p:nvSpPr>
        <p:spPr bwMode="auto">
          <a:xfrm>
            <a:off x="651893" y="4668884"/>
            <a:ext cx="5762555" cy="1255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lnSpc>
                <a:spcPct val="70000"/>
              </a:lnSpc>
              <a:spcBef>
                <a:spcPct val="0"/>
              </a:spcBef>
              <a:buFontTx/>
              <a:buNone/>
            </a:pPr>
            <a:r>
              <a:rPr lang="en-US" altLang="ja-JP" sz="4800" dirty="0">
                <a:latin typeface="MS UI Gothic" panose="020B0600070205080204" pitchFamily="50" charset="-128"/>
                <a:ea typeface="MS UI Gothic" panose="020B0600070205080204" pitchFamily="50" charset="-128"/>
              </a:rPr>
              <a:t>a group of trees</a:t>
            </a:r>
          </a:p>
          <a:p>
            <a:pPr eaLnBrk="1" hangingPunct="1">
              <a:lnSpc>
                <a:spcPct val="70000"/>
              </a:lnSpc>
              <a:spcBef>
                <a:spcPct val="0"/>
              </a:spcBef>
              <a:buFontTx/>
              <a:buNone/>
            </a:pPr>
            <a:r>
              <a:rPr lang="en-US" altLang="ja-JP" sz="4800"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60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grove, forest</a:t>
            </a:r>
            <a:endParaRPr lang="en-US" altLang="ja-JP" sz="4800" dirty="0">
              <a:solidFill>
                <a:srgbClr val="FF0000"/>
              </a:solidFill>
              <a:latin typeface="MS UI Gothic" panose="020B0600070205080204" pitchFamily="50" charset="-128"/>
              <a:ea typeface="MS UI Gothic" panose="020B0600070205080204" pitchFamily="50" charset="-128"/>
            </a:endParaRPr>
          </a:p>
        </p:txBody>
      </p:sp>
    </p:spTree>
    <p:extLst>
      <p:ext uri="{BB962C8B-B14F-4D97-AF65-F5344CB8AC3E}">
        <p14:creationId xmlns:p14="http://schemas.microsoft.com/office/powerpoint/2010/main" val="109686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B813CCC5-B65C-4285-9B55-F769B7AA81EC}"/>
              </a:ext>
            </a:extLst>
          </p:cNvPr>
          <p:cNvPicPr>
            <a:picLocks noChangeAspect="1"/>
          </p:cNvPicPr>
          <p:nvPr/>
        </p:nvPicPr>
        <p:blipFill>
          <a:blip r:embed="rId2"/>
          <a:stretch>
            <a:fillRect/>
          </a:stretch>
        </p:blipFill>
        <p:spPr>
          <a:xfrm>
            <a:off x="0" y="2143"/>
            <a:ext cx="9144000" cy="487566"/>
          </a:xfrm>
          <a:prstGeom prst="rect">
            <a:avLst/>
          </a:prstGeom>
        </p:spPr>
      </p:pic>
      <p:pic>
        <p:nvPicPr>
          <p:cNvPr id="4" name="図 3" descr="アイコン&#10;&#10;自動的に生成された説明">
            <a:extLst>
              <a:ext uri="{FF2B5EF4-FFF2-40B4-BE49-F238E27FC236}">
                <a16:creationId xmlns:a16="http://schemas.microsoft.com/office/drawing/2014/main" id="{85C32848-D4B5-4A1B-88B6-510E558229E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31809" y="3333466"/>
            <a:ext cx="3316406" cy="3316406"/>
          </a:xfrm>
          <a:prstGeom prst="rect">
            <a:avLst/>
          </a:prstGeom>
        </p:spPr>
      </p:pic>
      <p:sp>
        <p:nvSpPr>
          <p:cNvPr id="6" name="テキスト ボックス 5">
            <a:extLst>
              <a:ext uri="{FF2B5EF4-FFF2-40B4-BE49-F238E27FC236}">
                <a16:creationId xmlns:a16="http://schemas.microsoft.com/office/drawing/2014/main" id="{7BE208CC-E2C4-4338-AFC5-03F550F41EAF}"/>
              </a:ext>
            </a:extLst>
          </p:cNvPr>
          <p:cNvSpPr txBox="1"/>
          <p:nvPr/>
        </p:nvSpPr>
        <p:spPr>
          <a:xfrm>
            <a:off x="1895940" y="3033212"/>
            <a:ext cx="1335417" cy="634020"/>
          </a:xfrm>
          <a:prstGeom prst="rect">
            <a:avLst/>
          </a:prstGeom>
          <a:noFill/>
        </p:spPr>
        <p:txBody>
          <a:bodyPr wrap="square" rtlCol="0">
            <a:spAutoFit/>
          </a:bodyPr>
          <a:lstStyle/>
          <a:p>
            <a:pPr>
              <a:lnSpc>
                <a:spcPct val="80000"/>
              </a:lnSpc>
            </a:pPr>
            <a:r>
              <a:rPr lang="en-US" altLang="ja-JP" sz="4400" b="1" dirty="0">
                <a:latin typeface="MS UI Gothic" panose="020B0600070205080204" pitchFamily="50" charset="-128"/>
                <a:ea typeface="MS UI Gothic" panose="020B0600070205080204" pitchFamily="50" charset="-128"/>
              </a:rPr>
              <a:t>tree</a:t>
            </a:r>
          </a:p>
        </p:txBody>
      </p:sp>
      <p:pic>
        <p:nvPicPr>
          <p:cNvPr id="7" name="図 6">
            <a:extLst>
              <a:ext uri="{FF2B5EF4-FFF2-40B4-BE49-F238E27FC236}">
                <a16:creationId xmlns:a16="http://schemas.microsoft.com/office/drawing/2014/main" id="{C60B8020-6054-4CE3-B9D0-CEBF674DE8E1}"/>
              </a:ext>
            </a:extLst>
          </p:cNvPr>
          <p:cNvPicPr>
            <a:picLocks noChangeAspect="1"/>
          </p:cNvPicPr>
          <p:nvPr/>
        </p:nvPicPr>
        <p:blipFill>
          <a:blip r:embed="rId4"/>
          <a:stretch>
            <a:fillRect/>
          </a:stretch>
        </p:blipFill>
        <p:spPr>
          <a:xfrm>
            <a:off x="200887" y="2347055"/>
            <a:ext cx="1600200" cy="1590675"/>
          </a:xfrm>
          <a:prstGeom prst="rect">
            <a:avLst/>
          </a:prstGeom>
        </p:spPr>
      </p:pic>
      <p:sp>
        <p:nvSpPr>
          <p:cNvPr id="8" name="テキスト ボックス 7">
            <a:extLst>
              <a:ext uri="{FF2B5EF4-FFF2-40B4-BE49-F238E27FC236}">
                <a16:creationId xmlns:a16="http://schemas.microsoft.com/office/drawing/2014/main" id="{B21C22FA-025D-4B1B-B90D-8F76202C696E}"/>
              </a:ext>
            </a:extLst>
          </p:cNvPr>
          <p:cNvSpPr txBox="1"/>
          <p:nvPr/>
        </p:nvSpPr>
        <p:spPr>
          <a:xfrm>
            <a:off x="452705" y="3787602"/>
            <a:ext cx="1335417" cy="634020"/>
          </a:xfrm>
          <a:prstGeom prst="rect">
            <a:avLst/>
          </a:prstGeom>
          <a:noFill/>
        </p:spPr>
        <p:txBody>
          <a:bodyPr wrap="square" rtlCol="0">
            <a:spAutoFit/>
          </a:bodyPr>
          <a:lstStyle/>
          <a:p>
            <a:pPr>
              <a:lnSpc>
                <a:spcPct val="80000"/>
              </a:lnSpc>
            </a:pPr>
            <a:r>
              <a:rPr lang="en-US" altLang="ja-JP" sz="4400" b="1" dirty="0">
                <a:latin typeface="MS UI Gothic" panose="020B0600070205080204" pitchFamily="50" charset="-128"/>
                <a:ea typeface="MS UI Gothic" panose="020B0600070205080204" pitchFamily="50" charset="-128"/>
              </a:rPr>
              <a:t>tree</a:t>
            </a:r>
          </a:p>
        </p:txBody>
      </p:sp>
      <p:pic>
        <p:nvPicPr>
          <p:cNvPr id="9" name="図 8">
            <a:extLst>
              <a:ext uri="{FF2B5EF4-FFF2-40B4-BE49-F238E27FC236}">
                <a16:creationId xmlns:a16="http://schemas.microsoft.com/office/drawing/2014/main" id="{E099107E-7FDC-412D-80AC-274C1A8BA4AA}"/>
              </a:ext>
            </a:extLst>
          </p:cNvPr>
          <p:cNvPicPr>
            <a:picLocks noChangeAspect="1"/>
          </p:cNvPicPr>
          <p:nvPr/>
        </p:nvPicPr>
        <p:blipFill>
          <a:blip r:embed="rId4"/>
          <a:stretch>
            <a:fillRect/>
          </a:stretch>
        </p:blipFill>
        <p:spPr>
          <a:xfrm>
            <a:off x="3121928" y="2356939"/>
            <a:ext cx="1600200" cy="1590675"/>
          </a:xfrm>
          <a:prstGeom prst="rect">
            <a:avLst/>
          </a:prstGeom>
        </p:spPr>
      </p:pic>
      <p:sp>
        <p:nvSpPr>
          <p:cNvPr id="10" name="テキスト ボックス 9">
            <a:extLst>
              <a:ext uri="{FF2B5EF4-FFF2-40B4-BE49-F238E27FC236}">
                <a16:creationId xmlns:a16="http://schemas.microsoft.com/office/drawing/2014/main" id="{3264D019-81D8-494D-A931-7D4BF0E259C0}"/>
              </a:ext>
            </a:extLst>
          </p:cNvPr>
          <p:cNvSpPr txBox="1"/>
          <p:nvPr/>
        </p:nvSpPr>
        <p:spPr>
          <a:xfrm>
            <a:off x="3373746" y="3797486"/>
            <a:ext cx="1335417" cy="634020"/>
          </a:xfrm>
          <a:prstGeom prst="rect">
            <a:avLst/>
          </a:prstGeom>
          <a:noFill/>
        </p:spPr>
        <p:txBody>
          <a:bodyPr wrap="square" rtlCol="0">
            <a:spAutoFit/>
          </a:bodyPr>
          <a:lstStyle/>
          <a:p>
            <a:pPr>
              <a:lnSpc>
                <a:spcPct val="80000"/>
              </a:lnSpc>
            </a:pPr>
            <a:r>
              <a:rPr lang="en-US" altLang="ja-JP" sz="4400" b="1" dirty="0">
                <a:latin typeface="MS UI Gothic" panose="020B0600070205080204" pitchFamily="50" charset="-128"/>
                <a:ea typeface="MS UI Gothic" panose="020B0600070205080204" pitchFamily="50" charset="-128"/>
              </a:rPr>
              <a:t>tree</a:t>
            </a:r>
          </a:p>
        </p:txBody>
      </p:sp>
      <p:pic>
        <p:nvPicPr>
          <p:cNvPr id="11" name="Picture 6" descr="木の根のイラスト">
            <a:extLst>
              <a:ext uri="{FF2B5EF4-FFF2-40B4-BE49-F238E27FC236}">
                <a16:creationId xmlns:a16="http://schemas.microsoft.com/office/drawing/2014/main" id="{4F34A6DD-2942-4243-86AB-0983ED7F4D8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4478" y="1139379"/>
            <a:ext cx="1433017" cy="1246670"/>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6" descr="木の根のイラスト">
            <a:extLst>
              <a:ext uri="{FF2B5EF4-FFF2-40B4-BE49-F238E27FC236}">
                <a16:creationId xmlns:a16="http://schemas.microsoft.com/office/drawing/2014/main" id="{B3217BF4-CC89-4939-8E8A-3F4BE62B8DC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27713" y="377058"/>
            <a:ext cx="1433017" cy="1246670"/>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6" descr="木の根のイラスト">
            <a:extLst>
              <a:ext uri="{FF2B5EF4-FFF2-40B4-BE49-F238E27FC236}">
                <a16:creationId xmlns:a16="http://schemas.microsoft.com/office/drawing/2014/main" id="{DC7DE0B0-82EF-4AC7-BBD1-338006EE76C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03378" y="1151213"/>
            <a:ext cx="1433017" cy="1246670"/>
          </a:xfrm>
          <a:prstGeom prst="rect">
            <a:avLst/>
          </a:prstGeom>
          <a:noFill/>
          <a:extLst>
            <a:ext uri="{909E8E84-426E-40DD-AFC4-6F175D3DCCD1}">
              <a14:hiddenFill xmlns:a14="http://schemas.microsoft.com/office/drawing/2010/main">
                <a:solidFill>
                  <a:srgbClr val="FFFFFF"/>
                </a:solidFill>
              </a14:hiddenFill>
            </a:ext>
          </a:extLst>
        </p:spPr>
      </p:pic>
      <p:sp>
        <p:nvSpPr>
          <p:cNvPr id="14" name="矢印: 右 13">
            <a:extLst>
              <a:ext uri="{FF2B5EF4-FFF2-40B4-BE49-F238E27FC236}">
                <a16:creationId xmlns:a16="http://schemas.microsoft.com/office/drawing/2014/main" id="{484AAB46-7268-4CF0-B28D-E62571CFCCBC}"/>
              </a:ext>
            </a:extLst>
          </p:cNvPr>
          <p:cNvSpPr/>
          <p:nvPr/>
        </p:nvSpPr>
        <p:spPr>
          <a:xfrm rot="1547444">
            <a:off x="4934837" y="3871101"/>
            <a:ext cx="869153" cy="8615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0">
            <a:extLst>
              <a:ext uri="{FF2B5EF4-FFF2-40B4-BE49-F238E27FC236}">
                <a16:creationId xmlns:a16="http://schemas.microsoft.com/office/drawing/2014/main" id="{D364E7C1-0452-4782-9FEA-CB810875A0C5}"/>
              </a:ext>
            </a:extLst>
          </p:cNvPr>
          <p:cNvSpPr txBox="1">
            <a:spLocks noChangeArrowheads="1"/>
          </p:cNvSpPr>
          <p:nvPr/>
        </p:nvSpPr>
        <p:spPr bwMode="auto">
          <a:xfrm>
            <a:off x="350079" y="4702004"/>
            <a:ext cx="5762555" cy="20128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lnSpc>
                <a:spcPct val="80000"/>
              </a:lnSpc>
              <a:spcBef>
                <a:spcPct val="0"/>
              </a:spcBef>
              <a:buFontTx/>
              <a:buNone/>
            </a:pPr>
            <a:r>
              <a:rPr lang="en-US" altLang="ja-JP" sz="4800" dirty="0">
                <a:latin typeface="MS UI Gothic" panose="020B0600070205080204" pitchFamily="50" charset="-128"/>
                <a:ea typeface="MS UI Gothic" panose="020B0600070205080204" pitchFamily="50" charset="-128"/>
              </a:rPr>
              <a:t>a large area of land covered with trees</a:t>
            </a:r>
          </a:p>
          <a:p>
            <a:pPr eaLnBrk="1" hangingPunct="1">
              <a:lnSpc>
                <a:spcPct val="80000"/>
              </a:lnSpc>
              <a:spcBef>
                <a:spcPct val="0"/>
              </a:spcBef>
              <a:buFontTx/>
              <a:buNone/>
            </a:pPr>
            <a:r>
              <a:rPr lang="en-US" altLang="ja-JP" sz="4800"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60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forest, woods</a:t>
            </a:r>
            <a:endParaRPr lang="en-US" altLang="ja-JP" sz="4800" dirty="0">
              <a:solidFill>
                <a:srgbClr val="FF0000"/>
              </a:solidFill>
              <a:latin typeface="MS UI Gothic" panose="020B0600070205080204" pitchFamily="50" charset="-128"/>
              <a:ea typeface="MS UI Gothic" panose="020B0600070205080204" pitchFamily="50" charset="-128"/>
            </a:endParaRPr>
          </a:p>
        </p:txBody>
      </p:sp>
      <p:pic>
        <p:nvPicPr>
          <p:cNvPr id="5" name="図 4">
            <a:extLst>
              <a:ext uri="{FF2B5EF4-FFF2-40B4-BE49-F238E27FC236}">
                <a16:creationId xmlns:a16="http://schemas.microsoft.com/office/drawing/2014/main" id="{5BBDFC40-02FD-450A-AA94-4DBF7930E03D}"/>
              </a:ext>
            </a:extLst>
          </p:cNvPr>
          <p:cNvPicPr>
            <a:picLocks noChangeAspect="1"/>
          </p:cNvPicPr>
          <p:nvPr/>
        </p:nvPicPr>
        <p:blipFill>
          <a:blip r:embed="rId4"/>
          <a:stretch>
            <a:fillRect/>
          </a:stretch>
        </p:blipFill>
        <p:spPr>
          <a:xfrm>
            <a:off x="1644122" y="1592665"/>
            <a:ext cx="1600200" cy="1590675"/>
          </a:xfrm>
          <a:prstGeom prst="rect">
            <a:avLst/>
          </a:prstGeom>
        </p:spPr>
      </p:pic>
    </p:spTree>
    <p:extLst>
      <p:ext uri="{BB962C8B-B14F-4D97-AF65-F5344CB8AC3E}">
        <p14:creationId xmlns:p14="http://schemas.microsoft.com/office/powerpoint/2010/main" val="1118594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図 6">
            <a:extLst>
              <a:ext uri="{FF2B5EF4-FFF2-40B4-BE49-F238E27FC236}">
                <a16:creationId xmlns:a16="http://schemas.microsoft.com/office/drawing/2014/main" id="{90095B05-0A95-4C7C-A2B6-9676E48A728F}"/>
              </a:ext>
            </a:extLst>
          </p:cNvPr>
          <p:cNvPicPr>
            <a:picLocks noChangeAspect="1"/>
          </p:cNvPicPr>
          <p:nvPr/>
        </p:nvPicPr>
        <p:blipFill>
          <a:blip r:embed="rId2"/>
          <a:stretch>
            <a:fillRect/>
          </a:stretch>
        </p:blipFill>
        <p:spPr>
          <a:xfrm>
            <a:off x="127532" y="726955"/>
            <a:ext cx="2759195" cy="3340078"/>
          </a:xfrm>
          <a:prstGeom prst="rect">
            <a:avLst/>
          </a:prstGeom>
        </p:spPr>
      </p:pic>
      <p:pic>
        <p:nvPicPr>
          <p:cNvPr id="3" name="図 2">
            <a:extLst>
              <a:ext uri="{FF2B5EF4-FFF2-40B4-BE49-F238E27FC236}">
                <a16:creationId xmlns:a16="http://schemas.microsoft.com/office/drawing/2014/main" id="{533B58B1-B19B-4D2C-AB71-319CF491F4E1}"/>
              </a:ext>
            </a:extLst>
          </p:cNvPr>
          <p:cNvPicPr>
            <a:picLocks noChangeAspect="1"/>
          </p:cNvPicPr>
          <p:nvPr/>
        </p:nvPicPr>
        <p:blipFill>
          <a:blip r:embed="rId3"/>
          <a:stretch>
            <a:fillRect/>
          </a:stretch>
        </p:blipFill>
        <p:spPr>
          <a:xfrm>
            <a:off x="0" y="-3818"/>
            <a:ext cx="9144000" cy="470458"/>
          </a:xfrm>
          <a:prstGeom prst="rect">
            <a:avLst/>
          </a:prstGeom>
        </p:spPr>
      </p:pic>
      <p:pic>
        <p:nvPicPr>
          <p:cNvPr id="4" name="図 3" descr="家具, テーブル, 椅子 が含まれている画像&#10;&#10;自動的に生成された説明">
            <a:extLst>
              <a:ext uri="{FF2B5EF4-FFF2-40B4-BE49-F238E27FC236}">
                <a16:creationId xmlns:a16="http://schemas.microsoft.com/office/drawing/2014/main" id="{5AA4B3A8-4FAE-45A8-91F5-0C89B38FCC6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85848" y="3893024"/>
            <a:ext cx="2794379" cy="2794379"/>
          </a:xfrm>
          <a:prstGeom prst="rect">
            <a:avLst/>
          </a:prstGeom>
        </p:spPr>
      </p:pic>
      <p:pic>
        <p:nvPicPr>
          <p:cNvPr id="9" name="図 8">
            <a:extLst>
              <a:ext uri="{FF2B5EF4-FFF2-40B4-BE49-F238E27FC236}">
                <a16:creationId xmlns:a16="http://schemas.microsoft.com/office/drawing/2014/main" id="{B5F040C8-DA40-4080-A6B9-0DC366417172}"/>
              </a:ext>
            </a:extLst>
          </p:cNvPr>
          <p:cNvPicPr>
            <a:picLocks noChangeAspect="1"/>
          </p:cNvPicPr>
          <p:nvPr/>
        </p:nvPicPr>
        <p:blipFill>
          <a:blip r:embed="rId5"/>
          <a:stretch>
            <a:fillRect/>
          </a:stretch>
        </p:blipFill>
        <p:spPr>
          <a:xfrm>
            <a:off x="3452677" y="2688733"/>
            <a:ext cx="1041127" cy="1970630"/>
          </a:xfrm>
          <a:prstGeom prst="rect">
            <a:avLst/>
          </a:prstGeom>
        </p:spPr>
      </p:pic>
      <p:pic>
        <p:nvPicPr>
          <p:cNvPr id="11" name="図 10">
            <a:extLst>
              <a:ext uri="{FF2B5EF4-FFF2-40B4-BE49-F238E27FC236}">
                <a16:creationId xmlns:a16="http://schemas.microsoft.com/office/drawing/2014/main" id="{97D03573-DF26-4340-B9D0-B07AB23866F7}"/>
              </a:ext>
            </a:extLst>
          </p:cNvPr>
          <p:cNvPicPr>
            <a:picLocks noChangeAspect="1"/>
          </p:cNvPicPr>
          <p:nvPr/>
        </p:nvPicPr>
        <p:blipFill>
          <a:blip r:embed="rId5"/>
          <a:stretch>
            <a:fillRect/>
          </a:stretch>
        </p:blipFill>
        <p:spPr>
          <a:xfrm>
            <a:off x="4539190" y="2688733"/>
            <a:ext cx="1041127" cy="1970630"/>
          </a:xfrm>
          <a:prstGeom prst="rect">
            <a:avLst/>
          </a:prstGeom>
        </p:spPr>
      </p:pic>
      <p:sp>
        <p:nvSpPr>
          <p:cNvPr id="5" name="矢印: 右 4">
            <a:extLst>
              <a:ext uri="{FF2B5EF4-FFF2-40B4-BE49-F238E27FC236}">
                <a16:creationId xmlns:a16="http://schemas.microsoft.com/office/drawing/2014/main" id="{F561F593-19E4-49EC-AE02-08CF21276D67}"/>
              </a:ext>
            </a:extLst>
          </p:cNvPr>
          <p:cNvSpPr/>
          <p:nvPr/>
        </p:nvSpPr>
        <p:spPr>
          <a:xfrm rot="1547444">
            <a:off x="5548986" y="4039193"/>
            <a:ext cx="869153" cy="8615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矢印: 右 5">
            <a:extLst>
              <a:ext uri="{FF2B5EF4-FFF2-40B4-BE49-F238E27FC236}">
                <a16:creationId xmlns:a16="http://schemas.microsoft.com/office/drawing/2014/main" id="{3905A203-6C49-4687-A299-D3C70910C07E}"/>
              </a:ext>
            </a:extLst>
          </p:cNvPr>
          <p:cNvSpPr/>
          <p:nvPr/>
        </p:nvSpPr>
        <p:spPr>
          <a:xfrm rot="1547444">
            <a:off x="2563686" y="2844103"/>
            <a:ext cx="869153" cy="8615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DB051FE2-4A35-4055-876C-856255CCE041}"/>
              </a:ext>
            </a:extLst>
          </p:cNvPr>
          <p:cNvSpPr txBox="1"/>
          <p:nvPr/>
        </p:nvSpPr>
        <p:spPr>
          <a:xfrm>
            <a:off x="2960632" y="1187804"/>
            <a:ext cx="6065381" cy="769441"/>
          </a:xfrm>
          <a:prstGeom prst="rect">
            <a:avLst/>
          </a:prstGeom>
          <a:noFill/>
        </p:spPr>
        <p:txBody>
          <a:bodyPr wrap="square" rtlCol="0">
            <a:spAutoFit/>
          </a:bodyPr>
          <a:lstStyle/>
          <a:p>
            <a:r>
              <a:rPr lang="en-US" altLang="ja-JP" sz="4400" dirty="0">
                <a:latin typeface="MS UI Gothic" panose="020B0600070205080204" pitchFamily="50" charset="-128"/>
                <a:ea typeface="MS UI Gothic" panose="020B0600070205080204" pitchFamily="50" charset="-128"/>
              </a:rPr>
              <a:t>pictograph of “</a:t>
            </a:r>
            <a:r>
              <a:rPr lang="en-US" altLang="ja-JP" sz="4400" b="1" dirty="0">
                <a:solidFill>
                  <a:srgbClr val="FF0000"/>
                </a:solidFill>
                <a:latin typeface="MS UI Gothic" panose="020B0600070205080204" pitchFamily="50" charset="-128"/>
                <a:ea typeface="MS UI Gothic" panose="020B0600070205080204" pitchFamily="50" charset="-128"/>
              </a:rPr>
              <a:t>bamboo</a:t>
            </a:r>
            <a:r>
              <a:rPr lang="en-US" altLang="ja-JP" sz="4400" dirty="0">
                <a:latin typeface="MS UI Gothic" panose="020B0600070205080204" pitchFamily="50" charset="-128"/>
                <a:ea typeface="MS UI Gothic" panose="020B0600070205080204" pitchFamily="50" charset="-128"/>
              </a:rPr>
              <a:t>”</a:t>
            </a:r>
          </a:p>
        </p:txBody>
      </p:sp>
    </p:spTree>
    <p:extLst>
      <p:ext uri="{BB962C8B-B14F-4D97-AF65-F5344CB8AC3E}">
        <p14:creationId xmlns:p14="http://schemas.microsoft.com/office/powerpoint/2010/main" val="29101314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A6C84966-65A6-49E1-979B-FF61614D7BE5}"/>
              </a:ext>
            </a:extLst>
          </p:cNvPr>
          <p:cNvPicPr>
            <a:picLocks noChangeAspect="1"/>
          </p:cNvPicPr>
          <p:nvPr/>
        </p:nvPicPr>
        <p:blipFill>
          <a:blip r:embed="rId2"/>
          <a:stretch>
            <a:fillRect/>
          </a:stretch>
        </p:blipFill>
        <p:spPr>
          <a:xfrm>
            <a:off x="0" y="-4050"/>
            <a:ext cx="9144000" cy="470458"/>
          </a:xfrm>
          <a:prstGeom prst="rect">
            <a:avLst/>
          </a:prstGeom>
        </p:spPr>
      </p:pic>
      <p:pic>
        <p:nvPicPr>
          <p:cNvPr id="4" name="図 3" descr="アイコン&#10;&#10;自動的に生成された説明">
            <a:extLst>
              <a:ext uri="{FF2B5EF4-FFF2-40B4-BE49-F238E27FC236}">
                <a16:creationId xmlns:a16="http://schemas.microsoft.com/office/drawing/2014/main" id="{44CD8A76-C115-4E35-B4F0-5CFBD56B815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69972" y="4084578"/>
            <a:ext cx="2662177" cy="2662177"/>
          </a:xfrm>
          <a:prstGeom prst="rect">
            <a:avLst/>
          </a:prstGeom>
        </p:spPr>
      </p:pic>
      <p:sp>
        <p:nvSpPr>
          <p:cNvPr id="5" name="テキスト ボックス 4">
            <a:extLst>
              <a:ext uri="{FF2B5EF4-FFF2-40B4-BE49-F238E27FC236}">
                <a16:creationId xmlns:a16="http://schemas.microsoft.com/office/drawing/2014/main" id="{02F35867-B110-4208-B50F-D67ACAB7D584}"/>
              </a:ext>
            </a:extLst>
          </p:cNvPr>
          <p:cNvSpPr txBox="1"/>
          <p:nvPr/>
        </p:nvSpPr>
        <p:spPr>
          <a:xfrm>
            <a:off x="105072" y="559611"/>
            <a:ext cx="7010400" cy="461665"/>
          </a:xfrm>
          <a:prstGeom prst="rect">
            <a:avLst/>
          </a:prstGeom>
          <a:noFill/>
        </p:spPr>
        <p:txBody>
          <a:bodyPr wrap="square">
            <a:spAutoFit/>
          </a:bodyPr>
          <a:lstStyle/>
          <a:p>
            <a:r>
              <a:rPr lang="ja-JP" altLang="en-US" sz="1200" dirty="0"/>
              <a:t>https://commons.wikimedia.org/wiki/File:A_basket_of_yarn.jpg</a:t>
            </a:r>
          </a:p>
          <a:p>
            <a:r>
              <a:rPr lang="ja-JP" altLang="en-US" sz="1200" dirty="0"/>
              <a:t>pixelverve.com, CC BY-SA 2.0 &lt;https://creativecommons.org/licenses/by-sa/2.0&gt;, via Wikimedia Commons</a:t>
            </a:r>
          </a:p>
        </p:txBody>
      </p:sp>
      <p:pic>
        <p:nvPicPr>
          <p:cNvPr id="6" name="Picture 2">
            <a:extLst>
              <a:ext uri="{FF2B5EF4-FFF2-40B4-BE49-F238E27FC236}">
                <a16:creationId xmlns:a16="http://schemas.microsoft.com/office/drawing/2014/main" id="{05D34ECD-AD8F-489C-99BF-323E8D4FB8C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7616" y="1082270"/>
            <a:ext cx="3392356" cy="2544268"/>
          </a:xfrm>
          <a:prstGeom prst="rect">
            <a:avLst/>
          </a:prstGeom>
          <a:noFill/>
          <a:extLst>
            <a:ext uri="{909E8E84-426E-40DD-AFC4-6F175D3DCCD1}">
              <a14:hiddenFill xmlns:a14="http://schemas.microsoft.com/office/drawing/2010/main">
                <a:solidFill>
                  <a:srgbClr val="FFFFFF"/>
                </a:solidFill>
              </a14:hiddenFill>
            </a:ext>
          </a:extLst>
        </p:spPr>
      </p:pic>
      <p:pic>
        <p:nvPicPr>
          <p:cNvPr id="16" name="図 15">
            <a:extLst>
              <a:ext uri="{FF2B5EF4-FFF2-40B4-BE49-F238E27FC236}">
                <a16:creationId xmlns:a16="http://schemas.microsoft.com/office/drawing/2014/main" id="{3600EF7F-7F86-44CB-A4F4-30F3E3BDEE1F}"/>
              </a:ext>
            </a:extLst>
          </p:cNvPr>
          <p:cNvPicPr>
            <a:picLocks noChangeAspect="1"/>
          </p:cNvPicPr>
          <p:nvPr/>
        </p:nvPicPr>
        <p:blipFill>
          <a:blip r:embed="rId5"/>
          <a:stretch>
            <a:fillRect/>
          </a:stretch>
        </p:blipFill>
        <p:spPr>
          <a:xfrm>
            <a:off x="4119454" y="2638938"/>
            <a:ext cx="1671818" cy="2693485"/>
          </a:xfrm>
          <a:prstGeom prst="rect">
            <a:avLst/>
          </a:prstGeom>
        </p:spPr>
      </p:pic>
      <p:sp>
        <p:nvSpPr>
          <p:cNvPr id="17" name="矢印: 右 16">
            <a:extLst>
              <a:ext uri="{FF2B5EF4-FFF2-40B4-BE49-F238E27FC236}">
                <a16:creationId xmlns:a16="http://schemas.microsoft.com/office/drawing/2014/main" id="{10B16E77-DAC9-4D1F-8401-D7676C2537F3}"/>
              </a:ext>
            </a:extLst>
          </p:cNvPr>
          <p:cNvSpPr/>
          <p:nvPr/>
        </p:nvSpPr>
        <p:spPr>
          <a:xfrm rot="1547444">
            <a:off x="3356321" y="3109454"/>
            <a:ext cx="869153" cy="8615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矢印: 右 17">
            <a:extLst>
              <a:ext uri="{FF2B5EF4-FFF2-40B4-BE49-F238E27FC236}">
                <a16:creationId xmlns:a16="http://schemas.microsoft.com/office/drawing/2014/main" id="{02DB3FCB-A061-401E-822A-9F4002CCD699}"/>
              </a:ext>
            </a:extLst>
          </p:cNvPr>
          <p:cNvSpPr/>
          <p:nvPr/>
        </p:nvSpPr>
        <p:spPr>
          <a:xfrm rot="1547444">
            <a:off x="5935397" y="4131852"/>
            <a:ext cx="869153" cy="8615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a:extLst>
              <a:ext uri="{FF2B5EF4-FFF2-40B4-BE49-F238E27FC236}">
                <a16:creationId xmlns:a16="http://schemas.microsoft.com/office/drawing/2014/main" id="{CD0D2EEA-92FE-44CD-85BA-B311EFCC253A}"/>
              </a:ext>
            </a:extLst>
          </p:cNvPr>
          <p:cNvSpPr txBox="1"/>
          <p:nvPr/>
        </p:nvSpPr>
        <p:spPr>
          <a:xfrm>
            <a:off x="5514030" y="2115810"/>
            <a:ext cx="3313015" cy="1569660"/>
          </a:xfrm>
          <a:prstGeom prst="rect">
            <a:avLst/>
          </a:prstGeom>
          <a:noFill/>
        </p:spPr>
        <p:txBody>
          <a:bodyPr wrap="square" rtlCol="0">
            <a:spAutoFit/>
          </a:bodyPr>
          <a:lstStyle/>
          <a:p>
            <a:pPr>
              <a:lnSpc>
                <a:spcPct val="80000"/>
              </a:lnSpc>
            </a:pPr>
            <a:r>
              <a:rPr lang="en-US" altLang="ja-JP" sz="6000" b="1" dirty="0">
                <a:latin typeface="MS UI Gothic" panose="020B0600070205080204" pitchFamily="50" charset="-128"/>
                <a:ea typeface="MS UI Gothic" panose="020B0600070205080204" pitchFamily="50" charset="-128"/>
              </a:rPr>
              <a:t>yarn</a:t>
            </a:r>
          </a:p>
          <a:p>
            <a:pPr>
              <a:lnSpc>
                <a:spcPct val="80000"/>
              </a:lnSpc>
            </a:pPr>
            <a:r>
              <a:rPr lang="en-US" altLang="ja-JP" sz="6000" b="1"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60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thread</a:t>
            </a:r>
            <a:endParaRPr lang="en-US" altLang="ja-JP" sz="6000" b="1" dirty="0">
              <a:solidFill>
                <a:srgbClr val="FF0000"/>
              </a:solidFill>
              <a:highlight>
                <a:srgbClr val="FFFF00"/>
              </a:highlight>
              <a:latin typeface="MS UI Gothic" panose="020B0600070205080204" pitchFamily="50" charset="-128"/>
              <a:ea typeface="MS UI Gothic" panose="020B0600070205080204" pitchFamily="50" charset="-128"/>
            </a:endParaRPr>
          </a:p>
        </p:txBody>
      </p:sp>
    </p:spTree>
    <p:extLst>
      <p:ext uri="{BB962C8B-B14F-4D97-AF65-F5344CB8AC3E}">
        <p14:creationId xmlns:p14="http://schemas.microsoft.com/office/powerpoint/2010/main" val="145679664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3258</TotalTime>
  <Words>242</Words>
  <Application>Microsoft Office PowerPoint</Application>
  <PresentationFormat>画面に合わせる (4:3)</PresentationFormat>
  <Paragraphs>20</Paragraphs>
  <Slides>7</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7</vt:i4>
      </vt:variant>
    </vt:vector>
  </HeadingPairs>
  <TitlesOfParts>
    <vt:vector size="13" baseType="lpstr">
      <vt:lpstr>MS UI Gothic</vt:lpstr>
      <vt:lpstr>游ゴシック</vt:lpstr>
      <vt:lpstr>Arial</vt:lpstr>
      <vt:lpstr>Calibri</vt:lpstr>
      <vt:lpstr>Calibri Light</vt:lpstr>
      <vt:lpstr>Office テーマ</vt:lpstr>
      <vt:lpstr>Free Kanji Material  無料漢字教材 kanji0167-0170　新城直樹</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新城　直樹</dc:creator>
  <cp:lastModifiedBy>新城　直樹</cp:lastModifiedBy>
  <cp:revision>97</cp:revision>
  <dcterms:created xsi:type="dcterms:W3CDTF">2022-02-04T14:29:48Z</dcterms:created>
  <dcterms:modified xsi:type="dcterms:W3CDTF">2022-03-05T05:43:53Z</dcterms:modified>
</cp:coreProperties>
</file>