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356" r:id="rId5"/>
    <p:sldId id="357" r:id="rId6"/>
    <p:sldId id="358"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88" d="100"/>
          <a:sy n="88" d="100"/>
        </p:scale>
        <p:origin x="81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2022/2/25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kanji0096-0098</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9B2BE9B1-9C91-4440-B6D5-0B95B9BAC124}"/>
              </a:ext>
            </a:extLst>
          </p:cNvPr>
          <p:cNvPicPr>
            <a:picLocks noChangeAspect="1"/>
          </p:cNvPicPr>
          <p:nvPr/>
        </p:nvPicPr>
        <p:blipFill>
          <a:blip r:embed="rId2"/>
          <a:stretch>
            <a:fillRect/>
          </a:stretch>
        </p:blipFill>
        <p:spPr>
          <a:xfrm>
            <a:off x="2038573" y="1302884"/>
            <a:ext cx="5066854" cy="1059317"/>
          </a:xfrm>
          <a:prstGeom prst="rect">
            <a:avLst/>
          </a:prstGeom>
        </p:spPr>
      </p:pic>
      <p:pic>
        <p:nvPicPr>
          <p:cNvPr id="5" name="図 4">
            <a:extLst>
              <a:ext uri="{FF2B5EF4-FFF2-40B4-BE49-F238E27FC236}">
                <a16:creationId xmlns:a16="http://schemas.microsoft.com/office/drawing/2014/main" id="{4C2C827A-6A8E-47E2-A008-F45D2B783A3D}"/>
              </a:ext>
            </a:extLst>
          </p:cNvPr>
          <p:cNvPicPr>
            <a:picLocks noChangeAspect="1"/>
          </p:cNvPicPr>
          <p:nvPr/>
        </p:nvPicPr>
        <p:blipFill>
          <a:blip r:embed="rId3"/>
          <a:stretch>
            <a:fillRect/>
          </a:stretch>
        </p:blipFill>
        <p:spPr>
          <a:xfrm>
            <a:off x="0" y="2681941"/>
            <a:ext cx="9144000" cy="1494118"/>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70B1E2C-FE3C-479A-BBAF-604DDC2E6F45}"/>
              </a:ext>
            </a:extLst>
          </p:cNvPr>
          <p:cNvPicPr>
            <a:picLocks noChangeAspect="1"/>
          </p:cNvPicPr>
          <p:nvPr/>
        </p:nvPicPr>
        <p:blipFill>
          <a:blip r:embed="rId2"/>
          <a:stretch>
            <a:fillRect/>
          </a:stretch>
        </p:blipFill>
        <p:spPr>
          <a:xfrm>
            <a:off x="0" y="15450"/>
            <a:ext cx="9144000" cy="521781"/>
          </a:xfrm>
          <a:prstGeom prst="rect">
            <a:avLst/>
          </a:prstGeom>
        </p:spPr>
      </p:pic>
      <p:pic>
        <p:nvPicPr>
          <p:cNvPr id="4" name="図 3" descr="文字が書かれている&#10;&#10;低い精度で自動的に生成された説明">
            <a:extLst>
              <a:ext uri="{FF2B5EF4-FFF2-40B4-BE49-F238E27FC236}">
                <a16:creationId xmlns:a16="http://schemas.microsoft.com/office/drawing/2014/main" id="{0EF33AD3-49CC-4E50-A533-7FDE7EE589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4686" y="3927688"/>
            <a:ext cx="2859314" cy="2859314"/>
          </a:xfrm>
          <a:prstGeom prst="rect">
            <a:avLst/>
          </a:prstGeom>
        </p:spPr>
      </p:pic>
      <p:pic>
        <p:nvPicPr>
          <p:cNvPr id="5" name="図 4">
            <a:extLst>
              <a:ext uri="{FF2B5EF4-FFF2-40B4-BE49-F238E27FC236}">
                <a16:creationId xmlns:a16="http://schemas.microsoft.com/office/drawing/2014/main" id="{3C581C88-41D4-4647-B8FA-CF8B0BAF777D}"/>
              </a:ext>
            </a:extLst>
          </p:cNvPr>
          <p:cNvPicPr>
            <a:picLocks noChangeAspect="1"/>
          </p:cNvPicPr>
          <p:nvPr/>
        </p:nvPicPr>
        <p:blipFill rotWithShape="1">
          <a:blip r:embed="rId4"/>
          <a:srcRect b="65332"/>
          <a:stretch/>
        </p:blipFill>
        <p:spPr>
          <a:xfrm>
            <a:off x="14514" y="506884"/>
            <a:ext cx="9144000" cy="507474"/>
          </a:xfrm>
          <a:prstGeom prst="rect">
            <a:avLst/>
          </a:prstGeom>
        </p:spPr>
      </p:pic>
      <p:pic>
        <p:nvPicPr>
          <p:cNvPr id="6" name="図 5">
            <a:extLst>
              <a:ext uri="{FF2B5EF4-FFF2-40B4-BE49-F238E27FC236}">
                <a16:creationId xmlns:a16="http://schemas.microsoft.com/office/drawing/2014/main" id="{35EFF571-BD4C-4D09-AD15-409AA8BA2CC9}"/>
              </a:ext>
            </a:extLst>
          </p:cNvPr>
          <p:cNvPicPr>
            <a:picLocks noChangeAspect="1"/>
          </p:cNvPicPr>
          <p:nvPr/>
        </p:nvPicPr>
        <p:blipFill>
          <a:blip r:embed="rId5"/>
          <a:stretch>
            <a:fillRect/>
          </a:stretch>
        </p:blipFill>
        <p:spPr>
          <a:xfrm>
            <a:off x="5641293" y="1166857"/>
            <a:ext cx="2143125" cy="1895475"/>
          </a:xfrm>
          <a:prstGeom prst="rect">
            <a:avLst/>
          </a:prstGeom>
        </p:spPr>
      </p:pic>
      <p:pic>
        <p:nvPicPr>
          <p:cNvPr id="8" name="図 7">
            <a:extLst>
              <a:ext uri="{FF2B5EF4-FFF2-40B4-BE49-F238E27FC236}">
                <a16:creationId xmlns:a16="http://schemas.microsoft.com/office/drawing/2014/main" id="{E847B29B-B555-46FF-9A53-2A7DDE88DB67}"/>
              </a:ext>
            </a:extLst>
          </p:cNvPr>
          <p:cNvPicPr>
            <a:picLocks noChangeAspect="1"/>
          </p:cNvPicPr>
          <p:nvPr/>
        </p:nvPicPr>
        <p:blipFill>
          <a:blip r:embed="rId6"/>
          <a:stretch>
            <a:fillRect/>
          </a:stretch>
        </p:blipFill>
        <p:spPr>
          <a:xfrm>
            <a:off x="679676" y="1599519"/>
            <a:ext cx="1514475" cy="1457325"/>
          </a:xfrm>
          <a:prstGeom prst="rect">
            <a:avLst/>
          </a:prstGeom>
        </p:spPr>
      </p:pic>
      <p:sp>
        <p:nvSpPr>
          <p:cNvPr id="9" name="テキスト ボックス 8">
            <a:extLst>
              <a:ext uri="{FF2B5EF4-FFF2-40B4-BE49-F238E27FC236}">
                <a16:creationId xmlns:a16="http://schemas.microsoft.com/office/drawing/2014/main" id="{75A21D10-D0A4-4A18-9666-90013F0BE2CC}"/>
              </a:ext>
            </a:extLst>
          </p:cNvPr>
          <p:cNvSpPr txBox="1"/>
          <p:nvPr/>
        </p:nvSpPr>
        <p:spPr>
          <a:xfrm>
            <a:off x="451868" y="2978873"/>
            <a:ext cx="2301083" cy="769441"/>
          </a:xfrm>
          <a:prstGeom prst="rect">
            <a:avLst/>
          </a:prstGeom>
          <a:noFill/>
        </p:spPr>
        <p:txBody>
          <a:bodyPr wrap="square">
            <a:spAutoFit/>
          </a:bodyPr>
          <a:lstStyle/>
          <a:p>
            <a:r>
              <a:rPr lang="en-US" altLang="ja-JP" sz="4400" b="1" dirty="0">
                <a:latin typeface="arial" panose="020B0604020202020204" pitchFamily="34" charset="0"/>
              </a:rPr>
              <a:t>person</a:t>
            </a:r>
          </a:p>
        </p:txBody>
      </p:sp>
      <p:sp>
        <p:nvSpPr>
          <p:cNvPr id="10" name="テキスト ボックス 9">
            <a:extLst>
              <a:ext uri="{FF2B5EF4-FFF2-40B4-BE49-F238E27FC236}">
                <a16:creationId xmlns:a16="http://schemas.microsoft.com/office/drawing/2014/main" id="{D770C1A7-0F6B-4EED-8CCB-15BC8C7E6545}"/>
              </a:ext>
            </a:extLst>
          </p:cNvPr>
          <p:cNvSpPr txBox="1"/>
          <p:nvPr/>
        </p:nvSpPr>
        <p:spPr>
          <a:xfrm>
            <a:off x="5036702" y="3035841"/>
            <a:ext cx="3896156" cy="1077218"/>
          </a:xfrm>
          <a:prstGeom prst="rect">
            <a:avLst/>
          </a:prstGeom>
          <a:noFill/>
        </p:spPr>
        <p:txBody>
          <a:bodyPr wrap="square">
            <a:spAutoFit/>
          </a:bodyPr>
          <a:lstStyle/>
          <a:p>
            <a:pPr>
              <a:lnSpc>
                <a:spcPct val="80000"/>
              </a:lnSpc>
            </a:pPr>
            <a:r>
              <a:rPr lang="en-US" altLang="ja-JP" sz="4000" b="1" dirty="0">
                <a:latin typeface="arial" panose="020B0604020202020204" pitchFamily="34" charset="0"/>
              </a:rPr>
              <a:t>house / room / cage ,,,</a:t>
            </a:r>
          </a:p>
        </p:txBody>
      </p:sp>
      <p:sp>
        <p:nvSpPr>
          <p:cNvPr id="11" name="矢印: 右 10">
            <a:extLst>
              <a:ext uri="{FF2B5EF4-FFF2-40B4-BE49-F238E27FC236}">
                <a16:creationId xmlns:a16="http://schemas.microsoft.com/office/drawing/2014/main" id="{FB9BED39-1A14-44DD-8E96-987E9C68E689}"/>
              </a:ext>
            </a:extLst>
          </p:cNvPr>
          <p:cNvSpPr/>
          <p:nvPr/>
        </p:nvSpPr>
        <p:spPr>
          <a:xfrm rot="2763425">
            <a:off x="2440987" y="3377049"/>
            <a:ext cx="782478"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右 11">
            <a:extLst>
              <a:ext uri="{FF2B5EF4-FFF2-40B4-BE49-F238E27FC236}">
                <a16:creationId xmlns:a16="http://schemas.microsoft.com/office/drawing/2014/main" id="{DC46091D-46C1-4B85-ADC0-B12033C5222C}"/>
              </a:ext>
            </a:extLst>
          </p:cNvPr>
          <p:cNvSpPr/>
          <p:nvPr/>
        </p:nvSpPr>
        <p:spPr>
          <a:xfrm rot="8637238">
            <a:off x="4108940" y="3450570"/>
            <a:ext cx="898689"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a:extLst>
              <a:ext uri="{FF2B5EF4-FFF2-40B4-BE49-F238E27FC236}">
                <a16:creationId xmlns:a16="http://schemas.microsoft.com/office/drawing/2014/main" id="{2D3F35B4-1BB4-4540-BA5C-B8187A17E134}"/>
              </a:ext>
            </a:extLst>
          </p:cNvPr>
          <p:cNvPicPr>
            <a:picLocks noChangeAspect="1"/>
          </p:cNvPicPr>
          <p:nvPr/>
        </p:nvPicPr>
        <p:blipFill>
          <a:blip r:embed="rId7"/>
          <a:stretch>
            <a:fillRect/>
          </a:stretch>
        </p:blipFill>
        <p:spPr>
          <a:xfrm>
            <a:off x="216629" y="3996479"/>
            <a:ext cx="2859318" cy="2520435"/>
          </a:xfrm>
          <a:prstGeom prst="rect">
            <a:avLst/>
          </a:prstGeom>
        </p:spPr>
      </p:pic>
      <p:sp>
        <p:nvSpPr>
          <p:cNvPr id="17" name="テキスト ボックス 16">
            <a:extLst>
              <a:ext uri="{FF2B5EF4-FFF2-40B4-BE49-F238E27FC236}">
                <a16:creationId xmlns:a16="http://schemas.microsoft.com/office/drawing/2014/main" id="{D7259F62-6F85-4B94-B6CE-508C6321ADB1}"/>
              </a:ext>
            </a:extLst>
          </p:cNvPr>
          <p:cNvSpPr txBox="1"/>
          <p:nvPr/>
        </p:nvSpPr>
        <p:spPr>
          <a:xfrm>
            <a:off x="3119219" y="4029768"/>
            <a:ext cx="3938131" cy="1865126"/>
          </a:xfrm>
          <a:prstGeom prst="rect">
            <a:avLst/>
          </a:prstGeom>
          <a:noFill/>
        </p:spPr>
        <p:txBody>
          <a:bodyPr wrap="square">
            <a:spAutoFit/>
          </a:bodyPr>
          <a:lstStyle/>
          <a:p>
            <a:pPr>
              <a:lnSpc>
                <a:spcPct val="90000"/>
              </a:lnSpc>
            </a:pPr>
            <a:r>
              <a:rPr lang="ja-JP" altLang="en-US" sz="4000" dirty="0">
                <a:latin typeface="MS UI Gothic" panose="020B0600070205080204" pitchFamily="50" charset="-128"/>
                <a:ea typeface="MS UI Gothic" panose="020B0600070205080204" pitchFamily="50" charset="-128"/>
              </a:rPr>
              <a:t>A person who is </a:t>
            </a:r>
            <a:r>
              <a:rPr lang="ja-JP" altLang="en-US" sz="4000" dirty="0">
                <a:solidFill>
                  <a:srgbClr val="FF0000"/>
                </a:solidFill>
                <a:latin typeface="MS UI Gothic" panose="020B0600070205080204" pitchFamily="50" charset="-128"/>
                <a:ea typeface="MS UI Gothic" panose="020B0600070205080204" pitchFamily="50" charset="-128"/>
              </a:rPr>
              <a:t>inside</a:t>
            </a:r>
            <a:r>
              <a:rPr lang="ja-JP" altLang="en-US" sz="4000" dirty="0">
                <a:latin typeface="MS UI Gothic" panose="020B0600070205080204" pitchFamily="50" charset="-128"/>
                <a:ea typeface="MS UI Gothic" panose="020B0600070205080204" pitchFamily="50" charset="-128"/>
              </a:rPr>
              <a:t> a house</a:t>
            </a:r>
            <a:endParaRPr lang="en-US" altLang="ja-JP" sz="4000" dirty="0">
              <a:latin typeface="MS UI Gothic" panose="020B0600070205080204" pitchFamily="50" charset="-128"/>
              <a:ea typeface="MS UI Gothic" panose="020B0600070205080204" pitchFamily="50" charset="-128"/>
            </a:endParaRPr>
          </a:p>
          <a:p>
            <a:pPr>
              <a:lnSpc>
                <a:spcPct val="9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a:t>
            </a: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inside</a:t>
            </a:r>
            <a:endParaRPr lang="ja-JP" altLang="en-US" sz="40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80339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C8B0CEA-0474-4692-BD4D-D7FFDEE21F8C}"/>
              </a:ext>
            </a:extLst>
          </p:cNvPr>
          <p:cNvPicPr>
            <a:picLocks noChangeAspect="1"/>
          </p:cNvPicPr>
          <p:nvPr/>
        </p:nvPicPr>
        <p:blipFill>
          <a:blip r:embed="rId2"/>
          <a:stretch>
            <a:fillRect/>
          </a:stretch>
        </p:blipFill>
        <p:spPr>
          <a:xfrm>
            <a:off x="0" y="66675"/>
            <a:ext cx="9144000" cy="530335"/>
          </a:xfrm>
          <a:prstGeom prst="rect">
            <a:avLst/>
          </a:prstGeom>
        </p:spPr>
      </p:pic>
      <p:pic>
        <p:nvPicPr>
          <p:cNvPr id="4" name="図 3" descr="アイコン&#10;&#10;低い精度で自動的に生成された説明">
            <a:extLst>
              <a:ext uri="{FF2B5EF4-FFF2-40B4-BE49-F238E27FC236}">
                <a16:creationId xmlns:a16="http://schemas.microsoft.com/office/drawing/2014/main" id="{182A72EB-ED8C-4C8C-A4F3-5BD4A1095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05671" y="3788688"/>
            <a:ext cx="3019013" cy="3019013"/>
          </a:xfrm>
          <a:prstGeom prst="rect">
            <a:avLst/>
          </a:prstGeom>
        </p:spPr>
      </p:pic>
      <p:sp>
        <p:nvSpPr>
          <p:cNvPr id="5" name="テキスト ボックス 4">
            <a:extLst>
              <a:ext uri="{FF2B5EF4-FFF2-40B4-BE49-F238E27FC236}">
                <a16:creationId xmlns:a16="http://schemas.microsoft.com/office/drawing/2014/main" id="{BD8CA6E2-EF26-44D0-B85A-F1E2BC648937}"/>
              </a:ext>
            </a:extLst>
          </p:cNvPr>
          <p:cNvSpPr txBox="1"/>
          <p:nvPr/>
        </p:nvSpPr>
        <p:spPr>
          <a:xfrm>
            <a:off x="0" y="597010"/>
            <a:ext cx="5261430" cy="646331"/>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https://commons.wikimedia.org/wiki/File:Balance_a_fleau.jpg</a:t>
            </a:r>
          </a:p>
          <a:p>
            <a:r>
              <a:rPr lang="ja-JP" altLang="en-US" sz="1200" dirty="0">
                <a:latin typeface="MS UI Gothic" panose="020B0600070205080204" pitchFamily="50" charset="-128"/>
                <a:ea typeface="MS UI Gothic" panose="020B0600070205080204" pitchFamily="50" charset="-128"/>
              </a:rPr>
              <a:t>The original uploader was AntonyB at French Wikipedia., CC BY-SA 3.0 &lt;http://creativecommons.org/licenses/by-sa/3.0/&gt;, via Wikimedia Commons</a:t>
            </a:r>
          </a:p>
        </p:txBody>
      </p:sp>
      <p:pic>
        <p:nvPicPr>
          <p:cNvPr id="6146" name="Picture 2">
            <a:extLst>
              <a:ext uri="{FF2B5EF4-FFF2-40B4-BE49-F238E27FC236}">
                <a16:creationId xmlns:a16="http://schemas.microsoft.com/office/drawing/2014/main" id="{8BBEC90B-1C67-449F-B977-BD8C9ED5A7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598" y="1286576"/>
            <a:ext cx="2646331" cy="272349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093CAFC1-56BD-481C-B4E0-9C09152208D7}"/>
              </a:ext>
            </a:extLst>
          </p:cNvPr>
          <p:cNvSpPr txBox="1"/>
          <p:nvPr/>
        </p:nvSpPr>
        <p:spPr>
          <a:xfrm>
            <a:off x="2831421" y="1063197"/>
            <a:ext cx="2301083" cy="769441"/>
          </a:xfrm>
          <a:prstGeom prst="rect">
            <a:avLst/>
          </a:prstGeom>
          <a:noFill/>
        </p:spPr>
        <p:txBody>
          <a:bodyPr wrap="square">
            <a:spAutoFit/>
          </a:bodyPr>
          <a:lstStyle/>
          <a:p>
            <a:r>
              <a:rPr lang="en-US" altLang="ja-JP" sz="4400" b="1" dirty="0">
                <a:latin typeface="arial" panose="020B0604020202020204" pitchFamily="34" charset="0"/>
              </a:rPr>
              <a:t>balance</a:t>
            </a:r>
          </a:p>
        </p:txBody>
      </p:sp>
      <p:cxnSp>
        <p:nvCxnSpPr>
          <p:cNvPr id="8" name="直線コネクタ 7">
            <a:extLst>
              <a:ext uri="{FF2B5EF4-FFF2-40B4-BE49-F238E27FC236}">
                <a16:creationId xmlns:a16="http://schemas.microsoft.com/office/drawing/2014/main" id="{E2246207-E6D2-4435-92D5-83B66F1E54CD}"/>
              </a:ext>
            </a:extLst>
          </p:cNvPr>
          <p:cNvCxnSpPr>
            <a:cxnSpLocks/>
          </p:cNvCxnSpPr>
          <p:nvPr/>
        </p:nvCxnSpPr>
        <p:spPr>
          <a:xfrm>
            <a:off x="785185" y="4837247"/>
            <a:ext cx="0" cy="102108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E49E2AF7-F94B-4F5E-A8A6-61080B8D3C6F}"/>
              </a:ext>
            </a:extLst>
          </p:cNvPr>
          <p:cNvCxnSpPr>
            <a:cxnSpLocks/>
          </p:cNvCxnSpPr>
          <p:nvPr/>
        </p:nvCxnSpPr>
        <p:spPr>
          <a:xfrm flipH="1">
            <a:off x="450507" y="5981698"/>
            <a:ext cx="754743"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37D00D88-EB86-4125-B215-B2AB9BF5EAF9}"/>
              </a:ext>
            </a:extLst>
          </p:cNvPr>
          <p:cNvCxnSpPr>
            <a:cxnSpLocks/>
          </p:cNvCxnSpPr>
          <p:nvPr/>
        </p:nvCxnSpPr>
        <p:spPr>
          <a:xfrm>
            <a:off x="1939071" y="5091247"/>
            <a:ext cx="0" cy="102108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7CC7B9A9-8C33-44FF-ADB9-EF8AF09C873F}"/>
              </a:ext>
            </a:extLst>
          </p:cNvPr>
          <p:cNvCxnSpPr>
            <a:cxnSpLocks/>
          </p:cNvCxnSpPr>
          <p:nvPr/>
        </p:nvCxnSpPr>
        <p:spPr>
          <a:xfrm flipH="1" flipV="1">
            <a:off x="1002759" y="4794802"/>
            <a:ext cx="774149" cy="162681"/>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D7FFF9E-CC73-47B9-9B32-3375EB9A9DBE}"/>
              </a:ext>
            </a:extLst>
          </p:cNvPr>
          <p:cNvCxnSpPr>
            <a:cxnSpLocks/>
          </p:cNvCxnSpPr>
          <p:nvPr/>
        </p:nvCxnSpPr>
        <p:spPr>
          <a:xfrm flipH="1">
            <a:off x="1568108" y="6221184"/>
            <a:ext cx="754743"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矢印: 右 18">
            <a:extLst>
              <a:ext uri="{FF2B5EF4-FFF2-40B4-BE49-F238E27FC236}">
                <a16:creationId xmlns:a16="http://schemas.microsoft.com/office/drawing/2014/main" id="{683D1054-BEB1-43B5-AECC-D1A6C4963769}"/>
              </a:ext>
            </a:extLst>
          </p:cNvPr>
          <p:cNvSpPr/>
          <p:nvPr/>
        </p:nvSpPr>
        <p:spPr>
          <a:xfrm rot="5400000">
            <a:off x="1083044" y="4033956"/>
            <a:ext cx="61266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06B7AEED-C6F1-4C1F-9378-CE3B3CA31BDF}"/>
              </a:ext>
            </a:extLst>
          </p:cNvPr>
          <p:cNvCxnSpPr>
            <a:cxnSpLocks/>
          </p:cNvCxnSpPr>
          <p:nvPr/>
        </p:nvCxnSpPr>
        <p:spPr>
          <a:xfrm>
            <a:off x="3508620" y="4917318"/>
            <a:ext cx="0" cy="102108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2F59BFDE-44F5-418F-80FD-06279F72764B}"/>
              </a:ext>
            </a:extLst>
          </p:cNvPr>
          <p:cNvCxnSpPr>
            <a:cxnSpLocks/>
          </p:cNvCxnSpPr>
          <p:nvPr/>
        </p:nvCxnSpPr>
        <p:spPr>
          <a:xfrm flipH="1">
            <a:off x="3291047" y="5860756"/>
            <a:ext cx="601365" cy="309027"/>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6B81E200-69B9-42E9-A937-EB136D2F2C88}"/>
              </a:ext>
            </a:extLst>
          </p:cNvPr>
          <p:cNvCxnSpPr>
            <a:cxnSpLocks/>
          </p:cNvCxnSpPr>
          <p:nvPr/>
        </p:nvCxnSpPr>
        <p:spPr>
          <a:xfrm>
            <a:off x="4668914" y="4917318"/>
            <a:ext cx="27435" cy="102108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557035C0-F74F-477A-A614-05084B93A96C}"/>
              </a:ext>
            </a:extLst>
          </p:cNvPr>
          <p:cNvCxnSpPr>
            <a:cxnSpLocks/>
          </p:cNvCxnSpPr>
          <p:nvPr/>
        </p:nvCxnSpPr>
        <p:spPr>
          <a:xfrm flipH="1" flipV="1">
            <a:off x="3890536" y="4917318"/>
            <a:ext cx="389117" cy="210081"/>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78622AD7-E171-4E6C-9DCE-51A3921BD36E}"/>
              </a:ext>
            </a:extLst>
          </p:cNvPr>
          <p:cNvCxnSpPr>
            <a:cxnSpLocks/>
          </p:cNvCxnSpPr>
          <p:nvPr/>
        </p:nvCxnSpPr>
        <p:spPr>
          <a:xfrm flipH="1" flipV="1">
            <a:off x="4682631" y="6041772"/>
            <a:ext cx="233079" cy="259483"/>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矢印: 右 31">
            <a:extLst>
              <a:ext uri="{FF2B5EF4-FFF2-40B4-BE49-F238E27FC236}">
                <a16:creationId xmlns:a16="http://schemas.microsoft.com/office/drawing/2014/main" id="{C4189A5A-4F01-43E2-BE6E-4A04DC4B160F}"/>
              </a:ext>
            </a:extLst>
          </p:cNvPr>
          <p:cNvSpPr/>
          <p:nvPr/>
        </p:nvSpPr>
        <p:spPr>
          <a:xfrm>
            <a:off x="5093716" y="5314237"/>
            <a:ext cx="61266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5C07FCB7-AD67-4C7B-929B-1503D8BCBF31}"/>
              </a:ext>
            </a:extLst>
          </p:cNvPr>
          <p:cNvCxnSpPr>
            <a:cxnSpLocks/>
          </p:cNvCxnSpPr>
          <p:nvPr/>
        </p:nvCxnSpPr>
        <p:spPr>
          <a:xfrm flipH="1">
            <a:off x="4236110" y="6041772"/>
            <a:ext cx="432804" cy="259483"/>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2CBAC61B-3E02-4601-A702-5927219FB9DA}"/>
              </a:ext>
            </a:extLst>
          </p:cNvPr>
          <p:cNvSpPr txBox="1"/>
          <p:nvPr/>
        </p:nvSpPr>
        <p:spPr>
          <a:xfrm>
            <a:off x="2818520" y="1624194"/>
            <a:ext cx="6168882" cy="2419124"/>
          </a:xfrm>
          <a:prstGeom prst="rect">
            <a:avLst/>
          </a:prstGeom>
          <a:noFill/>
        </p:spPr>
        <p:txBody>
          <a:bodyPr wrap="square">
            <a:spAutoFit/>
          </a:bodyPr>
          <a:lstStyle/>
          <a:p>
            <a:pPr>
              <a:lnSpc>
                <a:spcPct val="90000"/>
              </a:lnSpc>
            </a:pPr>
            <a:r>
              <a:rPr lang="ja-JP" altLang="en-US" sz="4000" dirty="0">
                <a:highlight>
                  <a:srgbClr val="FFFF00"/>
                </a:highlight>
                <a:latin typeface="MS UI Gothic" panose="020B0600070205080204" pitchFamily="50" charset="-128"/>
                <a:ea typeface="MS UI Gothic" panose="020B0600070205080204" pitchFamily="50" charset="-128"/>
              </a:rPr>
              <a:t>以 ＝ </a:t>
            </a:r>
            <a:r>
              <a:rPr lang="en-US" altLang="ja-JP" sz="4000" dirty="0">
                <a:highlight>
                  <a:srgbClr val="FFFF00"/>
                </a:highlight>
                <a:latin typeface="MS UI Gothic" panose="020B0600070205080204" pitchFamily="50" charset="-128"/>
                <a:ea typeface="MS UI Gothic" panose="020B0600070205080204" pitchFamily="50" charset="-128"/>
              </a:rPr>
              <a:t>standard point</a:t>
            </a:r>
          </a:p>
          <a:p>
            <a:pPr>
              <a:lnSpc>
                <a:spcPct val="90000"/>
              </a:lnSpc>
            </a:pPr>
            <a:r>
              <a:rPr lang="ja-JP" altLang="en-US"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以上（いじょう）</a:t>
            </a:r>
            <a:r>
              <a:rPr lang="en-US" altLang="ja-JP"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more than~</a:t>
            </a:r>
          </a:p>
          <a:p>
            <a:pPr>
              <a:lnSpc>
                <a:spcPct val="90000"/>
              </a:lnSpc>
            </a:pPr>
            <a:r>
              <a:rPr lang="ja-JP" altLang="en-US"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以下（いか）：</a:t>
            </a:r>
            <a:r>
              <a:rPr lang="en-US" altLang="ja-JP"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less than~</a:t>
            </a:r>
          </a:p>
          <a:p>
            <a:pPr>
              <a:lnSpc>
                <a:spcPct val="90000"/>
              </a:lnSpc>
            </a:pPr>
            <a:r>
              <a:rPr lang="ja-JP" altLang="en-US"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以外（いがい）：</a:t>
            </a:r>
            <a:r>
              <a:rPr lang="en-US" altLang="ja-JP"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other than~, except</a:t>
            </a:r>
          </a:p>
          <a:p>
            <a:pPr>
              <a:lnSpc>
                <a:spcPct val="90000"/>
              </a:lnSpc>
            </a:pPr>
            <a:r>
              <a:rPr lang="ja-JP" altLang="en-US"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以内（いない）：</a:t>
            </a:r>
            <a:r>
              <a:rPr lang="en-US" altLang="ja-JP"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within~</a:t>
            </a:r>
            <a:endParaRPr lang="ja-JP" altLang="en-US" sz="2800" b="1" dirty="0">
              <a:solidFill>
                <a:srgbClr val="FF0000"/>
              </a:solidFill>
              <a:latin typeface="MS UI Gothic" panose="020B0600070205080204" pitchFamily="50" charset="-128"/>
              <a:ea typeface="MS UI Gothic" panose="020B0600070205080204" pitchFamily="50" charset="-128"/>
            </a:endParaRPr>
          </a:p>
        </p:txBody>
      </p:sp>
      <p:sp>
        <p:nvSpPr>
          <p:cNvPr id="41" name="矢印: 右 40">
            <a:extLst>
              <a:ext uri="{FF2B5EF4-FFF2-40B4-BE49-F238E27FC236}">
                <a16:creationId xmlns:a16="http://schemas.microsoft.com/office/drawing/2014/main" id="{67775A0A-A790-44AC-B537-68AB68416C32}"/>
              </a:ext>
            </a:extLst>
          </p:cNvPr>
          <p:cNvSpPr/>
          <p:nvPr/>
        </p:nvSpPr>
        <p:spPr>
          <a:xfrm>
            <a:off x="2427039" y="5294856"/>
            <a:ext cx="61266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吹き出し: 四角形 42">
            <a:extLst>
              <a:ext uri="{FF2B5EF4-FFF2-40B4-BE49-F238E27FC236}">
                <a16:creationId xmlns:a16="http://schemas.microsoft.com/office/drawing/2014/main" id="{08ECAC29-620D-43E4-8F90-F5803B71EE53}"/>
              </a:ext>
            </a:extLst>
          </p:cNvPr>
          <p:cNvSpPr/>
          <p:nvPr/>
        </p:nvSpPr>
        <p:spPr>
          <a:xfrm>
            <a:off x="3017027" y="4177358"/>
            <a:ext cx="2061376" cy="450268"/>
          </a:xfrm>
          <a:prstGeom prst="wedgeRectCallout">
            <a:avLst>
              <a:gd name="adj1" fmla="val 3941"/>
              <a:gd name="adj2" fmla="val 11918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standard point</a:t>
            </a:r>
            <a:endParaRPr kumimoji="1" lang="ja-JP" altLang="en-US" sz="2400" dirty="0">
              <a:solidFill>
                <a:sysClr val="windowText" lastClr="00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74111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0DB58D8-F387-4E46-95C8-B7EEC933EE88}"/>
              </a:ext>
            </a:extLst>
          </p:cNvPr>
          <p:cNvPicPr>
            <a:picLocks noChangeAspect="1"/>
          </p:cNvPicPr>
          <p:nvPr/>
        </p:nvPicPr>
        <p:blipFill>
          <a:blip r:embed="rId2"/>
          <a:stretch>
            <a:fillRect/>
          </a:stretch>
        </p:blipFill>
        <p:spPr>
          <a:xfrm>
            <a:off x="0" y="65623"/>
            <a:ext cx="9144000" cy="470458"/>
          </a:xfrm>
          <a:prstGeom prst="rect">
            <a:avLst/>
          </a:prstGeom>
        </p:spPr>
      </p:pic>
      <p:pic>
        <p:nvPicPr>
          <p:cNvPr id="4" name="図 3" descr="図形&#10;&#10;低い精度で自動的に生成された説明">
            <a:extLst>
              <a:ext uri="{FF2B5EF4-FFF2-40B4-BE49-F238E27FC236}">
                <a16:creationId xmlns:a16="http://schemas.microsoft.com/office/drawing/2014/main" id="{F78C1791-5FF4-45D2-89F3-F86F45380F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7343" y="3149600"/>
            <a:ext cx="3370941" cy="3370941"/>
          </a:xfrm>
          <a:prstGeom prst="rect">
            <a:avLst/>
          </a:prstGeom>
        </p:spPr>
      </p:pic>
      <p:pic>
        <p:nvPicPr>
          <p:cNvPr id="5" name="図 4">
            <a:extLst>
              <a:ext uri="{FF2B5EF4-FFF2-40B4-BE49-F238E27FC236}">
                <a16:creationId xmlns:a16="http://schemas.microsoft.com/office/drawing/2014/main" id="{B9501993-7D3D-4AD3-8817-6CE7AA6C536F}"/>
              </a:ext>
            </a:extLst>
          </p:cNvPr>
          <p:cNvPicPr>
            <a:picLocks noChangeAspect="1"/>
          </p:cNvPicPr>
          <p:nvPr/>
        </p:nvPicPr>
        <p:blipFill>
          <a:blip r:embed="rId4"/>
          <a:stretch>
            <a:fillRect/>
          </a:stretch>
        </p:blipFill>
        <p:spPr>
          <a:xfrm>
            <a:off x="696574" y="996880"/>
            <a:ext cx="2583654" cy="2603082"/>
          </a:xfrm>
          <a:prstGeom prst="rect">
            <a:avLst/>
          </a:prstGeom>
        </p:spPr>
      </p:pic>
      <p:sp>
        <p:nvSpPr>
          <p:cNvPr id="6" name="テキスト ボックス 5">
            <a:extLst>
              <a:ext uri="{FF2B5EF4-FFF2-40B4-BE49-F238E27FC236}">
                <a16:creationId xmlns:a16="http://schemas.microsoft.com/office/drawing/2014/main" id="{6646F626-A92A-406C-A585-DAFA4CC6B5D2}"/>
              </a:ext>
            </a:extLst>
          </p:cNvPr>
          <p:cNvSpPr txBox="1"/>
          <p:nvPr/>
        </p:nvSpPr>
        <p:spPr>
          <a:xfrm>
            <a:off x="3501192" y="1835295"/>
            <a:ext cx="5049671"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pictograph of “</a:t>
            </a:r>
            <a:r>
              <a:rPr lang="en-US" altLang="ja-JP" sz="4000" b="1" dirty="0">
                <a:solidFill>
                  <a:srgbClr val="FF0000"/>
                </a:solidFill>
                <a:latin typeface="MS UI Gothic" panose="020B0600070205080204" pitchFamily="50" charset="-128"/>
                <a:ea typeface="MS UI Gothic" panose="020B0600070205080204" pitchFamily="50" charset="-128"/>
              </a:rPr>
              <a:t>mouth</a:t>
            </a:r>
            <a:r>
              <a:rPr lang="en-US" altLang="ja-JP" sz="4000" b="1" dirty="0">
                <a:latin typeface="MS UI Gothic" panose="020B0600070205080204" pitchFamily="50" charset="-128"/>
                <a:ea typeface="MS UI Gothic" panose="020B0600070205080204" pitchFamily="50" charset="-128"/>
              </a:rPr>
              <a:t>”</a:t>
            </a:r>
          </a:p>
        </p:txBody>
      </p:sp>
      <p:sp>
        <p:nvSpPr>
          <p:cNvPr id="7" name="矢印: 右 6">
            <a:extLst>
              <a:ext uri="{FF2B5EF4-FFF2-40B4-BE49-F238E27FC236}">
                <a16:creationId xmlns:a16="http://schemas.microsoft.com/office/drawing/2014/main" id="{762517AF-5819-4FCD-9C5A-99971B536B73}"/>
              </a:ext>
            </a:extLst>
          </p:cNvPr>
          <p:cNvSpPr/>
          <p:nvPr/>
        </p:nvSpPr>
        <p:spPr>
          <a:xfrm rot="2022931">
            <a:off x="3418475" y="3307575"/>
            <a:ext cx="1877873"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622755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3230</TotalTime>
  <Words>280</Words>
  <Application>Microsoft Office PowerPoint</Application>
  <PresentationFormat>画面に合わせる (4:3)</PresentationFormat>
  <Paragraphs>20</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MS UI Gothic</vt:lpstr>
      <vt:lpstr>游ゴシック</vt:lpstr>
      <vt:lpstr>Arial</vt:lpstr>
      <vt:lpstr>Arial</vt:lpstr>
      <vt:lpstr>Calibri</vt:lpstr>
      <vt:lpstr>Calibri Light</vt:lpstr>
      <vt:lpstr>Office テーマ</vt:lpstr>
      <vt:lpstr>Free Kanji Material  無料漢字教材 kanji0096-0098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Arashiro</cp:lastModifiedBy>
  <cp:revision>88</cp:revision>
  <dcterms:created xsi:type="dcterms:W3CDTF">2022-02-04T14:29:48Z</dcterms:created>
  <dcterms:modified xsi:type="dcterms:W3CDTF">2022-02-25T07:07:20Z</dcterms:modified>
</cp:coreProperties>
</file>