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542" r:id="rId2"/>
    <p:sldId id="543" r:id="rId3"/>
    <p:sldId id="541" r:id="rId4"/>
    <p:sldId id="471" r:id="rId5"/>
    <p:sldId id="631" r:id="rId6"/>
    <p:sldId id="632" r:id="rId7"/>
    <p:sldId id="472" r:id="rId8"/>
    <p:sldId id="633" r:id="rId9"/>
    <p:sldId id="634" r:id="rId10"/>
    <p:sldId id="473" r:id="rId11"/>
    <p:sldId id="474"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85"/>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58" autoAdjust="0"/>
    <p:restoredTop sz="94343" autoAdjust="0"/>
  </p:normalViewPr>
  <p:slideViewPr>
    <p:cSldViewPr snapToGrid="0">
      <p:cViewPr varScale="1">
        <p:scale>
          <a:sx n="60" d="100"/>
          <a:sy n="60" d="100"/>
        </p:scale>
        <p:origin x="52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61C9E-7B3A-47EE-88E2-79A140177EA9}" type="datetimeFigureOut">
              <a:rPr kumimoji="1" lang="ja-JP" altLang="en-US" smtClean="0"/>
              <a:t>2022/3/10</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D5C817-6623-40DE-A847-5EAA430C9192}" type="slidenum">
              <a:rPr kumimoji="1" lang="ja-JP" altLang="en-US" smtClean="0"/>
              <a:t>‹#›</a:t>
            </a:fld>
            <a:endParaRPr kumimoji="1" lang="ja-JP" altLang="en-US"/>
          </a:p>
        </p:txBody>
      </p:sp>
    </p:spTree>
    <p:extLst>
      <p:ext uri="{BB962C8B-B14F-4D97-AF65-F5344CB8AC3E}">
        <p14:creationId xmlns:p14="http://schemas.microsoft.com/office/powerpoint/2010/main" val="4172453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09970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4229930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39155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71777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8199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42828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7BF8274-35F6-4B64-8986-3AF2353B22F2}" type="datetimeFigureOut">
              <a:rPr kumimoji="1" lang="ja-JP" altLang="en-US" smtClean="0"/>
              <a:t>2022/3/10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66737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7BF8274-35F6-4B64-8986-3AF2353B22F2}" type="datetimeFigureOut">
              <a:rPr kumimoji="1" lang="ja-JP" altLang="en-US" smtClean="0"/>
              <a:t>2022/3/10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031170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F8274-35F6-4B64-8986-3AF2353B22F2}" type="datetimeFigureOut">
              <a:rPr kumimoji="1" lang="ja-JP" altLang="en-US" smtClean="0"/>
              <a:t>2022/3/10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29347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96669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3140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F8274-35F6-4B64-8986-3AF2353B22F2}" type="datetimeFigureOut">
              <a:rPr kumimoji="1" lang="ja-JP" altLang="en-US" smtClean="0"/>
              <a:t>2022/3/10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286320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3.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isu.skr.u-ryukyu.ac.jp/staff/arashiro/"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11.png"/><Relationship Id="rId5" Type="http://schemas.openxmlformats.org/officeDocument/2006/relationships/image" Target="../media/image18.png"/><Relationship Id="rId10" Type="http://schemas.openxmlformats.org/officeDocument/2006/relationships/image" Target="../media/image10.png"/><Relationship Id="rId4" Type="http://schemas.openxmlformats.org/officeDocument/2006/relationships/image" Target="../media/image17.gif"/><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3.png"/><Relationship Id="rId10" Type="http://schemas.openxmlformats.org/officeDocument/2006/relationships/image" Target="../media/image26.gif"/><Relationship Id="rId4" Type="http://schemas.openxmlformats.org/officeDocument/2006/relationships/image" Target="../media/image23.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gif"/></Relationships>
</file>

<file path=ppt/slides/_rels/slide9.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531263-49D2-4561-B366-19685FC98532}"/>
              </a:ext>
            </a:extLst>
          </p:cNvPr>
          <p:cNvSpPr>
            <a:spLocks noGrp="1"/>
          </p:cNvSpPr>
          <p:nvPr>
            <p:ph type="title"/>
          </p:nvPr>
        </p:nvSpPr>
        <p:spPr>
          <a:xfrm>
            <a:off x="276046" y="365126"/>
            <a:ext cx="8086290" cy="1325563"/>
          </a:xfrm>
        </p:spPr>
        <p:txBody>
          <a:bodyPr>
            <a:normAutofit/>
          </a:bodyPr>
          <a:lstStyle/>
          <a:p>
            <a:pPr algn="r"/>
            <a:r>
              <a:rPr kumimoji="1" lang="en-US" altLang="ja-JP" dirty="0"/>
              <a:t>Free Kanji Material  </a:t>
            </a:r>
            <a:r>
              <a:rPr kumimoji="1" lang="ja-JP" altLang="en-US" dirty="0"/>
              <a:t>無料漢字教材</a:t>
            </a:r>
            <a:br>
              <a:rPr kumimoji="1" lang="en-US" altLang="ja-JP" dirty="0"/>
            </a:br>
            <a:r>
              <a:rPr kumimoji="1" lang="en-US" altLang="ja-JP" sz="3600" dirty="0">
                <a:solidFill>
                  <a:srgbClr val="FF0000"/>
                </a:solidFill>
                <a:highlight>
                  <a:srgbClr val="FFFF00"/>
                </a:highlight>
              </a:rPr>
              <a:t>kanji0211-0214</a:t>
            </a:r>
            <a:r>
              <a:rPr lang="ja-JP" altLang="en-US" sz="3600" dirty="0"/>
              <a:t>　新城直樹</a:t>
            </a:r>
            <a:endParaRPr kumimoji="1" lang="ja-JP" altLang="en-US" sz="3600" dirty="0"/>
          </a:p>
        </p:txBody>
      </p:sp>
      <p:sp>
        <p:nvSpPr>
          <p:cNvPr id="3" name="コンテンツ プレースホルダー 2">
            <a:extLst>
              <a:ext uri="{FF2B5EF4-FFF2-40B4-BE49-F238E27FC236}">
                <a16:creationId xmlns:a16="http://schemas.microsoft.com/office/drawing/2014/main" id="{65CAA980-FE4A-48E0-826A-3FA6EF638441}"/>
              </a:ext>
            </a:extLst>
          </p:cNvPr>
          <p:cNvSpPr>
            <a:spLocks noGrp="1"/>
          </p:cNvSpPr>
          <p:nvPr>
            <p:ph idx="1"/>
          </p:nvPr>
        </p:nvSpPr>
        <p:spPr>
          <a:xfrm>
            <a:off x="276046" y="2141536"/>
            <a:ext cx="8351760" cy="4351338"/>
          </a:xfrm>
        </p:spPr>
        <p:txBody>
          <a:bodyPr>
            <a:normAutofit fontScale="92500"/>
          </a:bodyPr>
          <a:lstStyle/>
          <a:p>
            <a:pPr marL="0" indent="0">
              <a:buNone/>
            </a:pPr>
            <a:r>
              <a:rPr kumimoji="1" lang="ja-JP" altLang="en-US" dirty="0"/>
              <a:t>　本漢字教材は個人、法人、商用、非商用問わず無料でご利用頂けます。</a:t>
            </a:r>
          </a:p>
          <a:p>
            <a:pPr marL="0" indent="0">
              <a:buNone/>
            </a:pPr>
            <a:r>
              <a:rPr kumimoji="1" lang="ja-JP" altLang="en-US" dirty="0"/>
              <a:t>　ただし，一部</a:t>
            </a:r>
            <a:r>
              <a:rPr lang="ja-JP" altLang="en-US" dirty="0"/>
              <a:t>の</a:t>
            </a:r>
            <a:r>
              <a:rPr kumimoji="1" lang="ja-JP" altLang="en-US" dirty="0"/>
              <a:t>画像ファイルはクリエイティブ・コモンズ・ライセンスに基づいて利用していますので，例えば，ご自身で加工・編集したものを公開・配布する場合は自己責任で条件をお守りください。</a:t>
            </a:r>
          </a:p>
          <a:p>
            <a:pPr marL="0" indent="0">
              <a:buNone/>
            </a:pPr>
            <a:r>
              <a:rPr kumimoji="1" lang="ja-JP" altLang="en-US" dirty="0"/>
              <a:t>　書き順の</a:t>
            </a:r>
            <a:r>
              <a:rPr kumimoji="1" lang="en-US" altLang="ja-JP" dirty="0"/>
              <a:t>GIF</a:t>
            </a:r>
            <a:r>
              <a:rPr kumimoji="1" lang="ja-JP" altLang="en-US" dirty="0"/>
              <a:t>ファイルは全て新城が作成したものです。書き順の</a:t>
            </a:r>
            <a:r>
              <a:rPr kumimoji="1" lang="en-US" altLang="ja-JP" dirty="0"/>
              <a:t>GIF</a:t>
            </a:r>
            <a:r>
              <a:rPr kumimoji="1" lang="ja-JP" altLang="en-US" dirty="0"/>
              <a:t>ファイルを編集・加工するために編集用ファイルがほしいという方はご連絡ください（</a:t>
            </a:r>
            <a:r>
              <a:rPr kumimoji="1" lang="en-US" altLang="ja-JP" dirty="0"/>
              <a:t>RealPaint</a:t>
            </a:r>
            <a:r>
              <a:rPr kumimoji="1" lang="ja-JP" altLang="en-US" dirty="0"/>
              <a:t>で作成しましたので，</a:t>
            </a:r>
            <a:r>
              <a:rPr kumimoji="1" lang="en-US" altLang="ja-JP" dirty="0"/>
              <a:t>rli</a:t>
            </a:r>
            <a:r>
              <a:rPr kumimoji="1" lang="ja-JP" altLang="en-US" dirty="0"/>
              <a:t>ファイルをお渡しします）。</a:t>
            </a:r>
          </a:p>
        </p:txBody>
      </p:sp>
    </p:spTree>
    <p:extLst>
      <p:ext uri="{BB962C8B-B14F-4D97-AF65-F5344CB8AC3E}">
        <p14:creationId xmlns:p14="http://schemas.microsoft.com/office/powerpoint/2010/main" val="784034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FD4D065-20EE-4EE7-86B8-06292EC23FD2}"/>
              </a:ext>
            </a:extLst>
          </p:cNvPr>
          <p:cNvPicPr>
            <a:picLocks noChangeAspect="1"/>
          </p:cNvPicPr>
          <p:nvPr/>
        </p:nvPicPr>
        <p:blipFill>
          <a:blip r:embed="rId2"/>
          <a:stretch>
            <a:fillRect/>
          </a:stretch>
        </p:blipFill>
        <p:spPr>
          <a:xfrm>
            <a:off x="0" y="-4286"/>
            <a:ext cx="9144000" cy="470458"/>
          </a:xfrm>
          <a:prstGeom prst="rect">
            <a:avLst/>
          </a:prstGeom>
        </p:spPr>
      </p:pic>
      <p:pic>
        <p:nvPicPr>
          <p:cNvPr id="14" name="図 13">
            <a:extLst>
              <a:ext uri="{FF2B5EF4-FFF2-40B4-BE49-F238E27FC236}">
                <a16:creationId xmlns:a16="http://schemas.microsoft.com/office/drawing/2014/main" id="{0BB81E21-6444-4374-921C-804BF3D30306}"/>
              </a:ext>
            </a:extLst>
          </p:cNvPr>
          <p:cNvPicPr>
            <a:picLocks noChangeAspect="1"/>
          </p:cNvPicPr>
          <p:nvPr/>
        </p:nvPicPr>
        <p:blipFill>
          <a:blip r:embed="rId3"/>
          <a:stretch>
            <a:fillRect/>
          </a:stretch>
        </p:blipFill>
        <p:spPr>
          <a:xfrm>
            <a:off x="3691130" y="1777141"/>
            <a:ext cx="1147237" cy="3284802"/>
          </a:xfrm>
          <a:prstGeom prst="rect">
            <a:avLst/>
          </a:prstGeom>
        </p:spPr>
      </p:pic>
      <p:sp>
        <p:nvSpPr>
          <p:cNvPr id="16" name="矢印: 右 15">
            <a:extLst>
              <a:ext uri="{FF2B5EF4-FFF2-40B4-BE49-F238E27FC236}">
                <a16:creationId xmlns:a16="http://schemas.microsoft.com/office/drawing/2014/main" id="{38B65C60-A86B-4CF5-B8D2-D6D6EA2ED825}"/>
              </a:ext>
            </a:extLst>
          </p:cNvPr>
          <p:cNvSpPr/>
          <p:nvPr/>
        </p:nvSpPr>
        <p:spPr>
          <a:xfrm rot="2013102">
            <a:off x="2636047" y="2704096"/>
            <a:ext cx="729727"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7" name="図 16">
            <a:extLst>
              <a:ext uri="{FF2B5EF4-FFF2-40B4-BE49-F238E27FC236}">
                <a16:creationId xmlns:a16="http://schemas.microsoft.com/office/drawing/2014/main" id="{54B0240E-ADEE-4E7F-B0D9-3125ABB55C99}"/>
              </a:ext>
            </a:extLst>
          </p:cNvPr>
          <p:cNvPicPr>
            <a:picLocks noChangeAspect="1"/>
          </p:cNvPicPr>
          <p:nvPr/>
        </p:nvPicPr>
        <p:blipFill>
          <a:blip r:embed="rId4"/>
          <a:stretch>
            <a:fillRect/>
          </a:stretch>
        </p:blipFill>
        <p:spPr>
          <a:xfrm>
            <a:off x="6223819" y="3620288"/>
            <a:ext cx="2507226" cy="2883310"/>
          </a:xfrm>
          <a:prstGeom prst="rect">
            <a:avLst/>
          </a:prstGeom>
        </p:spPr>
      </p:pic>
      <p:sp>
        <p:nvSpPr>
          <p:cNvPr id="19" name="矢印: 右 18">
            <a:extLst>
              <a:ext uri="{FF2B5EF4-FFF2-40B4-BE49-F238E27FC236}">
                <a16:creationId xmlns:a16="http://schemas.microsoft.com/office/drawing/2014/main" id="{5858FA53-CD30-4193-814E-B3B981D4ED71}"/>
              </a:ext>
            </a:extLst>
          </p:cNvPr>
          <p:cNvSpPr/>
          <p:nvPr/>
        </p:nvSpPr>
        <p:spPr>
          <a:xfrm rot="2013102">
            <a:off x="5174793" y="3972973"/>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テキスト ボックス 19">
            <a:extLst>
              <a:ext uri="{FF2B5EF4-FFF2-40B4-BE49-F238E27FC236}">
                <a16:creationId xmlns:a16="http://schemas.microsoft.com/office/drawing/2014/main" id="{29FF27E7-CB25-4BA9-BF28-51EED60F0310}"/>
              </a:ext>
            </a:extLst>
          </p:cNvPr>
          <p:cNvSpPr txBox="1"/>
          <p:nvPr/>
        </p:nvSpPr>
        <p:spPr>
          <a:xfrm>
            <a:off x="3697129" y="909306"/>
            <a:ext cx="4784438" cy="584775"/>
          </a:xfrm>
          <a:prstGeom prst="rect">
            <a:avLst/>
          </a:prstGeom>
          <a:noFill/>
        </p:spPr>
        <p:txBody>
          <a:bodyPr wrap="square" rtlCol="0">
            <a:spAutoFit/>
          </a:bodyPr>
          <a:lstStyle/>
          <a:p>
            <a:pPr>
              <a:lnSpc>
                <a:spcPct val="80000"/>
              </a:lnSpc>
            </a:pPr>
            <a:r>
              <a:rPr lang="en-US" altLang="ja-JP" sz="4000" b="1" dirty="0">
                <a:latin typeface="MS UI Gothic" panose="020B0600070205080204" pitchFamily="50" charset="-128"/>
                <a:ea typeface="MS UI Gothic" panose="020B0600070205080204" pitchFamily="50" charset="-128"/>
              </a:rPr>
              <a:t>pictograph of “</a:t>
            </a:r>
            <a:r>
              <a:rPr lang="en-US" altLang="ja-JP" sz="4000" b="1" dirty="0">
                <a:solidFill>
                  <a:srgbClr val="FF0000"/>
                </a:solidFill>
                <a:latin typeface="MS UI Gothic" panose="020B0600070205080204" pitchFamily="50" charset="-128"/>
                <a:ea typeface="MS UI Gothic" panose="020B0600070205080204" pitchFamily="50" charset="-128"/>
              </a:rPr>
              <a:t>bow</a:t>
            </a:r>
            <a:r>
              <a:rPr lang="en-US" altLang="ja-JP" sz="4000" b="1" dirty="0">
                <a:latin typeface="MS UI Gothic" panose="020B0600070205080204" pitchFamily="50" charset="-128"/>
                <a:ea typeface="MS UI Gothic" panose="020B0600070205080204" pitchFamily="50" charset="-128"/>
              </a:rPr>
              <a:t>”</a:t>
            </a:r>
          </a:p>
        </p:txBody>
      </p:sp>
      <p:pic>
        <p:nvPicPr>
          <p:cNvPr id="21" name="図 20">
            <a:extLst>
              <a:ext uri="{FF2B5EF4-FFF2-40B4-BE49-F238E27FC236}">
                <a16:creationId xmlns:a16="http://schemas.microsoft.com/office/drawing/2014/main" id="{94F51DBB-3FEF-44DE-8762-DE3FC0CBE0D0}"/>
              </a:ext>
            </a:extLst>
          </p:cNvPr>
          <p:cNvPicPr>
            <a:picLocks noChangeAspect="1"/>
          </p:cNvPicPr>
          <p:nvPr/>
        </p:nvPicPr>
        <p:blipFill>
          <a:blip r:embed="rId5"/>
          <a:stretch>
            <a:fillRect/>
          </a:stretch>
        </p:blipFill>
        <p:spPr>
          <a:xfrm>
            <a:off x="662434" y="571704"/>
            <a:ext cx="1643246" cy="4080176"/>
          </a:xfrm>
          <a:prstGeom prst="rect">
            <a:avLst/>
          </a:prstGeom>
        </p:spPr>
      </p:pic>
    </p:spTree>
    <p:extLst>
      <p:ext uri="{BB962C8B-B14F-4D97-AF65-F5344CB8AC3E}">
        <p14:creationId xmlns:p14="http://schemas.microsoft.com/office/powerpoint/2010/main" val="1680495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A047F7C-3D98-41E4-9214-E04358F9E5D3}"/>
              </a:ext>
            </a:extLst>
          </p:cNvPr>
          <p:cNvPicPr>
            <a:picLocks noChangeAspect="1"/>
          </p:cNvPicPr>
          <p:nvPr/>
        </p:nvPicPr>
        <p:blipFill>
          <a:blip r:embed="rId2"/>
          <a:stretch>
            <a:fillRect/>
          </a:stretch>
        </p:blipFill>
        <p:spPr>
          <a:xfrm>
            <a:off x="0" y="-18773"/>
            <a:ext cx="9144000" cy="530335"/>
          </a:xfrm>
          <a:prstGeom prst="rect">
            <a:avLst/>
          </a:prstGeom>
        </p:spPr>
      </p:pic>
      <p:pic>
        <p:nvPicPr>
          <p:cNvPr id="5" name="図 4">
            <a:extLst>
              <a:ext uri="{FF2B5EF4-FFF2-40B4-BE49-F238E27FC236}">
                <a16:creationId xmlns:a16="http://schemas.microsoft.com/office/drawing/2014/main" id="{4860C963-72DC-4654-8C3E-790CA3FB43F3}"/>
              </a:ext>
            </a:extLst>
          </p:cNvPr>
          <p:cNvPicPr>
            <a:picLocks noChangeAspect="1"/>
          </p:cNvPicPr>
          <p:nvPr/>
        </p:nvPicPr>
        <p:blipFill>
          <a:blip r:embed="rId3"/>
          <a:stretch>
            <a:fillRect/>
          </a:stretch>
        </p:blipFill>
        <p:spPr>
          <a:xfrm>
            <a:off x="3014722" y="1224786"/>
            <a:ext cx="858533" cy="2458175"/>
          </a:xfrm>
          <a:prstGeom prst="rect">
            <a:avLst/>
          </a:prstGeom>
        </p:spPr>
      </p:pic>
      <p:sp>
        <p:nvSpPr>
          <p:cNvPr id="6" name="矢印: 右 5">
            <a:extLst>
              <a:ext uri="{FF2B5EF4-FFF2-40B4-BE49-F238E27FC236}">
                <a16:creationId xmlns:a16="http://schemas.microsoft.com/office/drawing/2014/main" id="{D8AE7E01-C291-4479-9036-38F9440D59CD}"/>
              </a:ext>
            </a:extLst>
          </p:cNvPr>
          <p:cNvSpPr/>
          <p:nvPr/>
        </p:nvSpPr>
        <p:spPr>
          <a:xfrm>
            <a:off x="2093311" y="2365806"/>
            <a:ext cx="858533"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矢印: 右 6">
            <a:extLst>
              <a:ext uri="{FF2B5EF4-FFF2-40B4-BE49-F238E27FC236}">
                <a16:creationId xmlns:a16="http://schemas.microsoft.com/office/drawing/2014/main" id="{A02F9DA3-9FFA-41B2-B8D3-15C8C9302F4A}"/>
              </a:ext>
            </a:extLst>
          </p:cNvPr>
          <p:cNvSpPr/>
          <p:nvPr/>
        </p:nvSpPr>
        <p:spPr>
          <a:xfrm rot="8431978">
            <a:off x="5990665" y="2384286"/>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8" name="図 7">
            <a:extLst>
              <a:ext uri="{FF2B5EF4-FFF2-40B4-BE49-F238E27FC236}">
                <a16:creationId xmlns:a16="http://schemas.microsoft.com/office/drawing/2014/main" id="{01010809-323C-4FAF-B478-E00ADBB26763}"/>
              </a:ext>
            </a:extLst>
          </p:cNvPr>
          <p:cNvPicPr>
            <a:picLocks noChangeAspect="1"/>
          </p:cNvPicPr>
          <p:nvPr/>
        </p:nvPicPr>
        <p:blipFill>
          <a:blip r:embed="rId4"/>
          <a:stretch>
            <a:fillRect/>
          </a:stretch>
        </p:blipFill>
        <p:spPr>
          <a:xfrm>
            <a:off x="6952277" y="1072959"/>
            <a:ext cx="832455" cy="2497365"/>
          </a:xfrm>
          <a:prstGeom prst="rect">
            <a:avLst/>
          </a:prstGeom>
        </p:spPr>
      </p:pic>
      <p:cxnSp>
        <p:nvCxnSpPr>
          <p:cNvPr id="9" name="直線コネクタ 8">
            <a:extLst>
              <a:ext uri="{FF2B5EF4-FFF2-40B4-BE49-F238E27FC236}">
                <a16:creationId xmlns:a16="http://schemas.microsoft.com/office/drawing/2014/main" id="{E8A9A442-AB52-4938-9D72-D793B4DF78F6}"/>
              </a:ext>
            </a:extLst>
          </p:cNvPr>
          <p:cNvCxnSpPr>
            <a:cxnSpLocks/>
          </p:cNvCxnSpPr>
          <p:nvPr/>
        </p:nvCxnSpPr>
        <p:spPr>
          <a:xfrm>
            <a:off x="5469906" y="1400513"/>
            <a:ext cx="0" cy="2028487"/>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矢印: 右 9">
            <a:extLst>
              <a:ext uri="{FF2B5EF4-FFF2-40B4-BE49-F238E27FC236}">
                <a16:creationId xmlns:a16="http://schemas.microsoft.com/office/drawing/2014/main" id="{42255057-D295-4923-8B2D-A8D5071940E6}"/>
              </a:ext>
            </a:extLst>
          </p:cNvPr>
          <p:cNvSpPr/>
          <p:nvPr/>
        </p:nvSpPr>
        <p:spPr>
          <a:xfrm rot="3287050">
            <a:off x="3888531" y="3711109"/>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矢印: 右 10">
            <a:extLst>
              <a:ext uri="{FF2B5EF4-FFF2-40B4-BE49-F238E27FC236}">
                <a16:creationId xmlns:a16="http://schemas.microsoft.com/office/drawing/2014/main" id="{FDAF76BE-826C-4601-B1A5-CD085527ECCE}"/>
              </a:ext>
            </a:extLst>
          </p:cNvPr>
          <p:cNvSpPr/>
          <p:nvPr/>
        </p:nvSpPr>
        <p:spPr>
          <a:xfrm rot="7554122">
            <a:off x="4711325" y="3691117"/>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EB5AD559-D9A5-469F-9B50-ADEF244D0DEE}"/>
              </a:ext>
            </a:extLst>
          </p:cNvPr>
          <p:cNvSpPr txBox="1"/>
          <p:nvPr/>
        </p:nvSpPr>
        <p:spPr>
          <a:xfrm>
            <a:off x="2522577" y="4468626"/>
            <a:ext cx="3817488" cy="1717393"/>
          </a:xfrm>
          <a:prstGeom prst="rect">
            <a:avLst/>
          </a:prstGeom>
          <a:noFill/>
        </p:spPr>
        <p:txBody>
          <a:bodyPr wrap="square" rtlCol="0">
            <a:spAutoFit/>
          </a:bodyPr>
          <a:lstStyle/>
          <a:p>
            <a:pPr>
              <a:lnSpc>
                <a:spcPct val="80000"/>
              </a:lnSpc>
            </a:pPr>
            <a:r>
              <a:rPr lang="en-US" altLang="ja-JP" sz="66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to pull</a:t>
            </a:r>
          </a:p>
          <a:p>
            <a:pPr>
              <a:lnSpc>
                <a:spcPct val="80000"/>
              </a:lnSpc>
            </a:pPr>
            <a:r>
              <a:rPr lang="en-US" altLang="ja-JP" sz="66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 quote</a:t>
            </a:r>
            <a:endParaRPr lang="en-US" altLang="ja-JP" sz="6600" b="1" dirty="0">
              <a:solidFill>
                <a:srgbClr val="FF0000"/>
              </a:solidFill>
              <a:latin typeface="MS UI Gothic" panose="020B0600070205080204" pitchFamily="50" charset="-128"/>
              <a:ea typeface="MS UI Gothic" panose="020B0600070205080204" pitchFamily="50" charset="-128"/>
            </a:endParaRPr>
          </a:p>
        </p:txBody>
      </p:sp>
      <p:pic>
        <p:nvPicPr>
          <p:cNvPr id="14" name="図 13">
            <a:extLst>
              <a:ext uri="{FF2B5EF4-FFF2-40B4-BE49-F238E27FC236}">
                <a16:creationId xmlns:a16="http://schemas.microsoft.com/office/drawing/2014/main" id="{5FC9F2C8-BD07-445C-8808-19C1F39935EC}"/>
              </a:ext>
            </a:extLst>
          </p:cNvPr>
          <p:cNvPicPr>
            <a:picLocks noChangeAspect="1"/>
          </p:cNvPicPr>
          <p:nvPr/>
        </p:nvPicPr>
        <p:blipFill>
          <a:blip r:embed="rId5"/>
          <a:stretch>
            <a:fillRect/>
          </a:stretch>
        </p:blipFill>
        <p:spPr>
          <a:xfrm>
            <a:off x="671573" y="836515"/>
            <a:ext cx="1196145" cy="3166980"/>
          </a:xfrm>
          <a:prstGeom prst="rect">
            <a:avLst/>
          </a:prstGeom>
        </p:spPr>
      </p:pic>
      <p:pic>
        <p:nvPicPr>
          <p:cNvPr id="16" name="図 15">
            <a:extLst>
              <a:ext uri="{FF2B5EF4-FFF2-40B4-BE49-F238E27FC236}">
                <a16:creationId xmlns:a16="http://schemas.microsoft.com/office/drawing/2014/main" id="{937DF2D5-88C3-4CBE-B8D8-B43B22A8AC07}"/>
              </a:ext>
            </a:extLst>
          </p:cNvPr>
          <p:cNvPicPr>
            <a:picLocks noChangeAspect="1"/>
          </p:cNvPicPr>
          <p:nvPr/>
        </p:nvPicPr>
        <p:blipFill>
          <a:blip r:embed="rId6"/>
          <a:stretch>
            <a:fillRect/>
          </a:stretch>
        </p:blipFill>
        <p:spPr>
          <a:xfrm>
            <a:off x="6146230" y="4003495"/>
            <a:ext cx="2496325" cy="2546587"/>
          </a:xfrm>
          <a:prstGeom prst="rect">
            <a:avLst/>
          </a:prstGeom>
        </p:spPr>
      </p:pic>
    </p:spTree>
    <p:extLst>
      <p:ext uri="{BB962C8B-B14F-4D97-AF65-F5344CB8AC3E}">
        <p14:creationId xmlns:p14="http://schemas.microsoft.com/office/powerpoint/2010/main" val="60058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21242BE-93A4-42A6-A9D6-5063E40DDE62}"/>
              </a:ext>
            </a:extLst>
          </p:cNvPr>
          <p:cNvSpPr txBox="1"/>
          <p:nvPr/>
        </p:nvSpPr>
        <p:spPr>
          <a:xfrm>
            <a:off x="426720" y="1719031"/>
            <a:ext cx="8290560" cy="646331"/>
          </a:xfrm>
          <a:prstGeom prst="rect">
            <a:avLst/>
          </a:prstGeom>
          <a:noFill/>
        </p:spPr>
        <p:txBody>
          <a:bodyPr wrap="square">
            <a:spAutoFit/>
          </a:bodyPr>
          <a:lstStyle/>
          <a:p>
            <a:r>
              <a:rPr lang="ja-JP" altLang="en-US" sz="3600" dirty="0">
                <a:hlinkClick r:id="rId2"/>
              </a:rPr>
              <a:t>http://isu.skr.u-ryukyu.ac.jp/staff/arashiro/</a:t>
            </a:r>
            <a:endParaRPr lang="ja-JP" altLang="en-US" sz="3600" dirty="0"/>
          </a:p>
        </p:txBody>
      </p:sp>
      <p:pic>
        <p:nvPicPr>
          <p:cNvPr id="5" name="図 4">
            <a:extLst>
              <a:ext uri="{FF2B5EF4-FFF2-40B4-BE49-F238E27FC236}">
                <a16:creationId xmlns:a16="http://schemas.microsoft.com/office/drawing/2014/main" id="{1DA3ADFE-648B-4543-AE3D-D7BF18E8E7DA}"/>
              </a:ext>
            </a:extLst>
          </p:cNvPr>
          <p:cNvPicPr>
            <a:picLocks noChangeAspect="1"/>
          </p:cNvPicPr>
          <p:nvPr/>
        </p:nvPicPr>
        <p:blipFill>
          <a:blip r:embed="rId3"/>
          <a:stretch>
            <a:fillRect/>
          </a:stretch>
        </p:blipFill>
        <p:spPr>
          <a:xfrm>
            <a:off x="1511630" y="2275223"/>
            <a:ext cx="6120740" cy="4407556"/>
          </a:xfrm>
          <a:prstGeom prst="rect">
            <a:avLst/>
          </a:prstGeom>
        </p:spPr>
      </p:pic>
      <p:sp>
        <p:nvSpPr>
          <p:cNvPr id="7" name="テキスト ボックス 6">
            <a:extLst>
              <a:ext uri="{FF2B5EF4-FFF2-40B4-BE49-F238E27FC236}">
                <a16:creationId xmlns:a16="http://schemas.microsoft.com/office/drawing/2014/main" id="{32866A8E-051B-470C-9EC4-C2AEDAD3794F}"/>
              </a:ext>
            </a:extLst>
          </p:cNvPr>
          <p:cNvSpPr txBox="1"/>
          <p:nvPr/>
        </p:nvSpPr>
        <p:spPr>
          <a:xfrm>
            <a:off x="172720" y="175221"/>
            <a:ext cx="8798560" cy="1754326"/>
          </a:xfrm>
          <a:prstGeom prst="rect">
            <a:avLst/>
          </a:prstGeom>
          <a:noFill/>
        </p:spPr>
        <p:txBody>
          <a:bodyPr wrap="square">
            <a:spAutoFit/>
          </a:bodyPr>
          <a:lstStyle/>
          <a:p>
            <a:r>
              <a:rPr kumimoji="1" lang="ja-JP" altLang="en-US" sz="3600" dirty="0"/>
              <a:t>本教材は，下記の</a:t>
            </a:r>
            <a:r>
              <a:rPr kumimoji="1" lang="en-US" altLang="ja-JP" sz="3600" dirty="0" err="1"/>
              <a:t>PRQMaker</a:t>
            </a:r>
            <a:r>
              <a:rPr kumimoji="1" lang="ja-JP" altLang="en-US" sz="3600" dirty="0"/>
              <a:t>の語彙リスト（</a:t>
            </a:r>
            <a:r>
              <a:rPr kumimoji="1" lang="en-US" altLang="ja-JP" sz="3600" dirty="0"/>
              <a:t>1006kanji_VocabularyList.xlsx</a:t>
            </a:r>
            <a:r>
              <a:rPr kumimoji="1" lang="ja-JP" altLang="en-US" sz="3600" dirty="0"/>
              <a:t>）に基づき作成しています。</a:t>
            </a:r>
            <a:endParaRPr lang="ja-JP" altLang="en-US" sz="3600" dirty="0"/>
          </a:p>
        </p:txBody>
      </p:sp>
    </p:spTree>
    <p:extLst>
      <p:ext uri="{BB962C8B-B14F-4D97-AF65-F5344CB8AC3E}">
        <p14:creationId xmlns:p14="http://schemas.microsoft.com/office/powerpoint/2010/main" val="626325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4E095EA2-C41C-405F-B17F-56CC3C8AF856}"/>
              </a:ext>
            </a:extLst>
          </p:cNvPr>
          <p:cNvPicPr>
            <a:picLocks noChangeAspect="1"/>
          </p:cNvPicPr>
          <p:nvPr/>
        </p:nvPicPr>
        <p:blipFill>
          <a:blip r:embed="rId2"/>
          <a:stretch>
            <a:fillRect/>
          </a:stretch>
        </p:blipFill>
        <p:spPr>
          <a:xfrm>
            <a:off x="1956912" y="1590395"/>
            <a:ext cx="5230175" cy="1058676"/>
          </a:xfrm>
          <a:prstGeom prst="rect">
            <a:avLst/>
          </a:prstGeom>
        </p:spPr>
      </p:pic>
      <p:pic>
        <p:nvPicPr>
          <p:cNvPr id="9" name="図 8">
            <a:extLst>
              <a:ext uri="{FF2B5EF4-FFF2-40B4-BE49-F238E27FC236}">
                <a16:creationId xmlns:a16="http://schemas.microsoft.com/office/drawing/2014/main" id="{AF02BC88-1DFF-4875-9513-A5AE728D5CAB}"/>
              </a:ext>
            </a:extLst>
          </p:cNvPr>
          <p:cNvPicPr>
            <a:picLocks noChangeAspect="1"/>
          </p:cNvPicPr>
          <p:nvPr/>
        </p:nvPicPr>
        <p:blipFill>
          <a:blip r:embed="rId3"/>
          <a:stretch>
            <a:fillRect/>
          </a:stretch>
        </p:blipFill>
        <p:spPr>
          <a:xfrm>
            <a:off x="-1" y="2970668"/>
            <a:ext cx="9144000" cy="1965533"/>
          </a:xfrm>
          <a:prstGeom prst="rect">
            <a:avLst/>
          </a:prstGeom>
        </p:spPr>
      </p:pic>
    </p:spTree>
    <p:extLst>
      <p:ext uri="{BB962C8B-B14F-4D97-AF65-F5344CB8AC3E}">
        <p14:creationId xmlns:p14="http://schemas.microsoft.com/office/powerpoint/2010/main" val="1375473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a:extLst>
              <a:ext uri="{FF2B5EF4-FFF2-40B4-BE49-F238E27FC236}">
                <a16:creationId xmlns:a16="http://schemas.microsoft.com/office/drawing/2014/main" id="{2F7A335A-E608-4841-9C57-72DD7FECA52F}"/>
              </a:ext>
            </a:extLst>
          </p:cNvPr>
          <p:cNvPicPr>
            <a:picLocks noChangeAspect="1"/>
          </p:cNvPicPr>
          <p:nvPr/>
        </p:nvPicPr>
        <p:blipFill>
          <a:blip r:embed="rId2"/>
          <a:stretch>
            <a:fillRect/>
          </a:stretch>
        </p:blipFill>
        <p:spPr>
          <a:xfrm>
            <a:off x="2716359" y="2527367"/>
            <a:ext cx="2285228" cy="2185327"/>
          </a:xfrm>
          <a:prstGeom prst="rect">
            <a:avLst/>
          </a:prstGeom>
        </p:spPr>
      </p:pic>
      <p:pic>
        <p:nvPicPr>
          <p:cNvPr id="5" name="図 4">
            <a:extLst>
              <a:ext uri="{FF2B5EF4-FFF2-40B4-BE49-F238E27FC236}">
                <a16:creationId xmlns:a16="http://schemas.microsoft.com/office/drawing/2014/main" id="{BF06C486-6F7C-4AF0-875E-25F5FB3D73DC}"/>
              </a:ext>
            </a:extLst>
          </p:cNvPr>
          <p:cNvPicPr>
            <a:picLocks noChangeAspect="1"/>
          </p:cNvPicPr>
          <p:nvPr/>
        </p:nvPicPr>
        <p:blipFill>
          <a:blip r:embed="rId3"/>
          <a:stretch>
            <a:fillRect/>
          </a:stretch>
        </p:blipFill>
        <p:spPr>
          <a:xfrm>
            <a:off x="0" y="-4962"/>
            <a:ext cx="9144000" cy="530335"/>
          </a:xfrm>
          <a:prstGeom prst="rect">
            <a:avLst/>
          </a:prstGeom>
        </p:spPr>
      </p:pic>
      <p:pic>
        <p:nvPicPr>
          <p:cNvPr id="3" name="図 2">
            <a:extLst>
              <a:ext uri="{FF2B5EF4-FFF2-40B4-BE49-F238E27FC236}">
                <a16:creationId xmlns:a16="http://schemas.microsoft.com/office/drawing/2014/main" id="{D3E5B138-9D2F-46C3-BB3F-8F0AF6E7EBBE}"/>
              </a:ext>
            </a:extLst>
          </p:cNvPr>
          <p:cNvPicPr>
            <a:picLocks noChangeAspect="1"/>
          </p:cNvPicPr>
          <p:nvPr/>
        </p:nvPicPr>
        <p:blipFill>
          <a:blip r:embed="rId4"/>
          <a:stretch>
            <a:fillRect/>
          </a:stretch>
        </p:blipFill>
        <p:spPr>
          <a:xfrm>
            <a:off x="0" y="525373"/>
            <a:ext cx="9144000" cy="461905"/>
          </a:xfrm>
          <a:prstGeom prst="rect">
            <a:avLst/>
          </a:prstGeom>
        </p:spPr>
      </p:pic>
      <p:pic>
        <p:nvPicPr>
          <p:cNvPr id="4" name="図 3">
            <a:extLst>
              <a:ext uri="{FF2B5EF4-FFF2-40B4-BE49-F238E27FC236}">
                <a16:creationId xmlns:a16="http://schemas.microsoft.com/office/drawing/2014/main" id="{35B51E4C-7CEA-406E-8B26-0065DA3881AD}"/>
              </a:ext>
            </a:extLst>
          </p:cNvPr>
          <p:cNvPicPr>
            <a:picLocks noChangeAspect="1"/>
          </p:cNvPicPr>
          <p:nvPr/>
        </p:nvPicPr>
        <p:blipFill>
          <a:blip r:embed="rId5"/>
          <a:stretch>
            <a:fillRect/>
          </a:stretch>
        </p:blipFill>
        <p:spPr>
          <a:xfrm>
            <a:off x="1382516" y="5348214"/>
            <a:ext cx="1088776" cy="878530"/>
          </a:xfrm>
          <a:prstGeom prst="rect">
            <a:avLst/>
          </a:prstGeom>
        </p:spPr>
      </p:pic>
      <p:pic>
        <p:nvPicPr>
          <p:cNvPr id="6" name="図 5">
            <a:extLst>
              <a:ext uri="{FF2B5EF4-FFF2-40B4-BE49-F238E27FC236}">
                <a16:creationId xmlns:a16="http://schemas.microsoft.com/office/drawing/2014/main" id="{1B720AFD-9D87-48D7-8283-393F618621F1}"/>
              </a:ext>
            </a:extLst>
          </p:cNvPr>
          <p:cNvPicPr>
            <a:picLocks noChangeAspect="1"/>
          </p:cNvPicPr>
          <p:nvPr/>
        </p:nvPicPr>
        <p:blipFill>
          <a:blip r:embed="rId6"/>
          <a:stretch>
            <a:fillRect/>
          </a:stretch>
        </p:blipFill>
        <p:spPr>
          <a:xfrm>
            <a:off x="541292" y="1517613"/>
            <a:ext cx="909634" cy="2032336"/>
          </a:xfrm>
          <a:prstGeom prst="rect">
            <a:avLst/>
          </a:prstGeom>
        </p:spPr>
      </p:pic>
      <p:pic>
        <p:nvPicPr>
          <p:cNvPr id="7" name="図 6">
            <a:extLst>
              <a:ext uri="{FF2B5EF4-FFF2-40B4-BE49-F238E27FC236}">
                <a16:creationId xmlns:a16="http://schemas.microsoft.com/office/drawing/2014/main" id="{F61C3ECB-8841-430E-A613-551E69146196}"/>
              </a:ext>
            </a:extLst>
          </p:cNvPr>
          <p:cNvPicPr>
            <a:picLocks noChangeAspect="1"/>
          </p:cNvPicPr>
          <p:nvPr/>
        </p:nvPicPr>
        <p:blipFill>
          <a:blip r:embed="rId7"/>
          <a:stretch>
            <a:fillRect/>
          </a:stretch>
        </p:blipFill>
        <p:spPr>
          <a:xfrm>
            <a:off x="215279" y="1873693"/>
            <a:ext cx="326013" cy="1469123"/>
          </a:xfrm>
          <a:prstGeom prst="rect">
            <a:avLst/>
          </a:prstGeom>
        </p:spPr>
      </p:pic>
      <p:pic>
        <p:nvPicPr>
          <p:cNvPr id="9" name="図 8">
            <a:extLst>
              <a:ext uri="{FF2B5EF4-FFF2-40B4-BE49-F238E27FC236}">
                <a16:creationId xmlns:a16="http://schemas.microsoft.com/office/drawing/2014/main" id="{53484E07-32AC-49D9-B9FB-FC4A98A9A37A}"/>
              </a:ext>
            </a:extLst>
          </p:cNvPr>
          <p:cNvPicPr>
            <a:picLocks noChangeAspect="1"/>
          </p:cNvPicPr>
          <p:nvPr/>
        </p:nvPicPr>
        <p:blipFill>
          <a:blip r:embed="rId8"/>
          <a:stretch>
            <a:fillRect/>
          </a:stretch>
        </p:blipFill>
        <p:spPr>
          <a:xfrm>
            <a:off x="1425001" y="2205004"/>
            <a:ext cx="795312" cy="1279955"/>
          </a:xfrm>
          <a:prstGeom prst="rect">
            <a:avLst/>
          </a:prstGeom>
        </p:spPr>
      </p:pic>
      <p:sp>
        <p:nvSpPr>
          <p:cNvPr id="10" name="テキスト ボックス 9">
            <a:extLst>
              <a:ext uri="{FF2B5EF4-FFF2-40B4-BE49-F238E27FC236}">
                <a16:creationId xmlns:a16="http://schemas.microsoft.com/office/drawing/2014/main" id="{9C82EDD4-E3B0-4B07-9C57-AC00561B6428}"/>
              </a:ext>
            </a:extLst>
          </p:cNvPr>
          <p:cNvSpPr txBox="1"/>
          <p:nvPr/>
        </p:nvSpPr>
        <p:spPr>
          <a:xfrm>
            <a:off x="1224116" y="1430444"/>
            <a:ext cx="3923071" cy="781752"/>
          </a:xfrm>
          <a:prstGeom prst="rect">
            <a:avLst/>
          </a:prstGeom>
          <a:noFill/>
        </p:spPr>
        <p:txBody>
          <a:bodyPr wrap="square">
            <a:spAutoFit/>
          </a:bodyPr>
          <a:lstStyle/>
          <a:p>
            <a:pPr>
              <a:lnSpc>
                <a:spcPct val="70000"/>
              </a:lnSpc>
            </a:pPr>
            <a:r>
              <a:rPr kumimoji="1" lang="en-US" altLang="ja-JP" sz="3200" b="1" dirty="0">
                <a:solidFill>
                  <a:schemeClr val="tx1"/>
                </a:solidFill>
                <a:latin typeface="MS UI Gothic" panose="020B0600070205080204" pitchFamily="50" charset="-128"/>
                <a:ea typeface="MS UI Gothic" panose="020B0600070205080204" pitchFamily="50" charset="-128"/>
              </a:rPr>
              <a:t>mortuary tablet </a:t>
            </a:r>
            <a:r>
              <a:rPr kumimoji="1" lang="en-US" altLang="ja-JP" sz="3200" dirty="0">
                <a:latin typeface="MS UI Gothic" panose="020B0600070205080204" pitchFamily="50" charset="-128"/>
                <a:ea typeface="MS UI Gothic" panose="020B0600070205080204" pitchFamily="50" charset="-128"/>
              </a:rPr>
              <a:t>made of fresh cut wood</a:t>
            </a:r>
            <a:endParaRPr kumimoji="1" lang="en-US" altLang="ja-JP" sz="4000" b="1" dirty="0">
              <a:solidFill>
                <a:srgbClr val="FF0000"/>
              </a:solidFill>
              <a:latin typeface="MS UI Gothic" panose="020B0600070205080204" pitchFamily="50" charset="-128"/>
              <a:ea typeface="MS UI Gothic" panose="020B0600070205080204" pitchFamily="50" charset="-128"/>
            </a:endParaRPr>
          </a:p>
        </p:txBody>
      </p:sp>
      <p:pic>
        <p:nvPicPr>
          <p:cNvPr id="11" name="Picture 8" descr="木の根のイラスト（地面なし）">
            <a:extLst>
              <a:ext uri="{FF2B5EF4-FFF2-40B4-BE49-F238E27FC236}">
                <a16:creationId xmlns:a16="http://schemas.microsoft.com/office/drawing/2014/main" id="{919B8E8E-8A63-4D5B-B297-E9D15B065AC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548" y="4344871"/>
            <a:ext cx="1681728" cy="1963264"/>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1">
            <a:extLst>
              <a:ext uri="{FF2B5EF4-FFF2-40B4-BE49-F238E27FC236}">
                <a16:creationId xmlns:a16="http://schemas.microsoft.com/office/drawing/2014/main" id="{B87E24FE-F338-4DC3-B0DF-71BBF2A7B2A0}"/>
              </a:ext>
            </a:extLst>
          </p:cNvPr>
          <p:cNvPicPr>
            <a:picLocks noChangeAspect="1"/>
          </p:cNvPicPr>
          <p:nvPr/>
        </p:nvPicPr>
        <p:blipFill>
          <a:blip r:embed="rId10"/>
          <a:stretch>
            <a:fillRect/>
          </a:stretch>
        </p:blipFill>
        <p:spPr>
          <a:xfrm>
            <a:off x="1365981" y="4172350"/>
            <a:ext cx="818314" cy="1291082"/>
          </a:xfrm>
          <a:prstGeom prst="rect">
            <a:avLst/>
          </a:prstGeom>
        </p:spPr>
      </p:pic>
      <p:sp>
        <p:nvSpPr>
          <p:cNvPr id="13" name="矢印: 右 12">
            <a:extLst>
              <a:ext uri="{FF2B5EF4-FFF2-40B4-BE49-F238E27FC236}">
                <a16:creationId xmlns:a16="http://schemas.microsoft.com/office/drawing/2014/main" id="{87A1D046-5B57-4CC4-A906-437191EBFBE9}"/>
              </a:ext>
            </a:extLst>
          </p:cNvPr>
          <p:cNvSpPr/>
          <p:nvPr/>
        </p:nvSpPr>
        <p:spPr>
          <a:xfrm rot="1927631">
            <a:off x="2272658" y="2828226"/>
            <a:ext cx="482152"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A702713A-C0DA-41F1-A399-1C123AE9C277}"/>
              </a:ext>
            </a:extLst>
          </p:cNvPr>
          <p:cNvSpPr txBox="1"/>
          <p:nvPr/>
        </p:nvSpPr>
        <p:spPr>
          <a:xfrm>
            <a:off x="142983" y="6181837"/>
            <a:ext cx="2992761" cy="535531"/>
          </a:xfrm>
          <a:prstGeom prst="rect">
            <a:avLst/>
          </a:prstGeom>
          <a:noFill/>
        </p:spPr>
        <p:txBody>
          <a:bodyPr wrap="square" rtlCol="0">
            <a:spAutoFit/>
          </a:bodyPr>
          <a:lstStyle/>
          <a:p>
            <a:pPr>
              <a:lnSpc>
                <a:spcPct val="80000"/>
              </a:lnSpc>
            </a:pPr>
            <a:r>
              <a:rPr lang="en-US" altLang="ja-JP" sz="3600" b="1" dirty="0">
                <a:latin typeface="MS UI Gothic" panose="020B0600070205080204" pitchFamily="50" charset="-128"/>
                <a:ea typeface="MS UI Gothic" panose="020B0600070205080204" pitchFamily="50" charset="-128"/>
              </a:rPr>
              <a:t>“tree / wood”</a:t>
            </a:r>
            <a:endParaRPr lang="ja-JP" altLang="en-US" sz="3600" b="1" dirty="0">
              <a:latin typeface="MS UI Gothic" panose="020B0600070205080204" pitchFamily="50" charset="-128"/>
              <a:ea typeface="MS UI Gothic" panose="020B0600070205080204" pitchFamily="50" charset="-128"/>
            </a:endParaRPr>
          </a:p>
        </p:txBody>
      </p:sp>
      <p:pic>
        <p:nvPicPr>
          <p:cNvPr id="16" name="図 15">
            <a:extLst>
              <a:ext uri="{FF2B5EF4-FFF2-40B4-BE49-F238E27FC236}">
                <a16:creationId xmlns:a16="http://schemas.microsoft.com/office/drawing/2014/main" id="{38D62B48-2D37-498D-A2B3-CC58346AAAEA}"/>
              </a:ext>
            </a:extLst>
          </p:cNvPr>
          <p:cNvPicPr>
            <a:picLocks noChangeAspect="1"/>
          </p:cNvPicPr>
          <p:nvPr/>
        </p:nvPicPr>
        <p:blipFill>
          <a:blip r:embed="rId11"/>
          <a:stretch>
            <a:fillRect/>
          </a:stretch>
        </p:blipFill>
        <p:spPr>
          <a:xfrm>
            <a:off x="6684834" y="4827373"/>
            <a:ext cx="668303" cy="1255728"/>
          </a:xfrm>
          <a:prstGeom prst="rect">
            <a:avLst/>
          </a:prstGeom>
        </p:spPr>
      </p:pic>
      <p:pic>
        <p:nvPicPr>
          <p:cNvPr id="18" name="図 17">
            <a:extLst>
              <a:ext uri="{FF2B5EF4-FFF2-40B4-BE49-F238E27FC236}">
                <a16:creationId xmlns:a16="http://schemas.microsoft.com/office/drawing/2014/main" id="{DBC6E722-F398-42D7-AFF4-AD1932AB4FC5}"/>
              </a:ext>
            </a:extLst>
          </p:cNvPr>
          <p:cNvPicPr>
            <a:picLocks noChangeAspect="1"/>
          </p:cNvPicPr>
          <p:nvPr/>
        </p:nvPicPr>
        <p:blipFill>
          <a:blip r:embed="rId12"/>
          <a:stretch>
            <a:fillRect/>
          </a:stretch>
        </p:blipFill>
        <p:spPr>
          <a:xfrm>
            <a:off x="7897706" y="5408050"/>
            <a:ext cx="935403" cy="957477"/>
          </a:xfrm>
          <a:prstGeom prst="rect">
            <a:avLst/>
          </a:prstGeom>
        </p:spPr>
      </p:pic>
      <p:pic>
        <p:nvPicPr>
          <p:cNvPr id="19" name="Picture 4">
            <a:extLst>
              <a:ext uri="{FF2B5EF4-FFF2-40B4-BE49-F238E27FC236}">
                <a16:creationId xmlns:a16="http://schemas.microsoft.com/office/drawing/2014/main" id="{0FABB2FC-11C7-46B8-A635-9D943E62569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50934">
            <a:off x="7849101" y="4310333"/>
            <a:ext cx="1145801" cy="669884"/>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a:extLst>
              <a:ext uri="{FF2B5EF4-FFF2-40B4-BE49-F238E27FC236}">
                <a16:creationId xmlns:a16="http://schemas.microsoft.com/office/drawing/2014/main" id="{E8FE16ED-2855-4637-8766-D571382E7289}"/>
              </a:ext>
            </a:extLst>
          </p:cNvPr>
          <p:cNvSpPr txBox="1"/>
          <p:nvPr/>
        </p:nvSpPr>
        <p:spPr>
          <a:xfrm>
            <a:off x="7868813" y="4578773"/>
            <a:ext cx="1140237" cy="769441"/>
          </a:xfrm>
          <a:prstGeom prst="rect">
            <a:avLst/>
          </a:prstGeom>
          <a:noFill/>
        </p:spPr>
        <p:txBody>
          <a:bodyPr wrap="square" rtlCol="0">
            <a:spAutoFit/>
          </a:bodyPr>
          <a:lstStyle/>
          <a:p>
            <a:pPr algn="ctr"/>
            <a:r>
              <a:rPr kumimoji="1" lang="en-US" altLang="ja-JP" sz="4400" dirty="0">
                <a:latin typeface="MS UI Gothic" panose="020B0600070205080204" pitchFamily="50" charset="-128"/>
                <a:ea typeface="MS UI Gothic" panose="020B0600070205080204" pitchFamily="50" charset="-128"/>
              </a:rPr>
              <a:t>eye</a:t>
            </a:r>
          </a:p>
        </p:txBody>
      </p:sp>
      <p:sp>
        <p:nvSpPr>
          <p:cNvPr id="21" name="矢印: 右 20">
            <a:extLst>
              <a:ext uri="{FF2B5EF4-FFF2-40B4-BE49-F238E27FC236}">
                <a16:creationId xmlns:a16="http://schemas.microsoft.com/office/drawing/2014/main" id="{49173311-7609-47FD-8F95-86B5A68ACBD6}"/>
              </a:ext>
            </a:extLst>
          </p:cNvPr>
          <p:cNvSpPr/>
          <p:nvPr/>
        </p:nvSpPr>
        <p:spPr>
          <a:xfrm rot="8781817">
            <a:off x="7352516" y="4781610"/>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矢印: 右 21">
            <a:extLst>
              <a:ext uri="{FF2B5EF4-FFF2-40B4-BE49-F238E27FC236}">
                <a16:creationId xmlns:a16="http://schemas.microsoft.com/office/drawing/2014/main" id="{700B7FB4-7048-4855-B681-2880C73AB43F}"/>
              </a:ext>
            </a:extLst>
          </p:cNvPr>
          <p:cNvSpPr/>
          <p:nvPr/>
        </p:nvSpPr>
        <p:spPr>
          <a:xfrm rot="10800000">
            <a:off x="7301636" y="5481241"/>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D0F33BD0-AFAA-4E38-AF10-450BCD073E38}"/>
              </a:ext>
            </a:extLst>
          </p:cNvPr>
          <p:cNvSpPr txBox="1"/>
          <p:nvPr/>
        </p:nvSpPr>
        <p:spPr>
          <a:xfrm>
            <a:off x="7516208" y="6168257"/>
            <a:ext cx="1492842" cy="646331"/>
          </a:xfrm>
          <a:prstGeom prst="rect">
            <a:avLst/>
          </a:prstGeom>
          <a:noFill/>
        </p:spPr>
        <p:txBody>
          <a:bodyPr wrap="square" rtlCol="0">
            <a:spAutoFit/>
          </a:bodyPr>
          <a:lstStyle/>
          <a:p>
            <a:pPr algn="ctr"/>
            <a:r>
              <a:rPr kumimoji="1" lang="en-US" altLang="ja-JP" sz="3600" dirty="0">
                <a:latin typeface="MS UI Gothic" panose="020B0600070205080204" pitchFamily="50" charset="-128"/>
                <a:ea typeface="MS UI Gothic" panose="020B0600070205080204" pitchFamily="50" charset="-128"/>
              </a:rPr>
              <a:t>person</a:t>
            </a:r>
          </a:p>
        </p:txBody>
      </p:sp>
      <p:sp>
        <p:nvSpPr>
          <p:cNvPr id="24" name="テキスト ボックス 23">
            <a:extLst>
              <a:ext uri="{FF2B5EF4-FFF2-40B4-BE49-F238E27FC236}">
                <a16:creationId xmlns:a16="http://schemas.microsoft.com/office/drawing/2014/main" id="{0227CB00-B976-4CF6-AA5F-DEE516B23E71}"/>
              </a:ext>
            </a:extLst>
          </p:cNvPr>
          <p:cNvSpPr txBox="1"/>
          <p:nvPr/>
        </p:nvSpPr>
        <p:spPr>
          <a:xfrm>
            <a:off x="3122709" y="5553973"/>
            <a:ext cx="3954935" cy="1255728"/>
          </a:xfrm>
          <a:prstGeom prst="rect">
            <a:avLst/>
          </a:prstGeom>
          <a:noFill/>
        </p:spPr>
        <p:txBody>
          <a:bodyPr wrap="square" rtlCol="0">
            <a:spAutoFit/>
          </a:bodyPr>
          <a:lstStyle/>
          <a:p>
            <a:pPr>
              <a:lnSpc>
                <a:spcPct val="70000"/>
              </a:lnSpc>
            </a:pPr>
            <a:r>
              <a:rPr kumimoji="1" lang="en-US" altLang="ja-JP" sz="3600" b="1" dirty="0">
                <a:latin typeface="MS UI Gothic" panose="020B0600070205080204" pitchFamily="50" charset="-128"/>
                <a:ea typeface="MS UI Gothic" panose="020B0600070205080204" pitchFamily="50" charset="-128"/>
              </a:rPr>
              <a:t>to look, watch, see</a:t>
            </a:r>
          </a:p>
          <a:p>
            <a:pPr marL="571500" indent="-571500">
              <a:lnSpc>
                <a:spcPct val="70000"/>
              </a:lnSpc>
              <a:buFont typeface="Wingdings" panose="05000000000000000000" pitchFamily="2" charset="2"/>
              <a:buChar char="à"/>
            </a:pPr>
            <a:r>
              <a:rPr kumimoji="1" lang="en-US" altLang="ja-JP" sz="36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to look after</a:t>
            </a:r>
          </a:p>
          <a:p>
            <a:pPr marL="571500" indent="-571500">
              <a:lnSpc>
                <a:spcPct val="70000"/>
              </a:lnSpc>
              <a:buFont typeface="Wingdings" panose="05000000000000000000" pitchFamily="2" charset="2"/>
              <a:buChar char="à"/>
            </a:pPr>
            <a:r>
              <a:rPr kumimoji="1" lang="en-US" altLang="ja-JP" sz="36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to take care of</a:t>
            </a:r>
            <a:endParaRPr kumimoji="1" lang="en-US" altLang="ja-JP" sz="3600" b="1" dirty="0">
              <a:solidFill>
                <a:srgbClr val="FF0000"/>
              </a:solidFill>
              <a:latin typeface="MS UI Gothic" panose="020B0600070205080204" pitchFamily="50" charset="-128"/>
              <a:ea typeface="MS UI Gothic" panose="020B0600070205080204" pitchFamily="50" charset="-128"/>
            </a:endParaRPr>
          </a:p>
        </p:txBody>
      </p:sp>
      <p:pic>
        <p:nvPicPr>
          <p:cNvPr id="25" name="図 24">
            <a:extLst>
              <a:ext uri="{FF2B5EF4-FFF2-40B4-BE49-F238E27FC236}">
                <a16:creationId xmlns:a16="http://schemas.microsoft.com/office/drawing/2014/main" id="{7BF49BFA-8832-4800-A5CA-61E82176E719}"/>
              </a:ext>
            </a:extLst>
          </p:cNvPr>
          <p:cNvPicPr>
            <a:picLocks noChangeAspect="1"/>
          </p:cNvPicPr>
          <p:nvPr/>
        </p:nvPicPr>
        <p:blipFill>
          <a:blip r:embed="rId14"/>
          <a:stretch>
            <a:fillRect/>
          </a:stretch>
        </p:blipFill>
        <p:spPr>
          <a:xfrm>
            <a:off x="-2560" y="924102"/>
            <a:ext cx="9144000" cy="530335"/>
          </a:xfrm>
          <a:prstGeom prst="rect">
            <a:avLst/>
          </a:prstGeom>
        </p:spPr>
      </p:pic>
      <p:sp>
        <p:nvSpPr>
          <p:cNvPr id="26" name="矢印: 右 25">
            <a:extLst>
              <a:ext uri="{FF2B5EF4-FFF2-40B4-BE49-F238E27FC236}">
                <a16:creationId xmlns:a16="http://schemas.microsoft.com/office/drawing/2014/main" id="{ED0E84B5-8F91-48F3-A3C3-3E743B73A888}"/>
              </a:ext>
            </a:extLst>
          </p:cNvPr>
          <p:cNvSpPr/>
          <p:nvPr/>
        </p:nvSpPr>
        <p:spPr>
          <a:xfrm rot="19185672">
            <a:off x="2205662" y="4432925"/>
            <a:ext cx="53092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矢印: 右 27">
            <a:extLst>
              <a:ext uri="{FF2B5EF4-FFF2-40B4-BE49-F238E27FC236}">
                <a16:creationId xmlns:a16="http://schemas.microsoft.com/office/drawing/2014/main" id="{226B0BEF-B854-4C50-BE14-8ECAC2C1E642}"/>
              </a:ext>
            </a:extLst>
          </p:cNvPr>
          <p:cNvSpPr/>
          <p:nvPr/>
        </p:nvSpPr>
        <p:spPr>
          <a:xfrm rot="12150123">
            <a:off x="4866501" y="4735477"/>
            <a:ext cx="1490902"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6581F15B-C90C-45B3-A2ED-596BC017B130}"/>
              </a:ext>
            </a:extLst>
          </p:cNvPr>
          <p:cNvSpPr txBox="1"/>
          <p:nvPr/>
        </p:nvSpPr>
        <p:spPr>
          <a:xfrm>
            <a:off x="4894444" y="2200198"/>
            <a:ext cx="3923071" cy="2552174"/>
          </a:xfrm>
          <a:prstGeom prst="rect">
            <a:avLst/>
          </a:prstGeom>
          <a:noFill/>
        </p:spPr>
        <p:txBody>
          <a:bodyPr wrap="square" rtlCol="0">
            <a:spAutoFit/>
          </a:bodyPr>
          <a:lstStyle/>
          <a:p>
            <a:pPr>
              <a:lnSpc>
                <a:spcPct val="70000"/>
              </a:lnSpc>
            </a:pPr>
            <a:r>
              <a:rPr kumimoji="1" lang="en-US" altLang="ja-JP" sz="3600" b="1" dirty="0">
                <a:latin typeface="MS UI Gothic" panose="020B0600070205080204" pitchFamily="50" charset="-128"/>
                <a:ea typeface="MS UI Gothic" panose="020B0600070205080204" pitchFamily="50" charset="-128"/>
              </a:rPr>
              <a:t>the heir who looks after the mortuary tablets</a:t>
            </a:r>
          </a:p>
          <a:p>
            <a:pPr>
              <a:lnSpc>
                <a:spcPct val="70000"/>
              </a:lnSpc>
            </a:pPr>
            <a:r>
              <a:rPr kumimoji="1" lang="en-US" altLang="ja-JP" sz="4000" b="1" dirty="0">
                <a:latin typeface="MS UI Gothic" panose="020B0600070205080204" pitchFamily="50" charset="-128"/>
                <a:ea typeface="MS UI Gothic" panose="020B0600070205080204" pitchFamily="50" charset="-128"/>
                <a:sym typeface="Wingdings" panose="05000000000000000000" pitchFamily="2" charset="2"/>
              </a:rPr>
              <a:t> </a:t>
            </a:r>
            <a:r>
              <a:rPr kumimoji="1" lang="en-US" altLang="ja-JP" sz="4000" b="1" dirty="0">
                <a:solidFill>
                  <a:srgbClr val="FF0000"/>
                </a:solidFill>
                <a:highlight>
                  <a:srgbClr val="FFFF00"/>
                </a:highlight>
                <a:latin typeface="MS UI Gothic" panose="020B0600070205080204" pitchFamily="50" charset="-128"/>
                <a:ea typeface="MS UI Gothic" panose="020B0600070205080204" pitchFamily="50" charset="-128"/>
              </a:rPr>
              <a:t>parent</a:t>
            </a:r>
            <a:r>
              <a:rPr kumimoji="1" lang="en-US" altLang="ja-JP" sz="4000" b="1" dirty="0">
                <a:latin typeface="MS UI Gothic" panose="020B0600070205080204" pitchFamily="50" charset="-128"/>
                <a:ea typeface="MS UI Gothic" panose="020B0600070205080204" pitchFamily="50" charset="-128"/>
              </a:rPr>
              <a:t>’s mortuary tablet</a:t>
            </a:r>
          </a:p>
          <a:p>
            <a:pPr>
              <a:lnSpc>
                <a:spcPct val="70000"/>
              </a:lnSpc>
            </a:pPr>
            <a:r>
              <a:rPr kumimoji="1" lang="en-US" altLang="ja-JP" sz="4000" b="1" dirty="0">
                <a:latin typeface="MS UI Gothic" panose="020B0600070205080204" pitchFamily="50" charset="-128"/>
                <a:ea typeface="MS UI Gothic" panose="020B0600070205080204" pitchFamily="50" charset="-128"/>
                <a:sym typeface="Wingdings" panose="05000000000000000000" pitchFamily="2" charset="2"/>
              </a:rPr>
              <a:t> </a:t>
            </a:r>
            <a:r>
              <a:rPr kumimoji="1" lang="en-US" altLang="ja-JP" sz="4000" b="1" dirty="0">
                <a:solidFill>
                  <a:srgbClr val="FF0000"/>
                </a:solidFill>
                <a:highlight>
                  <a:srgbClr val="FFFF00"/>
                </a:highlight>
                <a:latin typeface="MS UI Gothic" panose="020B0600070205080204" pitchFamily="50" charset="-128"/>
                <a:ea typeface="MS UI Gothic" panose="020B0600070205080204" pitchFamily="50" charset="-128"/>
              </a:rPr>
              <a:t>intimate</a:t>
            </a:r>
          </a:p>
        </p:txBody>
      </p:sp>
    </p:spTree>
    <p:extLst>
      <p:ext uri="{BB962C8B-B14F-4D97-AF65-F5344CB8AC3E}">
        <p14:creationId xmlns:p14="http://schemas.microsoft.com/office/powerpoint/2010/main" val="708959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図 58">
            <a:extLst>
              <a:ext uri="{FF2B5EF4-FFF2-40B4-BE49-F238E27FC236}">
                <a16:creationId xmlns:a16="http://schemas.microsoft.com/office/drawing/2014/main" id="{507E0969-2A28-424B-8C33-105096E12383}"/>
              </a:ext>
            </a:extLst>
          </p:cNvPr>
          <p:cNvPicPr>
            <a:picLocks noChangeAspect="1"/>
          </p:cNvPicPr>
          <p:nvPr/>
        </p:nvPicPr>
        <p:blipFill>
          <a:blip r:embed="rId2"/>
          <a:stretch>
            <a:fillRect/>
          </a:stretch>
        </p:blipFill>
        <p:spPr>
          <a:xfrm>
            <a:off x="2857286" y="4778612"/>
            <a:ext cx="1695969" cy="1368472"/>
          </a:xfrm>
          <a:prstGeom prst="rect">
            <a:avLst/>
          </a:prstGeom>
        </p:spPr>
      </p:pic>
      <p:pic>
        <p:nvPicPr>
          <p:cNvPr id="3" name="図 2">
            <a:extLst>
              <a:ext uri="{FF2B5EF4-FFF2-40B4-BE49-F238E27FC236}">
                <a16:creationId xmlns:a16="http://schemas.microsoft.com/office/drawing/2014/main" id="{C120FEC7-C733-4189-9892-3598F5EE632E}"/>
              </a:ext>
            </a:extLst>
          </p:cNvPr>
          <p:cNvPicPr>
            <a:picLocks noChangeAspect="1"/>
          </p:cNvPicPr>
          <p:nvPr/>
        </p:nvPicPr>
        <p:blipFill>
          <a:blip r:embed="rId3"/>
          <a:stretch>
            <a:fillRect/>
          </a:stretch>
        </p:blipFill>
        <p:spPr>
          <a:xfrm>
            <a:off x="0" y="-478"/>
            <a:ext cx="9144000" cy="461905"/>
          </a:xfrm>
          <a:prstGeom prst="rect">
            <a:avLst/>
          </a:prstGeom>
        </p:spPr>
      </p:pic>
      <p:pic>
        <p:nvPicPr>
          <p:cNvPr id="4" name="図 3" descr="テキスト, ロゴ&#10;&#10;自動的に生成された説明">
            <a:extLst>
              <a:ext uri="{FF2B5EF4-FFF2-40B4-BE49-F238E27FC236}">
                <a16:creationId xmlns:a16="http://schemas.microsoft.com/office/drawing/2014/main" id="{4F6B03F1-677A-4787-94DC-1F8CCFD934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6637" y="1255182"/>
            <a:ext cx="2494694" cy="2494694"/>
          </a:xfrm>
          <a:prstGeom prst="rect">
            <a:avLst/>
          </a:prstGeom>
        </p:spPr>
      </p:pic>
      <p:pic>
        <p:nvPicPr>
          <p:cNvPr id="5" name="図 4">
            <a:extLst>
              <a:ext uri="{FF2B5EF4-FFF2-40B4-BE49-F238E27FC236}">
                <a16:creationId xmlns:a16="http://schemas.microsoft.com/office/drawing/2014/main" id="{18198C6B-8BCB-44F4-8F9B-2450A92884FF}"/>
              </a:ext>
            </a:extLst>
          </p:cNvPr>
          <p:cNvPicPr>
            <a:picLocks noChangeAspect="1"/>
          </p:cNvPicPr>
          <p:nvPr/>
        </p:nvPicPr>
        <p:blipFill>
          <a:blip r:embed="rId5"/>
          <a:stretch>
            <a:fillRect/>
          </a:stretch>
        </p:blipFill>
        <p:spPr>
          <a:xfrm>
            <a:off x="0" y="446679"/>
            <a:ext cx="9144000" cy="470458"/>
          </a:xfrm>
          <a:prstGeom prst="rect">
            <a:avLst/>
          </a:prstGeom>
        </p:spPr>
      </p:pic>
      <p:pic>
        <p:nvPicPr>
          <p:cNvPr id="7" name="図 6">
            <a:extLst>
              <a:ext uri="{FF2B5EF4-FFF2-40B4-BE49-F238E27FC236}">
                <a16:creationId xmlns:a16="http://schemas.microsoft.com/office/drawing/2014/main" id="{1A1963C9-3CAE-4997-B30B-E61B486312DF}"/>
              </a:ext>
            </a:extLst>
          </p:cNvPr>
          <p:cNvPicPr>
            <a:picLocks noChangeAspect="1"/>
          </p:cNvPicPr>
          <p:nvPr/>
        </p:nvPicPr>
        <p:blipFill>
          <a:blip r:embed="rId6"/>
          <a:stretch>
            <a:fillRect/>
          </a:stretch>
        </p:blipFill>
        <p:spPr>
          <a:xfrm>
            <a:off x="-15766" y="901371"/>
            <a:ext cx="9144000" cy="477672"/>
          </a:xfrm>
          <a:prstGeom prst="rect">
            <a:avLst/>
          </a:prstGeom>
        </p:spPr>
      </p:pic>
      <p:pic>
        <p:nvPicPr>
          <p:cNvPr id="8" name="図 7">
            <a:extLst>
              <a:ext uri="{FF2B5EF4-FFF2-40B4-BE49-F238E27FC236}">
                <a16:creationId xmlns:a16="http://schemas.microsoft.com/office/drawing/2014/main" id="{0D169F73-6B5A-4AF0-9225-83D6E3A53591}"/>
              </a:ext>
            </a:extLst>
          </p:cNvPr>
          <p:cNvPicPr>
            <a:picLocks noChangeAspect="1"/>
          </p:cNvPicPr>
          <p:nvPr/>
        </p:nvPicPr>
        <p:blipFill>
          <a:blip r:embed="rId7"/>
          <a:stretch>
            <a:fillRect/>
          </a:stretch>
        </p:blipFill>
        <p:spPr>
          <a:xfrm>
            <a:off x="1035380" y="2217038"/>
            <a:ext cx="761036" cy="1700333"/>
          </a:xfrm>
          <a:prstGeom prst="rect">
            <a:avLst/>
          </a:prstGeom>
        </p:spPr>
      </p:pic>
      <p:pic>
        <p:nvPicPr>
          <p:cNvPr id="9" name="図 8">
            <a:extLst>
              <a:ext uri="{FF2B5EF4-FFF2-40B4-BE49-F238E27FC236}">
                <a16:creationId xmlns:a16="http://schemas.microsoft.com/office/drawing/2014/main" id="{643600F9-3FCD-41B0-B95F-ECAD2B63F0D0}"/>
              </a:ext>
            </a:extLst>
          </p:cNvPr>
          <p:cNvPicPr>
            <a:picLocks noChangeAspect="1"/>
          </p:cNvPicPr>
          <p:nvPr/>
        </p:nvPicPr>
        <p:blipFill>
          <a:blip r:embed="rId8"/>
          <a:stretch>
            <a:fillRect/>
          </a:stretch>
        </p:blipFill>
        <p:spPr>
          <a:xfrm>
            <a:off x="612978" y="2226680"/>
            <a:ext cx="326013" cy="1469123"/>
          </a:xfrm>
          <a:prstGeom prst="rect">
            <a:avLst/>
          </a:prstGeom>
        </p:spPr>
      </p:pic>
      <p:pic>
        <p:nvPicPr>
          <p:cNvPr id="10" name="図 9">
            <a:extLst>
              <a:ext uri="{FF2B5EF4-FFF2-40B4-BE49-F238E27FC236}">
                <a16:creationId xmlns:a16="http://schemas.microsoft.com/office/drawing/2014/main" id="{1A3C8D71-C508-4D0E-A5D4-A7AD36D4788D}"/>
              </a:ext>
            </a:extLst>
          </p:cNvPr>
          <p:cNvPicPr>
            <a:picLocks noChangeAspect="1"/>
          </p:cNvPicPr>
          <p:nvPr/>
        </p:nvPicPr>
        <p:blipFill>
          <a:blip r:embed="rId9"/>
          <a:stretch>
            <a:fillRect/>
          </a:stretch>
        </p:blipFill>
        <p:spPr>
          <a:xfrm>
            <a:off x="175690" y="2275096"/>
            <a:ext cx="451652" cy="1354957"/>
          </a:xfrm>
          <a:prstGeom prst="rect">
            <a:avLst/>
          </a:prstGeom>
        </p:spPr>
      </p:pic>
      <p:pic>
        <p:nvPicPr>
          <p:cNvPr id="12" name="図 11">
            <a:extLst>
              <a:ext uri="{FF2B5EF4-FFF2-40B4-BE49-F238E27FC236}">
                <a16:creationId xmlns:a16="http://schemas.microsoft.com/office/drawing/2014/main" id="{F3DEC7A5-82A4-4C8C-A7B0-5DF010DDCC36}"/>
              </a:ext>
            </a:extLst>
          </p:cNvPr>
          <p:cNvPicPr>
            <a:picLocks noChangeAspect="1"/>
          </p:cNvPicPr>
          <p:nvPr/>
        </p:nvPicPr>
        <p:blipFill>
          <a:blip r:embed="rId10"/>
          <a:stretch>
            <a:fillRect/>
          </a:stretch>
        </p:blipFill>
        <p:spPr>
          <a:xfrm>
            <a:off x="1795442" y="2352238"/>
            <a:ext cx="785928" cy="1264853"/>
          </a:xfrm>
          <a:prstGeom prst="rect">
            <a:avLst/>
          </a:prstGeom>
        </p:spPr>
      </p:pic>
      <p:sp>
        <p:nvSpPr>
          <p:cNvPr id="13" name="テキスト ボックス 12">
            <a:extLst>
              <a:ext uri="{FF2B5EF4-FFF2-40B4-BE49-F238E27FC236}">
                <a16:creationId xmlns:a16="http://schemas.microsoft.com/office/drawing/2014/main" id="{479B1B05-632D-48DD-AB64-A3468AB50EA6}"/>
              </a:ext>
            </a:extLst>
          </p:cNvPr>
          <p:cNvSpPr txBox="1"/>
          <p:nvPr/>
        </p:nvSpPr>
        <p:spPr>
          <a:xfrm>
            <a:off x="2607697" y="2230922"/>
            <a:ext cx="3954935" cy="1471172"/>
          </a:xfrm>
          <a:prstGeom prst="rect">
            <a:avLst/>
          </a:prstGeom>
          <a:noFill/>
        </p:spPr>
        <p:txBody>
          <a:bodyPr wrap="square">
            <a:spAutoFit/>
          </a:bodyPr>
          <a:lstStyle/>
          <a:p>
            <a:pPr>
              <a:lnSpc>
                <a:spcPct val="70000"/>
              </a:lnSpc>
            </a:pPr>
            <a:r>
              <a:rPr kumimoji="1" lang="en-US" altLang="ja-JP" sz="4000" b="1" dirty="0">
                <a:solidFill>
                  <a:schemeClr val="tx1"/>
                </a:solidFill>
                <a:latin typeface="MS UI Gothic" panose="020B0600070205080204" pitchFamily="50" charset="-128"/>
                <a:ea typeface="MS UI Gothic" panose="020B0600070205080204" pitchFamily="50" charset="-128"/>
              </a:rPr>
              <a:t>mortuary tablet</a:t>
            </a:r>
          </a:p>
          <a:p>
            <a:pPr>
              <a:lnSpc>
                <a:spcPct val="70000"/>
              </a:lnSpc>
            </a:pPr>
            <a:r>
              <a:rPr kumimoji="1" lang="en-US" altLang="ja-JP" sz="4000" dirty="0">
                <a:latin typeface="MS UI Gothic" panose="020B0600070205080204" pitchFamily="50" charset="-128"/>
                <a:ea typeface="MS UI Gothic" panose="020B0600070205080204" pitchFamily="50" charset="-128"/>
              </a:rPr>
              <a:t>made of </a:t>
            </a:r>
            <a:r>
              <a:rPr kumimoji="1" lang="en-US" altLang="ja-JP" sz="4000" dirty="0">
                <a:solidFill>
                  <a:srgbClr val="FF0000"/>
                </a:solidFill>
                <a:latin typeface="MS UI Gothic" panose="020B0600070205080204" pitchFamily="50" charset="-128"/>
                <a:ea typeface="MS UI Gothic" panose="020B0600070205080204" pitchFamily="50" charset="-128"/>
              </a:rPr>
              <a:t>fresh</a:t>
            </a:r>
            <a:r>
              <a:rPr kumimoji="1" lang="en-US" altLang="ja-JP" sz="4000" dirty="0">
                <a:latin typeface="MS UI Gothic" panose="020B0600070205080204" pitchFamily="50" charset="-128"/>
                <a:ea typeface="MS UI Gothic" panose="020B0600070205080204" pitchFamily="50" charset="-128"/>
              </a:rPr>
              <a:t> cut wood</a:t>
            </a:r>
            <a:r>
              <a:rPr kumimoji="1" lang="ja-JP" altLang="en-US" sz="4000" dirty="0">
                <a:latin typeface="MS UI Gothic" panose="020B0600070205080204" pitchFamily="50" charset="-128"/>
                <a:ea typeface="MS UI Gothic" panose="020B0600070205080204" pitchFamily="50" charset="-128"/>
              </a:rPr>
              <a:t> </a:t>
            </a:r>
            <a:r>
              <a:rPr kumimoji="1" lang="en-US" altLang="ja-JP" sz="4000" dirty="0">
                <a:latin typeface="MS UI Gothic" panose="020B0600070205080204" pitchFamily="50" charset="-128"/>
                <a:ea typeface="MS UI Gothic" panose="020B0600070205080204" pitchFamily="50" charset="-128"/>
                <a:sym typeface="Wingdings" panose="05000000000000000000" pitchFamily="2" charset="2"/>
              </a:rPr>
              <a:t></a:t>
            </a:r>
            <a:r>
              <a:rPr kumimoji="1" lang="ja-JP" altLang="en-US" sz="4000" dirty="0">
                <a:latin typeface="MS UI Gothic" panose="020B0600070205080204" pitchFamily="50" charset="-128"/>
                <a:ea typeface="MS UI Gothic" panose="020B0600070205080204" pitchFamily="50" charset="-128"/>
                <a:sym typeface="Wingdings" panose="05000000000000000000" pitchFamily="2" charset="2"/>
              </a:rPr>
              <a:t> </a:t>
            </a:r>
            <a:r>
              <a:rPr kumimoji="1" lang="en-US" altLang="ja-JP" sz="48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new</a:t>
            </a:r>
            <a:endParaRPr kumimoji="1" lang="en-US" altLang="ja-JP" sz="4800" b="1" dirty="0">
              <a:solidFill>
                <a:srgbClr val="FF0000"/>
              </a:solidFill>
              <a:latin typeface="MS UI Gothic" panose="020B0600070205080204" pitchFamily="50" charset="-128"/>
              <a:ea typeface="MS UI Gothic" panose="020B0600070205080204" pitchFamily="50" charset="-128"/>
            </a:endParaRPr>
          </a:p>
        </p:txBody>
      </p:sp>
      <p:pic>
        <p:nvPicPr>
          <p:cNvPr id="14" name="Picture 8" descr="木の根のイラスト（地面なし）">
            <a:extLst>
              <a:ext uri="{FF2B5EF4-FFF2-40B4-BE49-F238E27FC236}">
                <a16:creationId xmlns:a16="http://schemas.microsoft.com/office/drawing/2014/main" id="{4A31387C-E24D-442F-95E6-6A1DA74D5B2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111" y="4267597"/>
            <a:ext cx="1681728" cy="1963264"/>
          </a:xfrm>
          <a:prstGeom prst="rect">
            <a:avLst/>
          </a:prstGeom>
          <a:noFill/>
          <a:extLst>
            <a:ext uri="{909E8E84-426E-40DD-AFC4-6F175D3DCCD1}">
              <a14:hiddenFill xmlns:a14="http://schemas.microsoft.com/office/drawing/2010/main">
                <a:solidFill>
                  <a:srgbClr val="FFFFFF"/>
                </a:solidFill>
              </a14:hiddenFill>
            </a:ext>
          </a:extLst>
        </p:spPr>
      </p:pic>
      <p:pic>
        <p:nvPicPr>
          <p:cNvPr id="15" name="図 14">
            <a:extLst>
              <a:ext uri="{FF2B5EF4-FFF2-40B4-BE49-F238E27FC236}">
                <a16:creationId xmlns:a16="http://schemas.microsoft.com/office/drawing/2014/main" id="{E956E272-0B83-4A4A-9526-5D6D61C7D9D2}"/>
              </a:ext>
            </a:extLst>
          </p:cNvPr>
          <p:cNvPicPr>
            <a:picLocks noChangeAspect="1"/>
          </p:cNvPicPr>
          <p:nvPr/>
        </p:nvPicPr>
        <p:blipFill>
          <a:blip r:embed="rId12"/>
          <a:stretch>
            <a:fillRect/>
          </a:stretch>
        </p:blipFill>
        <p:spPr>
          <a:xfrm>
            <a:off x="1452579" y="4914011"/>
            <a:ext cx="818314" cy="1291082"/>
          </a:xfrm>
          <a:prstGeom prst="rect">
            <a:avLst/>
          </a:prstGeom>
        </p:spPr>
      </p:pic>
      <p:sp>
        <p:nvSpPr>
          <p:cNvPr id="16" name="矢印: 右 15">
            <a:extLst>
              <a:ext uri="{FF2B5EF4-FFF2-40B4-BE49-F238E27FC236}">
                <a16:creationId xmlns:a16="http://schemas.microsoft.com/office/drawing/2014/main" id="{DCA267BC-7BB8-4E12-8827-95A061F04F04}"/>
              </a:ext>
            </a:extLst>
          </p:cNvPr>
          <p:cNvSpPr/>
          <p:nvPr/>
        </p:nvSpPr>
        <p:spPr>
          <a:xfrm>
            <a:off x="2273233" y="5240529"/>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B3E93007-3E12-4B2C-B7B9-8A5BEE1C0E2A}"/>
              </a:ext>
            </a:extLst>
          </p:cNvPr>
          <p:cNvSpPr txBox="1"/>
          <p:nvPr/>
        </p:nvSpPr>
        <p:spPr>
          <a:xfrm>
            <a:off x="141546" y="6104563"/>
            <a:ext cx="3812993" cy="634020"/>
          </a:xfrm>
          <a:prstGeom prst="rect">
            <a:avLst/>
          </a:prstGeom>
          <a:noFill/>
        </p:spPr>
        <p:txBody>
          <a:bodyPr wrap="square" rtlCol="0">
            <a:spAutoFit/>
          </a:bodyPr>
          <a:lstStyle/>
          <a:p>
            <a:pPr>
              <a:lnSpc>
                <a:spcPct val="80000"/>
              </a:lnSpc>
            </a:pPr>
            <a:r>
              <a:rPr lang="en-US" altLang="ja-JP" sz="4400" b="1" dirty="0">
                <a:latin typeface="MS UI Gothic" panose="020B0600070205080204" pitchFamily="50" charset="-128"/>
                <a:ea typeface="MS UI Gothic" panose="020B0600070205080204" pitchFamily="50" charset="-128"/>
              </a:rPr>
              <a:t>“tree / wood”</a:t>
            </a:r>
            <a:endParaRPr lang="ja-JP" altLang="en-US" sz="4400" b="1" dirty="0">
              <a:latin typeface="MS UI Gothic" panose="020B0600070205080204" pitchFamily="50" charset="-128"/>
              <a:ea typeface="MS UI Gothic" panose="020B0600070205080204" pitchFamily="50" charset="-128"/>
            </a:endParaRPr>
          </a:p>
        </p:txBody>
      </p:sp>
      <p:sp>
        <p:nvSpPr>
          <p:cNvPr id="18" name="テキスト ボックス 17">
            <a:extLst>
              <a:ext uri="{FF2B5EF4-FFF2-40B4-BE49-F238E27FC236}">
                <a16:creationId xmlns:a16="http://schemas.microsoft.com/office/drawing/2014/main" id="{E3A8D2BA-28A0-4CA5-BB87-F7C16B09F037}"/>
              </a:ext>
            </a:extLst>
          </p:cNvPr>
          <p:cNvSpPr txBox="1"/>
          <p:nvPr/>
        </p:nvSpPr>
        <p:spPr>
          <a:xfrm>
            <a:off x="113714" y="1328960"/>
            <a:ext cx="6899813" cy="978729"/>
          </a:xfrm>
          <a:prstGeom prst="rect">
            <a:avLst/>
          </a:prstGeom>
          <a:noFill/>
        </p:spPr>
        <p:txBody>
          <a:bodyPr wrap="square" rtlCol="0">
            <a:spAutoFit/>
          </a:bodyPr>
          <a:lstStyle/>
          <a:p>
            <a:pPr>
              <a:lnSpc>
                <a:spcPct val="80000"/>
              </a:lnSpc>
            </a:pPr>
            <a:r>
              <a:rPr lang="en-US" altLang="ja-JP" sz="3600" dirty="0">
                <a:latin typeface="MS UI Gothic" panose="020B0600070205080204" pitchFamily="50" charset="-128"/>
                <a:ea typeface="MS UI Gothic" panose="020B0600070205080204" pitchFamily="50" charset="-128"/>
              </a:rPr>
              <a:t>a straight object </a:t>
            </a:r>
            <a:r>
              <a:rPr lang="en-US" altLang="ja-JP" sz="3200" dirty="0">
                <a:latin typeface="MS UI Gothic" panose="020B0600070205080204" pitchFamily="50" charset="-128"/>
                <a:ea typeface="MS UI Gothic" panose="020B0600070205080204" pitchFamily="50" charset="-128"/>
              </a:rPr>
              <a:t>standing upright</a:t>
            </a:r>
          </a:p>
          <a:p>
            <a:pPr>
              <a:lnSpc>
                <a:spcPct val="80000"/>
              </a:lnSpc>
            </a:pPr>
            <a:r>
              <a:rPr lang="en-US" altLang="ja-JP" sz="3200" dirty="0">
                <a:latin typeface="MS UI Gothic" panose="020B0600070205080204" pitchFamily="50" charset="-128"/>
                <a:ea typeface="MS UI Gothic" panose="020B0600070205080204" pitchFamily="50" charset="-128"/>
                <a:sym typeface="Wingdings" panose="05000000000000000000" pitchFamily="2" charset="2"/>
              </a:rPr>
              <a:t></a:t>
            </a:r>
            <a:r>
              <a:rPr lang="en-US" altLang="ja-JP" sz="3200" dirty="0">
                <a:latin typeface="MS UI Gothic" panose="020B0600070205080204" pitchFamily="50" charset="-128"/>
                <a:ea typeface="MS UI Gothic" panose="020B0600070205080204" pitchFamily="50" charset="-128"/>
              </a:rPr>
              <a:t> </a:t>
            </a:r>
            <a:r>
              <a:rPr lang="en-US" altLang="ja-JP" sz="3600" b="1" dirty="0">
                <a:latin typeface="MS UI Gothic" panose="020B0600070205080204" pitchFamily="50" charset="-128"/>
                <a:ea typeface="MS UI Gothic" panose="020B0600070205080204" pitchFamily="50" charset="-128"/>
              </a:rPr>
              <a:t>to stand up (</a:t>
            </a:r>
            <a:r>
              <a:rPr lang="ja-JP" altLang="en-US" sz="3600" b="1" dirty="0">
                <a:latin typeface="MS UI Gothic" panose="020B0600070205080204" pitchFamily="50" charset="-128"/>
                <a:ea typeface="MS UI Gothic" panose="020B0600070205080204" pitchFamily="50" charset="-128"/>
              </a:rPr>
              <a:t>立</a:t>
            </a:r>
            <a:r>
              <a:rPr lang="en-US" altLang="ja-JP" sz="3600" b="1" dirty="0">
                <a:latin typeface="MS UI Gothic" panose="020B0600070205080204" pitchFamily="50" charset="-128"/>
                <a:ea typeface="MS UI Gothic" panose="020B0600070205080204" pitchFamily="50" charset="-128"/>
              </a:rPr>
              <a:t>)</a:t>
            </a:r>
            <a:endParaRPr lang="ja-JP" altLang="en-US" sz="3200" b="1" dirty="0">
              <a:latin typeface="MS UI Gothic" panose="020B0600070205080204" pitchFamily="50" charset="-128"/>
              <a:ea typeface="MS UI Gothic" panose="020B0600070205080204" pitchFamily="50" charset="-128"/>
            </a:endParaRPr>
          </a:p>
        </p:txBody>
      </p:sp>
      <p:pic>
        <p:nvPicPr>
          <p:cNvPr id="20" name="図 19">
            <a:extLst>
              <a:ext uri="{FF2B5EF4-FFF2-40B4-BE49-F238E27FC236}">
                <a16:creationId xmlns:a16="http://schemas.microsoft.com/office/drawing/2014/main" id="{80023C23-870C-46CE-9F57-E4608E38CAFE}"/>
              </a:ext>
            </a:extLst>
          </p:cNvPr>
          <p:cNvPicPr>
            <a:picLocks noChangeAspect="1"/>
          </p:cNvPicPr>
          <p:nvPr/>
        </p:nvPicPr>
        <p:blipFill>
          <a:blip r:embed="rId13"/>
          <a:stretch>
            <a:fillRect/>
          </a:stretch>
        </p:blipFill>
        <p:spPr>
          <a:xfrm flipH="1">
            <a:off x="7898711" y="4842802"/>
            <a:ext cx="1078602" cy="1897184"/>
          </a:xfrm>
          <a:prstGeom prst="rect">
            <a:avLst/>
          </a:prstGeom>
        </p:spPr>
      </p:pic>
      <p:cxnSp>
        <p:nvCxnSpPr>
          <p:cNvPr id="29" name="直線コネクタ 28">
            <a:extLst>
              <a:ext uri="{FF2B5EF4-FFF2-40B4-BE49-F238E27FC236}">
                <a16:creationId xmlns:a16="http://schemas.microsoft.com/office/drawing/2014/main" id="{4729C603-702E-426E-9737-EBDF2427A412}"/>
              </a:ext>
            </a:extLst>
          </p:cNvPr>
          <p:cNvCxnSpPr>
            <a:cxnSpLocks/>
          </p:cNvCxnSpPr>
          <p:nvPr/>
        </p:nvCxnSpPr>
        <p:spPr>
          <a:xfrm>
            <a:off x="6830468" y="4914011"/>
            <a:ext cx="839431" cy="0"/>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CB6BEB13-B06B-4050-B900-1A00966B3DF8}"/>
              </a:ext>
            </a:extLst>
          </p:cNvPr>
          <p:cNvCxnSpPr>
            <a:cxnSpLocks/>
          </p:cNvCxnSpPr>
          <p:nvPr/>
        </p:nvCxnSpPr>
        <p:spPr>
          <a:xfrm>
            <a:off x="6830468" y="5421970"/>
            <a:ext cx="839431" cy="0"/>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132D6E5B-E5E3-4A51-A768-1B2ED2D2027F}"/>
              </a:ext>
            </a:extLst>
          </p:cNvPr>
          <p:cNvCxnSpPr>
            <a:cxnSpLocks/>
          </p:cNvCxnSpPr>
          <p:nvPr/>
        </p:nvCxnSpPr>
        <p:spPr>
          <a:xfrm flipV="1">
            <a:off x="6809081" y="5054512"/>
            <a:ext cx="0" cy="234991"/>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sp>
        <p:nvSpPr>
          <p:cNvPr id="36" name="アーチ 35">
            <a:extLst>
              <a:ext uri="{FF2B5EF4-FFF2-40B4-BE49-F238E27FC236}">
                <a16:creationId xmlns:a16="http://schemas.microsoft.com/office/drawing/2014/main" id="{567067C2-358D-427A-968B-05EEDDA70B4F}"/>
              </a:ext>
            </a:extLst>
          </p:cNvPr>
          <p:cNvSpPr/>
          <p:nvPr/>
        </p:nvSpPr>
        <p:spPr>
          <a:xfrm rot="11677962">
            <a:off x="6364821" y="5173398"/>
            <a:ext cx="673102" cy="988473"/>
          </a:xfrm>
          <a:prstGeom prst="blockArc">
            <a:avLst>
              <a:gd name="adj1" fmla="val 10800000"/>
              <a:gd name="adj2" fmla="val 21545892"/>
              <a:gd name="adj3" fmla="val 27650"/>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39" name="直線コネクタ 38">
            <a:extLst>
              <a:ext uri="{FF2B5EF4-FFF2-40B4-BE49-F238E27FC236}">
                <a16:creationId xmlns:a16="http://schemas.microsoft.com/office/drawing/2014/main" id="{E497CA74-36CF-4933-9172-9EACFF9AF864}"/>
              </a:ext>
            </a:extLst>
          </p:cNvPr>
          <p:cNvCxnSpPr>
            <a:cxnSpLocks/>
          </p:cNvCxnSpPr>
          <p:nvPr/>
        </p:nvCxnSpPr>
        <p:spPr>
          <a:xfrm flipV="1">
            <a:off x="7105760" y="5590161"/>
            <a:ext cx="0" cy="1099645"/>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45035BD3-4060-4BA6-84CC-7E8F8E4D252E}"/>
              </a:ext>
            </a:extLst>
          </p:cNvPr>
          <p:cNvCxnSpPr>
            <a:cxnSpLocks/>
          </p:cNvCxnSpPr>
          <p:nvPr/>
        </p:nvCxnSpPr>
        <p:spPr>
          <a:xfrm flipV="1">
            <a:off x="6437747" y="5613042"/>
            <a:ext cx="283017" cy="1111271"/>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sp>
        <p:nvSpPr>
          <p:cNvPr id="61" name="矢印: 右 60">
            <a:extLst>
              <a:ext uri="{FF2B5EF4-FFF2-40B4-BE49-F238E27FC236}">
                <a16:creationId xmlns:a16="http://schemas.microsoft.com/office/drawing/2014/main" id="{C6CC7D10-8B6E-4FD2-B9F4-6F98C6CF4E77}"/>
              </a:ext>
            </a:extLst>
          </p:cNvPr>
          <p:cNvSpPr/>
          <p:nvPr/>
        </p:nvSpPr>
        <p:spPr>
          <a:xfrm rot="10800000">
            <a:off x="7228796" y="5550961"/>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a:extLst>
              <a:ext uri="{FF2B5EF4-FFF2-40B4-BE49-F238E27FC236}">
                <a16:creationId xmlns:a16="http://schemas.microsoft.com/office/drawing/2014/main" id="{C6E9B5B0-03F8-4953-ABA8-F55094CD503F}"/>
              </a:ext>
            </a:extLst>
          </p:cNvPr>
          <p:cNvSpPr txBox="1"/>
          <p:nvPr/>
        </p:nvSpPr>
        <p:spPr>
          <a:xfrm>
            <a:off x="6980360" y="4713922"/>
            <a:ext cx="1709399" cy="849463"/>
          </a:xfrm>
          <a:prstGeom prst="rect">
            <a:avLst/>
          </a:prstGeom>
          <a:noFill/>
        </p:spPr>
        <p:txBody>
          <a:bodyPr wrap="square" rtlCol="0">
            <a:spAutoFit/>
          </a:bodyPr>
          <a:lstStyle/>
          <a:p>
            <a:pPr algn="ctr">
              <a:lnSpc>
                <a:spcPct val="80000"/>
              </a:lnSpc>
            </a:pPr>
            <a:r>
              <a:rPr lang="en-US" altLang="ja-JP" sz="6000" dirty="0"/>
              <a:t>axe</a:t>
            </a:r>
            <a:endParaRPr lang="ja-JP" altLang="en-US" sz="6000" dirty="0"/>
          </a:p>
        </p:txBody>
      </p:sp>
      <p:cxnSp>
        <p:nvCxnSpPr>
          <p:cNvPr id="65" name="直線コネクタ 64">
            <a:extLst>
              <a:ext uri="{FF2B5EF4-FFF2-40B4-BE49-F238E27FC236}">
                <a16:creationId xmlns:a16="http://schemas.microsoft.com/office/drawing/2014/main" id="{11EF3B5B-A5F1-4B2E-B6C6-21BAEE1A18D9}"/>
              </a:ext>
            </a:extLst>
          </p:cNvPr>
          <p:cNvCxnSpPr>
            <a:cxnSpLocks/>
          </p:cNvCxnSpPr>
          <p:nvPr/>
        </p:nvCxnSpPr>
        <p:spPr>
          <a:xfrm>
            <a:off x="5292570" y="4914012"/>
            <a:ext cx="839431" cy="0"/>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080FB587-D07A-4478-9FF2-EA9E3094F905}"/>
              </a:ext>
            </a:extLst>
          </p:cNvPr>
          <p:cNvCxnSpPr>
            <a:cxnSpLocks/>
          </p:cNvCxnSpPr>
          <p:nvPr/>
        </p:nvCxnSpPr>
        <p:spPr>
          <a:xfrm>
            <a:off x="5292570" y="5421971"/>
            <a:ext cx="839431" cy="0"/>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5BE0A8EB-E392-4B0D-87E3-C17A5A0EF4EA}"/>
              </a:ext>
            </a:extLst>
          </p:cNvPr>
          <p:cNvCxnSpPr>
            <a:cxnSpLocks/>
          </p:cNvCxnSpPr>
          <p:nvPr/>
        </p:nvCxnSpPr>
        <p:spPr>
          <a:xfrm flipV="1">
            <a:off x="5271183" y="5054513"/>
            <a:ext cx="0" cy="234991"/>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EDCE7323-6737-4B21-BCEC-6CCF9830E4C0}"/>
              </a:ext>
            </a:extLst>
          </p:cNvPr>
          <p:cNvCxnSpPr>
            <a:cxnSpLocks/>
          </p:cNvCxnSpPr>
          <p:nvPr/>
        </p:nvCxnSpPr>
        <p:spPr>
          <a:xfrm flipV="1">
            <a:off x="5567862" y="5590162"/>
            <a:ext cx="0" cy="1099645"/>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D20A3830-4D51-4659-BFA6-6C98BA69B7ED}"/>
              </a:ext>
            </a:extLst>
          </p:cNvPr>
          <p:cNvCxnSpPr>
            <a:cxnSpLocks/>
          </p:cNvCxnSpPr>
          <p:nvPr/>
        </p:nvCxnSpPr>
        <p:spPr>
          <a:xfrm flipV="1">
            <a:off x="5021346" y="5578424"/>
            <a:ext cx="283017" cy="1111271"/>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sp>
        <p:nvSpPr>
          <p:cNvPr id="70" name="矢印: 右 69">
            <a:extLst>
              <a:ext uri="{FF2B5EF4-FFF2-40B4-BE49-F238E27FC236}">
                <a16:creationId xmlns:a16="http://schemas.microsoft.com/office/drawing/2014/main" id="{1BF447FB-6BE0-4CAE-97E7-5B68CDB310CA}"/>
              </a:ext>
            </a:extLst>
          </p:cNvPr>
          <p:cNvSpPr/>
          <p:nvPr/>
        </p:nvSpPr>
        <p:spPr>
          <a:xfrm rot="10800000">
            <a:off x="5690898" y="5550962"/>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吹き出し: 四角形 70">
            <a:extLst>
              <a:ext uri="{FF2B5EF4-FFF2-40B4-BE49-F238E27FC236}">
                <a16:creationId xmlns:a16="http://schemas.microsoft.com/office/drawing/2014/main" id="{06C677E9-E721-4D01-A263-001DC2162A12}"/>
              </a:ext>
            </a:extLst>
          </p:cNvPr>
          <p:cNvSpPr/>
          <p:nvPr/>
        </p:nvSpPr>
        <p:spPr>
          <a:xfrm>
            <a:off x="1795441" y="3807487"/>
            <a:ext cx="6638871" cy="943010"/>
          </a:xfrm>
          <a:prstGeom prst="wedgeRectCallout">
            <a:avLst>
              <a:gd name="adj1" fmla="val 6898"/>
              <a:gd name="adj2" fmla="val -7360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70000"/>
              </a:lnSpc>
            </a:pPr>
            <a:r>
              <a:rPr kumimoji="1" lang="en-US" altLang="ja-JP" sz="3600" b="1" dirty="0">
                <a:solidFill>
                  <a:schemeClr val="tx1"/>
                </a:solidFill>
                <a:latin typeface="MS UI Gothic" panose="020B0600070205080204" pitchFamily="50" charset="-128"/>
                <a:ea typeface="MS UI Gothic" panose="020B0600070205080204" pitchFamily="50" charset="-128"/>
              </a:rPr>
              <a:t>since the mortuary tablet should not be prepared in advance</a:t>
            </a:r>
          </a:p>
        </p:txBody>
      </p:sp>
      <p:sp>
        <p:nvSpPr>
          <p:cNvPr id="72" name="矢印: 右 71">
            <a:extLst>
              <a:ext uri="{FF2B5EF4-FFF2-40B4-BE49-F238E27FC236}">
                <a16:creationId xmlns:a16="http://schemas.microsoft.com/office/drawing/2014/main" id="{F6483877-4A02-471B-A159-A34B0C6E84E8}"/>
              </a:ext>
            </a:extLst>
          </p:cNvPr>
          <p:cNvSpPr/>
          <p:nvPr/>
        </p:nvSpPr>
        <p:spPr>
          <a:xfrm rot="11757558">
            <a:off x="4421935" y="5375246"/>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08696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61ADD9C-DF19-49EB-AEB2-98A39D0C15F8}"/>
              </a:ext>
            </a:extLst>
          </p:cNvPr>
          <p:cNvPicPr>
            <a:picLocks noChangeAspect="1"/>
          </p:cNvPicPr>
          <p:nvPr/>
        </p:nvPicPr>
        <p:blipFill>
          <a:blip r:embed="rId2"/>
          <a:stretch>
            <a:fillRect/>
          </a:stretch>
        </p:blipFill>
        <p:spPr>
          <a:xfrm>
            <a:off x="0" y="7685"/>
            <a:ext cx="9144000" cy="530335"/>
          </a:xfrm>
          <a:prstGeom prst="rect">
            <a:avLst/>
          </a:prstGeom>
        </p:spPr>
      </p:pic>
      <p:pic>
        <p:nvPicPr>
          <p:cNvPr id="4" name="図 3">
            <a:extLst>
              <a:ext uri="{FF2B5EF4-FFF2-40B4-BE49-F238E27FC236}">
                <a16:creationId xmlns:a16="http://schemas.microsoft.com/office/drawing/2014/main" id="{1AC057C6-2166-4044-AC45-33E8344A083F}"/>
              </a:ext>
            </a:extLst>
          </p:cNvPr>
          <p:cNvPicPr>
            <a:picLocks noChangeAspect="1"/>
          </p:cNvPicPr>
          <p:nvPr/>
        </p:nvPicPr>
        <p:blipFill>
          <a:blip r:embed="rId3"/>
          <a:stretch>
            <a:fillRect/>
          </a:stretch>
        </p:blipFill>
        <p:spPr>
          <a:xfrm>
            <a:off x="0" y="523272"/>
            <a:ext cx="9144000" cy="546420"/>
          </a:xfrm>
          <a:prstGeom prst="rect">
            <a:avLst/>
          </a:prstGeom>
        </p:spPr>
      </p:pic>
      <p:pic>
        <p:nvPicPr>
          <p:cNvPr id="6" name="図 5">
            <a:extLst>
              <a:ext uri="{FF2B5EF4-FFF2-40B4-BE49-F238E27FC236}">
                <a16:creationId xmlns:a16="http://schemas.microsoft.com/office/drawing/2014/main" id="{D0658C2F-34F9-4AE3-AA96-2DF44AACFDD5}"/>
              </a:ext>
            </a:extLst>
          </p:cNvPr>
          <p:cNvPicPr>
            <a:picLocks noChangeAspect="1"/>
          </p:cNvPicPr>
          <p:nvPr/>
        </p:nvPicPr>
        <p:blipFill>
          <a:blip r:embed="rId4"/>
          <a:stretch>
            <a:fillRect/>
          </a:stretch>
        </p:blipFill>
        <p:spPr>
          <a:xfrm rot="21134348">
            <a:off x="2398335" y="1629523"/>
            <a:ext cx="1504950" cy="971550"/>
          </a:xfrm>
          <a:prstGeom prst="rect">
            <a:avLst/>
          </a:prstGeom>
        </p:spPr>
      </p:pic>
      <p:pic>
        <p:nvPicPr>
          <p:cNvPr id="8" name="図 7">
            <a:extLst>
              <a:ext uri="{FF2B5EF4-FFF2-40B4-BE49-F238E27FC236}">
                <a16:creationId xmlns:a16="http://schemas.microsoft.com/office/drawing/2014/main" id="{D1DA0BFE-E50C-4FCF-94FB-D738EF864C1D}"/>
              </a:ext>
            </a:extLst>
          </p:cNvPr>
          <p:cNvPicPr>
            <a:picLocks noChangeAspect="1"/>
          </p:cNvPicPr>
          <p:nvPr/>
        </p:nvPicPr>
        <p:blipFill>
          <a:blip r:embed="rId5"/>
          <a:stretch>
            <a:fillRect/>
          </a:stretch>
        </p:blipFill>
        <p:spPr>
          <a:xfrm>
            <a:off x="4182362" y="3271680"/>
            <a:ext cx="1360237" cy="2555859"/>
          </a:xfrm>
          <a:prstGeom prst="rect">
            <a:avLst/>
          </a:prstGeom>
        </p:spPr>
      </p:pic>
      <p:pic>
        <p:nvPicPr>
          <p:cNvPr id="1028" name="Picture 4">
            <a:extLst>
              <a:ext uri="{FF2B5EF4-FFF2-40B4-BE49-F238E27FC236}">
                <a16:creationId xmlns:a16="http://schemas.microsoft.com/office/drawing/2014/main" id="{772639DC-6F3C-478F-81BD-A78C251C83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50934">
            <a:off x="294508" y="1661920"/>
            <a:ext cx="1495426" cy="874289"/>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D25613F3-2FFF-4C60-80EE-98E2E2832E9D}"/>
              </a:ext>
            </a:extLst>
          </p:cNvPr>
          <p:cNvPicPr>
            <a:picLocks noChangeAspect="1"/>
          </p:cNvPicPr>
          <p:nvPr/>
        </p:nvPicPr>
        <p:blipFill>
          <a:blip r:embed="rId4"/>
          <a:stretch>
            <a:fillRect/>
          </a:stretch>
        </p:blipFill>
        <p:spPr>
          <a:xfrm rot="6704372">
            <a:off x="4244106" y="1613289"/>
            <a:ext cx="1504950" cy="971550"/>
          </a:xfrm>
          <a:prstGeom prst="rect">
            <a:avLst/>
          </a:prstGeom>
        </p:spPr>
      </p:pic>
      <p:sp>
        <p:nvSpPr>
          <p:cNvPr id="12" name="矢印: 右 11">
            <a:extLst>
              <a:ext uri="{FF2B5EF4-FFF2-40B4-BE49-F238E27FC236}">
                <a16:creationId xmlns:a16="http://schemas.microsoft.com/office/drawing/2014/main" id="{D0DB91BD-5FB6-4F92-BBAF-F0773B3B40BF}"/>
              </a:ext>
            </a:extLst>
          </p:cNvPr>
          <p:cNvSpPr/>
          <p:nvPr/>
        </p:nvSpPr>
        <p:spPr>
          <a:xfrm>
            <a:off x="1808400" y="1798652"/>
            <a:ext cx="589935"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右 13">
            <a:extLst>
              <a:ext uri="{FF2B5EF4-FFF2-40B4-BE49-F238E27FC236}">
                <a16:creationId xmlns:a16="http://schemas.microsoft.com/office/drawing/2014/main" id="{BFA27AFC-C9D3-4377-9132-94ED0D55C091}"/>
              </a:ext>
            </a:extLst>
          </p:cNvPr>
          <p:cNvSpPr/>
          <p:nvPr/>
        </p:nvSpPr>
        <p:spPr>
          <a:xfrm>
            <a:off x="4070742" y="1798652"/>
            <a:ext cx="589935"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環状 8">
            <a:extLst>
              <a:ext uri="{FF2B5EF4-FFF2-40B4-BE49-F238E27FC236}">
                <a16:creationId xmlns:a16="http://schemas.microsoft.com/office/drawing/2014/main" id="{308FDD4D-AD7B-443D-BD35-A03F62AB4D98}"/>
              </a:ext>
            </a:extLst>
          </p:cNvPr>
          <p:cNvSpPr/>
          <p:nvPr/>
        </p:nvSpPr>
        <p:spPr>
          <a:xfrm rot="4372201">
            <a:off x="3293804" y="1392368"/>
            <a:ext cx="817513" cy="710141"/>
          </a:xfrm>
          <a:prstGeom prst="circularArrow">
            <a:avLst>
              <a:gd name="adj1" fmla="val 12500"/>
              <a:gd name="adj2" fmla="val 1142319"/>
              <a:gd name="adj3" fmla="val 20457681"/>
              <a:gd name="adj4" fmla="val 7951471"/>
              <a:gd name="adj5" fmla="val 125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6" name="矢印: 環状 15">
            <a:extLst>
              <a:ext uri="{FF2B5EF4-FFF2-40B4-BE49-F238E27FC236}">
                <a16:creationId xmlns:a16="http://schemas.microsoft.com/office/drawing/2014/main" id="{76777D64-D403-444A-B00F-91CFB300671F}"/>
              </a:ext>
            </a:extLst>
          </p:cNvPr>
          <p:cNvSpPr/>
          <p:nvPr/>
        </p:nvSpPr>
        <p:spPr>
          <a:xfrm rot="4239979" flipH="1" flipV="1">
            <a:off x="2233382" y="2134190"/>
            <a:ext cx="817513" cy="710141"/>
          </a:xfrm>
          <a:prstGeom prst="circularArrow">
            <a:avLst>
              <a:gd name="adj1" fmla="val 12500"/>
              <a:gd name="adj2" fmla="val 1142319"/>
              <a:gd name="adj3" fmla="val 20457681"/>
              <a:gd name="adj4" fmla="val 7951471"/>
              <a:gd name="adj5" fmla="val 125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7" name="矢印: 右 16">
            <a:extLst>
              <a:ext uri="{FF2B5EF4-FFF2-40B4-BE49-F238E27FC236}">
                <a16:creationId xmlns:a16="http://schemas.microsoft.com/office/drawing/2014/main" id="{8C0DF875-DB3D-4C0D-B1B2-3D6F182869C1}"/>
              </a:ext>
            </a:extLst>
          </p:cNvPr>
          <p:cNvSpPr/>
          <p:nvPr/>
        </p:nvSpPr>
        <p:spPr>
          <a:xfrm>
            <a:off x="5714761" y="1814886"/>
            <a:ext cx="589935"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D7DB989C-EE79-47D9-8DC7-85A7AFD60E85}"/>
              </a:ext>
            </a:extLst>
          </p:cNvPr>
          <p:cNvPicPr>
            <a:picLocks noChangeAspect="1"/>
          </p:cNvPicPr>
          <p:nvPr/>
        </p:nvPicPr>
        <p:blipFill>
          <a:blip r:embed="rId7"/>
          <a:stretch>
            <a:fillRect/>
          </a:stretch>
        </p:blipFill>
        <p:spPr>
          <a:xfrm>
            <a:off x="6372161" y="1315198"/>
            <a:ext cx="1200150" cy="1600200"/>
          </a:xfrm>
          <a:prstGeom prst="rect">
            <a:avLst/>
          </a:prstGeom>
        </p:spPr>
      </p:pic>
      <p:pic>
        <p:nvPicPr>
          <p:cNvPr id="1030" name="Picture 6" descr="遠くを見ている人のイラスト（男性）">
            <a:extLst>
              <a:ext uri="{FF2B5EF4-FFF2-40B4-BE49-F238E27FC236}">
                <a16:creationId xmlns:a16="http://schemas.microsoft.com/office/drawing/2014/main" id="{0036A94E-8D09-452B-81E7-56E651DDD98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2243907" y="3323810"/>
            <a:ext cx="1826835" cy="2149218"/>
          </a:xfrm>
          <a:prstGeom prst="rect">
            <a:avLst/>
          </a:prstGeom>
          <a:noFill/>
          <a:extLst>
            <a:ext uri="{909E8E84-426E-40DD-AFC4-6F175D3DCCD1}">
              <a14:hiddenFill xmlns:a14="http://schemas.microsoft.com/office/drawing/2010/main">
                <a:solidFill>
                  <a:srgbClr val="FFFFFF"/>
                </a:solidFill>
              </a14:hiddenFill>
            </a:ext>
          </a:extLst>
        </p:spPr>
      </p:pic>
      <p:pic>
        <p:nvPicPr>
          <p:cNvPr id="23" name="図 22">
            <a:extLst>
              <a:ext uri="{FF2B5EF4-FFF2-40B4-BE49-F238E27FC236}">
                <a16:creationId xmlns:a16="http://schemas.microsoft.com/office/drawing/2014/main" id="{17DD0064-E30E-4364-9AB3-AD19969919A7}"/>
              </a:ext>
            </a:extLst>
          </p:cNvPr>
          <p:cNvPicPr>
            <a:picLocks noChangeAspect="1"/>
          </p:cNvPicPr>
          <p:nvPr/>
        </p:nvPicPr>
        <p:blipFill>
          <a:blip r:embed="rId9"/>
          <a:stretch>
            <a:fillRect/>
          </a:stretch>
        </p:blipFill>
        <p:spPr>
          <a:xfrm>
            <a:off x="600679" y="5203904"/>
            <a:ext cx="935403" cy="957477"/>
          </a:xfrm>
          <a:prstGeom prst="rect">
            <a:avLst/>
          </a:prstGeom>
        </p:spPr>
      </p:pic>
      <p:sp>
        <p:nvSpPr>
          <p:cNvPr id="24" name="テキスト ボックス 23">
            <a:extLst>
              <a:ext uri="{FF2B5EF4-FFF2-40B4-BE49-F238E27FC236}">
                <a16:creationId xmlns:a16="http://schemas.microsoft.com/office/drawing/2014/main" id="{750CFC28-26A5-4BC3-8DA3-9C79B0F16E6C}"/>
              </a:ext>
            </a:extLst>
          </p:cNvPr>
          <p:cNvSpPr txBox="1"/>
          <p:nvPr/>
        </p:nvSpPr>
        <p:spPr>
          <a:xfrm>
            <a:off x="198654" y="5977825"/>
            <a:ext cx="2008481" cy="769441"/>
          </a:xfrm>
          <a:prstGeom prst="rect">
            <a:avLst/>
          </a:prstGeom>
          <a:noFill/>
        </p:spPr>
        <p:txBody>
          <a:bodyPr wrap="square" rtlCol="0">
            <a:spAutoFit/>
          </a:bodyPr>
          <a:lstStyle/>
          <a:p>
            <a:r>
              <a:rPr kumimoji="1" lang="en-US" altLang="ja-JP" sz="4400" dirty="0">
                <a:latin typeface="MS UI Gothic" panose="020B0600070205080204" pitchFamily="50" charset="-128"/>
                <a:ea typeface="MS UI Gothic" panose="020B0600070205080204" pitchFamily="50" charset="-128"/>
              </a:rPr>
              <a:t>person</a:t>
            </a:r>
          </a:p>
        </p:txBody>
      </p:sp>
      <p:pic>
        <p:nvPicPr>
          <p:cNvPr id="25" name="Picture 4">
            <a:extLst>
              <a:ext uri="{FF2B5EF4-FFF2-40B4-BE49-F238E27FC236}">
                <a16:creationId xmlns:a16="http://schemas.microsoft.com/office/drawing/2014/main" id="{0320F52F-9866-4E1C-AF8E-7A8D7F5673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50934">
            <a:off x="315296" y="3642924"/>
            <a:ext cx="1495426" cy="874289"/>
          </a:xfrm>
          <a:prstGeom prst="rect">
            <a:avLst/>
          </a:prstGeom>
          <a:noFill/>
          <a:extLst>
            <a:ext uri="{909E8E84-426E-40DD-AFC4-6F175D3DCCD1}">
              <a14:hiddenFill xmlns:a14="http://schemas.microsoft.com/office/drawing/2010/main">
                <a:solidFill>
                  <a:srgbClr val="FFFFFF"/>
                </a:solidFill>
              </a14:hiddenFill>
            </a:ext>
          </a:extLst>
        </p:spPr>
      </p:pic>
      <p:sp>
        <p:nvSpPr>
          <p:cNvPr id="27" name="テキスト ボックス 26">
            <a:extLst>
              <a:ext uri="{FF2B5EF4-FFF2-40B4-BE49-F238E27FC236}">
                <a16:creationId xmlns:a16="http://schemas.microsoft.com/office/drawing/2014/main" id="{25670F6B-10AE-4391-B7DD-F08CBE25CC2E}"/>
              </a:ext>
            </a:extLst>
          </p:cNvPr>
          <p:cNvSpPr txBox="1"/>
          <p:nvPr/>
        </p:nvSpPr>
        <p:spPr>
          <a:xfrm>
            <a:off x="524103" y="2242645"/>
            <a:ext cx="1140237" cy="769441"/>
          </a:xfrm>
          <a:prstGeom prst="rect">
            <a:avLst/>
          </a:prstGeom>
          <a:noFill/>
        </p:spPr>
        <p:txBody>
          <a:bodyPr wrap="square" rtlCol="0">
            <a:spAutoFit/>
          </a:bodyPr>
          <a:lstStyle/>
          <a:p>
            <a:pPr algn="ctr"/>
            <a:r>
              <a:rPr kumimoji="1" lang="en-US" altLang="ja-JP" sz="4400" dirty="0">
                <a:latin typeface="MS UI Gothic" panose="020B0600070205080204" pitchFamily="50" charset="-128"/>
                <a:ea typeface="MS UI Gothic" panose="020B0600070205080204" pitchFamily="50" charset="-128"/>
              </a:rPr>
              <a:t>eye</a:t>
            </a:r>
          </a:p>
        </p:txBody>
      </p:sp>
      <p:sp>
        <p:nvSpPr>
          <p:cNvPr id="28" name="テキスト ボックス 27">
            <a:extLst>
              <a:ext uri="{FF2B5EF4-FFF2-40B4-BE49-F238E27FC236}">
                <a16:creationId xmlns:a16="http://schemas.microsoft.com/office/drawing/2014/main" id="{2AE74442-8598-4047-A803-CE61C78BC827}"/>
              </a:ext>
            </a:extLst>
          </p:cNvPr>
          <p:cNvSpPr txBox="1"/>
          <p:nvPr/>
        </p:nvSpPr>
        <p:spPr>
          <a:xfrm>
            <a:off x="532006" y="4241837"/>
            <a:ext cx="1140237" cy="769441"/>
          </a:xfrm>
          <a:prstGeom prst="rect">
            <a:avLst/>
          </a:prstGeom>
          <a:noFill/>
        </p:spPr>
        <p:txBody>
          <a:bodyPr wrap="square" rtlCol="0">
            <a:spAutoFit/>
          </a:bodyPr>
          <a:lstStyle/>
          <a:p>
            <a:pPr algn="ctr"/>
            <a:r>
              <a:rPr kumimoji="1" lang="en-US" altLang="ja-JP" sz="4400" dirty="0">
                <a:latin typeface="MS UI Gothic" panose="020B0600070205080204" pitchFamily="50" charset="-128"/>
                <a:ea typeface="MS UI Gothic" panose="020B0600070205080204" pitchFamily="50" charset="-128"/>
              </a:rPr>
              <a:t>eye</a:t>
            </a:r>
          </a:p>
        </p:txBody>
      </p:sp>
      <p:sp>
        <p:nvSpPr>
          <p:cNvPr id="29" name="矢印: 右 28">
            <a:extLst>
              <a:ext uri="{FF2B5EF4-FFF2-40B4-BE49-F238E27FC236}">
                <a16:creationId xmlns:a16="http://schemas.microsoft.com/office/drawing/2014/main" id="{C185AE97-FD21-4769-A31D-A60C61B00942}"/>
              </a:ext>
            </a:extLst>
          </p:cNvPr>
          <p:cNvSpPr/>
          <p:nvPr/>
        </p:nvSpPr>
        <p:spPr>
          <a:xfrm>
            <a:off x="1738413" y="4731134"/>
            <a:ext cx="589935"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矢印: 右 29">
            <a:extLst>
              <a:ext uri="{FF2B5EF4-FFF2-40B4-BE49-F238E27FC236}">
                <a16:creationId xmlns:a16="http://schemas.microsoft.com/office/drawing/2014/main" id="{D0EFC7D1-DDCE-4CB9-BC06-C4DD7DA85C2B}"/>
              </a:ext>
            </a:extLst>
          </p:cNvPr>
          <p:cNvSpPr/>
          <p:nvPr/>
        </p:nvSpPr>
        <p:spPr>
          <a:xfrm>
            <a:off x="5608244" y="4649787"/>
            <a:ext cx="589935"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F773C401-FC14-4E3C-AC6F-FEEF8ED76923}"/>
              </a:ext>
            </a:extLst>
          </p:cNvPr>
          <p:cNvSpPr txBox="1"/>
          <p:nvPr/>
        </p:nvSpPr>
        <p:spPr>
          <a:xfrm>
            <a:off x="2271607" y="5818891"/>
            <a:ext cx="3821509" cy="867930"/>
          </a:xfrm>
          <a:prstGeom prst="rect">
            <a:avLst/>
          </a:prstGeom>
          <a:noFill/>
        </p:spPr>
        <p:txBody>
          <a:bodyPr wrap="square" rtlCol="0">
            <a:spAutoFit/>
          </a:bodyPr>
          <a:lstStyle/>
          <a:p>
            <a:pPr>
              <a:lnSpc>
                <a:spcPct val="70000"/>
              </a:lnSpc>
            </a:pPr>
            <a:r>
              <a:rPr kumimoji="1" lang="en-US" altLang="ja-JP" sz="3600" dirty="0">
                <a:latin typeface="MS UI Gothic" panose="020B0600070205080204" pitchFamily="50" charset="-128"/>
                <a:ea typeface="MS UI Gothic" panose="020B0600070205080204" pitchFamily="50" charset="-128"/>
              </a:rPr>
              <a:t>a person looking at something</a:t>
            </a:r>
          </a:p>
        </p:txBody>
      </p:sp>
      <p:sp>
        <p:nvSpPr>
          <p:cNvPr id="32" name="テキスト ボックス 31">
            <a:extLst>
              <a:ext uri="{FF2B5EF4-FFF2-40B4-BE49-F238E27FC236}">
                <a16:creationId xmlns:a16="http://schemas.microsoft.com/office/drawing/2014/main" id="{2C5C51AF-E383-4CC2-9F7D-FFC99B5D8587}"/>
              </a:ext>
            </a:extLst>
          </p:cNvPr>
          <p:cNvSpPr txBox="1"/>
          <p:nvPr/>
        </p:nvSpPr>
        <p:spPr>
          <a:xfrm>
            <a:off x="6372161" y="5542802"/>
            <a:ext cx="2495000" cy="1175706"/>
          </a:xfrm>
          <a:prstGeom prst="rect">
            <a:avLst/>
          </a:prstGeom>
          <a:noFill/>
        </p:spPr>
        <p:txBody>
          <a:bodyPr wrap="square" rtlCol="0">
            <a:spAutoFit/>
          </a:bodyPr>
          <a:lstStyle/>
          <a:p>
            <a:pPr>
              <a:lnSpc>
                <a:spcPct val="80000"/>
              </a:lnSpc>
            </a:pPr>
            <a:r>
              <a:rPr kumimoji="1" lang="en-US" altLang="ja-JP" sz="4400" dirty="0">
                <a:solidFill>
                  <a:srgbClr val="FF0000"/>
                </a:solidFill>
                <a:latin typeface="MS UI Gothic" panose="020B0600070205080204" pitchFamily="50" charset="-128"/>
                <a:ea typeface="MS UI Gothic" panose="020B0600070205080204" pitchFamily="50" charset="-128"/>
              </a:rPr>
              <a:t>to look at</a:t>
            </a:r>
          </a:p>
          <a:p>
            <a:pPr>
              <a:lnSpc>
                <a:spcPct val="80000"/>
              </a:lnSpc>
            </a:pPr>
            <a:r>
              <a:rPr kumimoji="1" lang="en-US" altLang="ja-JP" sz="4400" dirty="0">
                <a:solidFill>
                  <a:srgbClr val="FF0000"/>
                </a:solidFill>
                <a:latin typeface="MS UI Gothic" panose="020B0600070205080204" pitchFamily="50" charset="-128"/>
                <a:ea typeface="MS UI Gothic" panose="020B0600070205080204" pitchFamily="50" charset="-128"/>
              </a:rPr>
              <a:t>to watch</a:t>
            </a:r>
          </a:p>
        </p:txBody>
      </p:sp>
      <p:cxnSp>
        <p:nvCxnSpPr>
          <p:cNvPr id="21" name="直線コネクタ 20">
            <a:extLst>
              <a:ext uri="{FF2B5EF4-FFF2-40B4-BE49-F238E27FC236}">
                <a16:creationId xmlns:a16="http://schemas.microsoft.com/office/drawing/2014/main" id="{189DFC46-F9B1-4DC7-892A-CB547ACAB93C}"/>
              </a:ext>
            </a:extLst>
          </p:cNvPr>
          <p:cNvCxnSpPr/>
          <p:nvPr/>
        </p:nvCxnSpPr>
        <p:spPr>
          <a:xfrm>
            <a:off x="276041" y="3120571"/>
            <a:ext cx="8374473"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図 4" descr="テキスト, アイコン&#10;&#10;自動的に生成された説明">
            <a:extLst>
              <a:ext uri="{FF2B5EF4-FFF2-40B4-BE49-F238E27FC236}">
                <a16:creationId xmlns:a16="http://schemas.microsoft.com/office/drawing/2014/main" id="{857E183F-D4D7-4BAC-B5C6-8EB468C0235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60078" y="3268644"/>
            <a:ext cx="2274153" cy="2274153"/>
          </a:xfrm>
          <a:prstGeom prst="rect">
            <a:avLst/>
          </a:prstGeom>
        </p:spPr>
      </p:pic>
    </p:spTree>
    <p:extLst>
      <p:ext uri="{BB962C8B-B14F-4D97-AF65-F5344CB8AC3E}">
        <p14:creationId xmlns:p14="http://schemas.microsoft.com/office/powerpoint/2010/main" val="3717391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6061C26-345B-4313-8ED4-0F64E71764CD}"/>
              </a:ext>
            </a:extLst>
          </p:cNvPr>
          <p:cNvPicPr>
            <a:picLocks noChangeAspect="1"/>
          </p:cNvPicPr>
          <p:nvPr/>
        </p:nvPicPr>
        <p:blipFill>
          <a:blip r:embed="rId2"/>
          <a:stretch>
            <a:fillRect/>
          </a:stretch>
        </p:blipFill>
        <p:spPr>
          <a:xfrm>
            <a:off x="0" y="-4051"/>
            <a:ext cx="9144000" cy="470458"/>
          </a:xfrm>
          <a:prstGeom prst="rect">
            <a:avLst/>
          </a:prstGeom>
        </p:spPr>
      </p:pic>
      <p:pic>
        <p:nvPicPr>
          <p:cNvPr id="4" name="図 3">
            <a:extLst>
              <a:ext uri="{FF2B5EF4-FFF2-40B4-BE49-F238E27FC236}">
                <a16:creationId xmlns:a16="http://schemas.microsoft.com/office/drawing/2014/main" id="{BE09A537-BEF4-4A3B-B773-9CAC4C104773}"/>
              </a:ext>
            </a:extLst>
          </p:cNvPr>
          <p:cNvPicPr>
            <a:picLocks noChangeAspect="1"/>
          </p:cNvPicPr>
          <p:nvPr/>
        </p:nvPicPr>
        <p:blipFill>
          <a:blip r:embed="rId3"/>
          <a:stretch>
            <a:fillRect/>
          </a:stretch>
        </p:blipFill>
        <p:spPr>
          <a:xfrm>
            <a:off x="238587" y="1739081"/>
            <a:ext cx="2847758" cy="2110248"/>
          </a:xfrm>
          <a:prstGeom prst="rect">
            <a:avLst/>
          </a:prstGeom>
        </p:spPr>
      </p:pic>
      <p:pic>
        <p:nvPicPr>
          <p:cNvPr id="5" name="図 4">
            <a:extLst>
              <a:ext uri="{FF2B5EF4-FFF2-40B4-BE49-F238E27FC236}">
                <a16:creationId xmlns:a16="http://schemas.microsoft.com/office/drawing/2014/main" id="{B3002330-A777-426B-A5BC-BDBA1853BDA6}"/>
              </a:ext>
            </a:extLst>
          </p:cNvPr>
          <p:cNvPicPr>
            <a:picLocks noChangeAspect="1"/>
          </p:cNvPicPr>
          <p:nvPr/>
        </p:nvPicPr>
        <p:blipFill>
          <a:blip r:embed="rId4"/>
          <a:stretch>
            <a:fillRect/>
          </a:stretch>
        </p:blipFill>
        <p:spPr>
          <a:xfrm>
            <a:off x="0" y="466407"/>
            <a:ext cx="9144000" cy="470899"/>
          </a:xfrm>
          <a:prstGeom prst="rect">
            <a:avLst/>
          </a:prstGeom>
        </p:spPr>
      </p:pic>
      <p:pic>
        <p:nvPicPr>
          <p:cNvPr id="6" name="図 5">
            <a:extLst>
              <a:ext uri="{FF2B5EF4-FFF2-40B4-BE49-F238E27FC236}">
                <a16:creationId xmlns:a16="http://schemas.microsoft.com/office/drawing/2014/main" id="{F8C54511-BBEE-48A0-BC13-BE428C26756F}"/>
              </a:ext>
            </a:extLst>
          </p:cNvPr>
          <p:cNvPicPr>
            <a:picLocks noChangeAspect="1"/>
          </p:cNvPicPr>
          <p:nvPr/>
        </p:nvPicPr>
        <p:blipFill>
          <a:blip r:embed="rId5"/>
          <a:stretch>
            <a:fillRect/>
          </a:stretch>
        </p:blipFill>
        <p:spPr>
          <a:xfrm>
            <a:off x="0" y="937306"/>
            <a:ext cx="9144000" cy="470458"/>
          </a:xfrm>
          <a:prstGeom prst="rect">
            <a:avLst/>
          </a:prstGeom>
        </p:spPr>
      </p:pic>
      <p:pic>
        <p:nvPicPr>
          <p:cNvPr id="8" name="図 7">
            <a:extLst>
              <a:ext uri="{FF2B5EF4-FFF2-40B4-BE49-F238E27FC236}">
                <a16:creationId xmlns:a16="http://schemas.microsoft.com/office/drawing/2014/main" id="{C4AB9207-CBCF-4F02-959E-89A703781962}"/>
              </a:ext>
            </a:extLst>
          </p:cNvPr>
          <p:cNvPicPr>
            <a:picLocks noChangeAspect="1"/>
          </p:cNvPicPr>
          <p:nvPr/>
        </p:nvPicPr>
        <p:blipFill>
          <a:blip r:embed="rId6"/>
          <a:stretch>
            <a:fillRect/>
          </a:stretch>
        </p:blipFill>
        <p:spPr>
          <a:xfrm>
            <a:off x="2192433" y="2056057"/>
            <a:ext cx="1223124" cy="908461"/>
          </a:xfrm>
          <a:prstGeom prst="rect">
            <a:avLst/>
          </a:prstGeom>
        </p:spPr>
      </p:pic>
      <p:pic>
        <p:nvPicPr>
          <p:cNvPr id="12" name="図 11">
            <a:extLst>
              <a:ext uri="{FF2B5EF4-FFF2-40B4-BE49-F238E27FC236}">
                <a16:creationId xmlns:a16="http://schemas.microsoft.com/office/drawing/2014/main" id="{DE2B35AE-5DA1-4E4C-A9EC-F7475F9E153B}"/>
              </a:ext>
            </a:extLst>
          </p:cNvPr>
          <p:cNvPicPr>
            <a:picLocks noChangeAspect="1"/>
          </p:cNvPicPr>
          <p:nvPr/>
        </p:nvPicPr>
        <p:blipFill>
          <a:blip r:embed="rId7"/>
          <a:stretch>
            <a:fillRect/>
          </a:stretch>
        </p:blipFill>
        <p:spPr>
          <a:xfrm>
            <a:off x="6804223" y="1532603"/>
            <a:ext cx="2118130" cy="1896397"/>
          </a:xfrm>
          <a:prstGeom prst="rect">
            <a:avLst/>
          </a:prstGeom>
        </p:spPr>
      </p:pic>
      <p:pic>
        <p:nvPicPr>
          <p:cNvPr id="14" name="図 13">
            <a:extLst>
              <a:ext uri="{FF2B5EF4-FFF2-40B4-BE49-F238E27FC236}">
                <a16:creationId xmlns:a16="http://schemas.microsoft.com/office/drawing/2014/main" id="{09341540-9E07-4C0B-A80A-66FE6DB5CF4F}"/>
              </a:ext>
            </a:extLst>
          </p:cNvPr>
          <p:cNvPicPr>
            <a:picLocks noChangeAspect="1"/>
          </p:cNvPicPr>
          <p:nvPr/>
        </p:nvPicPr>
        <p:blipFill>
          <a:blip r:embed="rId8"/>
          <a:stretch>
            <a:fillRect/>
          </a:stretch>
        </p:blipFill>
        <p:spPr>
          <a:xfrm>
            <a:off x="5957312" y="1832248"/>
            <a:ext cx="1035397" cy="1491464"/>
          </a:xfrm>
          <a:prstGeom prst="rect">
            <a:avLst/>
          </a:prstGeom>
        </p:spPr>
      </p:pic>
      <p:sp>
        <p:nvSpPr>
          <p:cNvPr id="15" name="テキスト ボックス 14">
            <a:extLst>
              <a:ext uri="{FF2B5EF4-FFF2-40B4-BE49-F238E27FC236}">
                <a16:creationId xmlns:a16="http://schemas.microsoft.com/office/drawing/2014/main" id="{5B9DC458-A821-4F91-B100-45B32CAAB8C8}"/>
              </a:ext>
            </a:extLst>
          </p:cNvPr>
          <p:cNvSpPr txBox="1"/>
          <p:nvPr/>
        </p:nvSpPr>
        <p:spPr>
          <a:xfrm>
            <a:off x="82422" y="3638959"/>
            <a:ext cx="4135890" cy="1341906"/>
          </a:xfrm>
          <a:prstGeom prst="rect">
            <a:avLst/>
          </a:prstGeom>
          <a:noFill/>
        </p:spPr>
        <p:txBody>
          <a:bodyPr wrap="square" rtlCol="0">
            <a:spAutoFit/>
          </a:bodyPr>
          <a:lstStyle/>
          <a:p>
            <a:pPr>
              <a:lnSpc>
                <a:spcPct val="70000"/>
              </a:lnSpc>
            </a:pPr>
            <a:r>
              <a:rPr lang="en-US" altLang="ja-JP" sz="3600" b="1" dirty="0">
                <a:latin typeface="MS UI Gothic" panose="020B0600070205080204" pitchFamily="50" charset="-128"/>
                <a:ea typeface="MS UI Gothic" panose="020B0600070205080204" pitchFamily="50" charset="-128"/>
              </a:rPr>
              <a:t>cut ~ in the ratio 3:7 </a:t>
            </a:r>
          </a:p>
          <a:p>
            <a:pPr marL="571500" indent="-571500">
              <a:lnSpc>
                <a:spcPct val="70000"/>
              </a:lnSpc>
              <a:buFont typeface="Wingdings" panose="05000000000000000000" pitchFamily="2" charset="2"/>
              <a:buChar char="à"/>
            </a:pPr>
            <a:r>
              <a:rPr lang="en-US" altLang="ja-JP" sz="3600" b="1" dirty="0">
                <a:latin typeface="MS UI Gothic" panose="020B0600070205080204" pitchFamily="50" charset="-128"/>
                <a:ea typeface="MS UI Gothic" panose="020B0600070205080204" pitchFamily="50" charset="-128"/>
                <a:sym typeface="Wingdings" panose="05000000000000000000" pitchFamily="2" charset="2"/>
              </a:rPr>
              <a:t>70%</a:t>
            </a:r>
          </a:p>
          <a:p>
            <a:pPr marL="571500" indent="-571500">
              <a:lnSpc>
                <a:spcPct val="70000"/>
              </a:lnSpc>
              <a:buFont typeface="Wingdings" panose="05000000000000000000" pitchFamily="2" charset="2"/>
              <a:buChar char="à"/>
            </a:pPr>
            <a:r>
              <a:rPr lang="en-US" altLang="ja-JP" sz="3600" b="1"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seven/7</a:t>
            </a:r>
            <a:endParaRPr lang="en-US" altLang="ja-JP" sz="3600" b="1" dirty="0">
              <a:solidFill>
                <a:srgbClr val="FF0000"/>
              </a:solidFill>
              <a:latin typeface="MS UI Gothic" panose="020B0600070205080204" pitchFamily="50" charset="-128"/>
              <a:ea typeface="MS UI Gothic" panose="020B0600070205080204" pitchFamily="50" charset="-128"/>
            </a:endParaRPr>
          </a:p>
        </p:txBody>
      </p:sp>
      <p:sp>
        <p:nvSpPr>
          <p:cNvPr id="16" name="テキスト ボックス 15">
            <a:extLst>
              <a:ext uri="{FF2B5EF4-FFF2-40B4-BE49-F238E27FC236}">
                <a16:creationId xmlns:a16="http://schemas.microsoft.com/office/drawing/2014/main" id="{08963A53-FE06-4BF3-B4E6-56436EB4811B}"/>
              </a:ext>
            </a:extLst>
          </p:cNvPr>
          <p:cNvSpPr txBox="1"/>
          <p:nvPr/>
        </p:nvSpPr>
        <p:spPr>
          <a:xfrm>
            <a:off x="5086788" y="3429000"/>
            <a:ext cx="4057212" cy="486287"/>
          </a:xfrm>
          <a:prstGeom prst="rect">
            <a:avLst/>
          </a:prstGeom>
          <a:noFill/>
        </p:spPr>
        <p:txBody>
          <a:bodyPr wrap="square" rtlCol="0">
            <a:spAutoFit/>
          </a:bodyPr>
          <a:lstStyle/>
          <a:p>
            <a:pPr>
              <a:lnSpc>
                <a:spcPct val="80000"/>
              </a:lnSpc>
            </a:pPr>
            <a:r>
              <a:rPr lang="en-US" altLang="ja-JP" sz="3200" b="1" dirty="0">
                <a:latin typeface="MS UI Gothic" panose="020B0600070205080204" pitchFamily="50" charset="-128"/>
                <a:ea typeface="MS UI Gothic" panose="020B0600070205080204" pitchFamily="50" charset="-128"/>
              </a:rPr>
              <a:t>pictograph of “</a:t>
            </a:r>
            <a:r>
              <a:rPr lang="en-US" altLang="ja-JP" sz="3200" b="1" dirty="0">
                <a:solidFill>
                  <a:srgbClr val="FF0000"/>
                </a:solidFill>
                <a:latin typeface="MS UI Gothic" panose="020B0600070205080204" pitchFamily="50" charset="-128"/>
                <a:ea typeface="MS UI Gothic" panose="020B0600070205080204" pitchFamily="50" charset="-128"/>
              </a:rPr>
              <a:t>sword</a:t>
            </a:r>
            <a:r>
              <a:rPr lang="en-US" altLang="ja-JP" sz="3200" b="1" dirty="0">
                <a:latin typeface="MS UI Gothic" panose="020B0600070205080204" pitchFamily="50" charset="-128"/>
                <a:ea typeface="MS UI Gothic" panose="020B0600070205080204" pitchFamily="50" charset="-128"/>
              </a:rPr>
              <a:t>”</a:t>
            </a:r>
          </a:p>
        </p:txBody>
      </p:sp>
      <p:pic>
        <p:nvPicPr>
          <p:cNvPr id="18" name="図 17">
            <a:extLst>
              <a:ext uri="{FF2B5EF4-FFF2-40B4-BE49-F238E27FC236}">
                <a16:creationId xmlns:a16="http://schemas.microsoft.com/office/drawing/2014/main" id="{D0837085-5C66-47DB-A0EC-65D0A283FF16}"/>
              </a:ext>
            </a:extLst>
          </p:cNvPr>
          <p:cNvPicPr>
            <a:picLocks noChangeAspect="1"/>
          </p:cNvPicPr>
          <p:nvPr/>
        </p:nvPicPr>
        <p:blipFill>
          <a:blip r:embed="rId9"/>
          <a:stretch>
            <a:fillRect/>
          </a:stretch>
        </p:blipFill>
        <p:spPr>
          <a:xfrm>
            <a:off x="6133613" y="4020575"/>
            <a:ext cx="2687893" cy="2687893"/>
          </a:xfrm>
          <a:prstGeom prst="rect">
            <a:avLst/>
          </a:prstGeom>
        </p:spPr>
      </p:pic>
      <p:sp>
        <p:nvSpPr>
          <p:cNvPr id="19" name="テキスト ボックス 18">
            <a:extLst>
              <a:ext uri="{FF2B5EF4-FFF2-40B4-BE49-F238E27FC236}">
                <a16:creationId xmlns:a16="http://schemas.microsoft.com/office/drawing/2014/main" id="{557266A1-F80B-4756-BDDC-1EE42792F77E}"/>
              </a:ext>
            </a:extLst>
          </p:cNvPr>
          <p:cNvSpPr txBox="1"/>
          <p:nvPr/>
        </p:nvSpPr>
        <p:spPr>
          <a:xfrm>
            <a:off x="3415557" y="5195713"/>
            <a:ext cx="3008670" cy="904863"/>
          </a:xfrm>
          <a:prstGeom prst="rect">
            <a:avLst/>
          </a:prstGeom>
          <a:noFill/>
        </p:spPr>
        <p:txBody>
          <a:bodyPr wrap="square" rtlCol="0">
            <a:spAutoFit/>
          </a:bodyPr>
          <a:lstStyle/>
          <a:p>
            <a:pPr>
              <a:lnSpc>
                <a:spcPct val="80000"/>
              </a:lnSpc>
            </a:pPr>
            <a:r>
              <a:rPr lang="en-US" altLang="ja-JP" sz="66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to cut</a:t>
            </a:r>
            <a:endParaRPr lang="en-US" altLang="ja-JP" sz="6600" b="1" dirty="0">
              <a:solidFill>
                <a:srgbClr val="FF0000"/>
              </a:solidFill>
              <a:latin typeface="MS UI Gothic" panose="020B0600070205080204" pitchFamily="50" charset="-128"/>
              <a:ea typeface="MS UI Gothic" panose="020B0600070205080204" pitchFamily="50" charset="-128"/>
            </a:endParaRPr>
          </a:p>
        </p:txBody>
      </p:sp>
      <p:sp>
        <p:nvSpPr>
          <p:cNvPr id="20" name="矢印: 右 19">
            <a:extLst>
              <a:ext uri="{FF2B5EF4-FFF2-40B4-BE49-F238E27FC236}">
                <a16:creationId xmlns:a16="http://schemas.microsoft.com/office/drawing/2014/main" id="{0B263797-8339-43ED-B911-59A7F9C47847}"/>
              </a:ext>
            </a:extLst>
          </p:cNvPr>
          <p:cNvSpPr/>
          <p:nvPr/>
        </p:nvSpPr>
        <p:spPr>
          <a:xfrm rot="2380184">
            <a:off x="2920581" y="4265574"/>
            <a:ext cx="1195154" cy="7524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矢印: 右 20">
            <a:extLst>
              <a:ext uri="{FF2B5EF4-FFF2-40B4-BE49-F238E27FC236}">
                <a16:creationId xmlns:a16="http://schemas.microsoft.com/office/drawing/2014/main" id="{3C7068DF-1293-4469-B15B-2F78BAF11DE7}"/>
              </a:ext>
            </a:extLst>
          </p:cNvPr>
          <p:cNvSpPr/>
          <p:nvPr/>
        </p:nvSpPr>
        <p:spPr>
          <a:xfrm rot="7964579">
            <a:off x="4097445" y="4174776"/>
            <a:ext cx="1195154" cy="7524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6983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06470B69-2380-45D7-97E6-1A6491E54484}"/>
              </a:ext>
            </a:extLst>
          </p:cNvPr>
          <p:cNvPicPr>
            <a:picLocks noChangeAspect="1"/>
          </p:cNvPicPr>
          <p:nvPr/>
        </p:nvPicPr>
        <p:blipFill>
          <a:blip r:embed="rId2"/>
          <a:stretch>
            <a:fillRect/>
          </a:stretch>
        </p:blipFill>
        <p:spPr>
          <a:xfrm>
            <a:off x="1746513" y="716794"/>
            <a:ext cx="3561735" cy="3101304"/>
          </a:xfrm>
          <a:prstGeom prst="rect">
            <a:avLst/>
          </a:prstGeom>
        </p:spPr>
      </p:pic>
      <p:sp>
        <p:nvSpPr>
          <p:cNvPr id="29" name="右中かっこ 28">
            <a:extLst>
              <a:ext uri="{FF2B5EF4-FFF2-40B4-BE49-F238E27FC236}">
                <a16:creationId xmlns:a16="http://schemas.microsoft.com/office/drawing/2014/main" id="{36624A86-E2B9-42A8-97D6-9B70F30CAF4D}"/>
              </a:ext>
            </a:extLst>
          </p:cNvPr>
          <p:cNvSpPr/>
          <p:nvPr/>
        </p:nvSpPr>
        <p:spPr>
          <a:xfrm rot="6969959">
            <a:off x="3042730" y="1912219"/>
            <a:ext cx="608433" cy="3086032"/>
          </a:xfrm>
          <a:prstGeom prst="rightBrace">
            <a:avLst>
              <a:gd name="adj1" fmla="val 103231"/>
              <a:gd name="adj2" fmla="val 5000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1" name="直線コネクタ 30">
            <a:extLst>
              <a:ext uri="{FF2B5EF4-FFF2-40B4-BE49-F238E27FC236}">
                <a16:creationId xmlns:a16="http://schemas.microsoft.com/office/drawing/2014/main" id="{414A2710-36EC-47FD-A751-22280A22ADA8}"/>
              </a:ext>
            </a:extLst>
          </p:cNvPr>
          <p:cNvCxnSpPr>
            <a:cxnSpLocks/>
          </p:cNvCxnSpPr>
          <p:nvPr/>
        </p:nvCxnSpPr>
        <p:spPr>
          <a:xfrm flipV="1">
            <a:off x="1874072" y="2069506"/>
            <a:ext cx="988142" cy="432352"/>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sp>
        <p:nvSpPr>
          <p:cNvPr id="34" name="右中かっこ 33">
            <a:extLst>
              <a:ext uri="{FF2B5EF4-FFF2-40B4-BE49-F238E27FC236}">
                <a16:creationId xmlns:a16="http://schemas.microsoft.com/office/drawing/2014/main" id="{F4433E81-D13F-4D94-B733-AD3529ED1D51}"/>
              </a:ext>
            </a:extLst>
          </p:cNvPr>
          <p:cNvSpPr/>
          <p:nvPr/>
        </p:nvSpPr>
        <p:spPr>
          <a:xfrm rot="10800000">
            <a:off x="1542995" y="969725"/>
            <a:ext cx="375319" cy="1198779"/>
          </a:xfrm>
          <a:prstGeom prst="rightBrace">
            <a:avLst>
              <a:gd name="adj1" fmla="val 52516"/>
              <a:gd name="adj2" fmla="val 5000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DD3A8F3E-D4D7-4C7F-BEC3-F4C1AC629ED5}"/>
              </a:ext>
            </a:extLst>
          </p:cNvPr>
          <p:cNvPicPr>
            <a:picLocks noChangeAspect="1"/>
          </p:cNvPicPr>
          <p:nvPr/>
        </p:nvPicPr>
        <p:blipFill>
          <a:blip r:embed="rId3"/>
          <a:stretch>
            <a:fillRect/>
          </a:stretch>
        </p:blipFill>
        <p:spPr>
          <a:xfrm>
            <a:off x="0" y="65843"/>
            <a:ext cx="9144000" cy="470899"/>
          </a:xfrm>
          <a:prstGeom prst="rect">
            <a:avLst/>
          </a:prstGeom>
        </p:spPr>
      </p:pic>
      <p:pic>
        <p:nvPicPr>
          <p:cNvPr id="7" name="図 6" descr="ロゴ&#10;&#10;低い精度で自動的に生成された説明">
            <a:extLst>
              <a:ext uri="{FF2B5EF4-FFF2-40B4-BE49-F238E27FC236}">
                <a16:creationId xmlns:a16="http://schemas.microsoft.com/office/drawing/2014/main" id="{1D4C3D62-8671-4BCC-BD72-F702119357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0360" y="3429000"/>
            <a:ext cx="3045541" cy="3045541"/>
          </a:xfrm>
          <a:prstGeom prst="rect">
            <a:avLst/>
          </a:prstGeom>
        </p:spPr>
      </p:pic>
      <p:sp>
        <p:nvSpPr>
          <p:cNvPr id="8" name="テキスト ボックス 7">
            <a:extLst>
              <a:ext uri="{FF2B5EF4-FFF2-40B4-BE49-F238E27FC236}">
                <a16:creationId xmlns:a16="http://schemas.microsoft.com/office/drawing/2014/main" id="{8C44363C-368B-4B05-AD6F-0E1381F9C4E5}"/>
              </a:ext>
            </a:extLst>
          </p:cNvPr>
          <p:cNvSpPr txBox="1"/>
          <p:nvPr/>
        </p:nvSpPr>
        <p:spPr>
          <a:xfrm>
            <a:off x="387044" y="4373910"/>
            <a:ext cx="5025293" cy="2277547"/>
          </a:xfrm>
          <a:prstGeom prst="rect">
            <a:avLst/>
          </a:prstGeom>
          <a:noFill/>
        </p:spPr>
        <p:txBody>
          <a:bodyPr wrap="square" rtlCol="0">
            <a:spAutoFit/>
          </a:bodyPr>
          <a:lstStyle/>
          <a:p>
            <a:r>
              <a:rPr lang="en-US" altLang="ja-JP" sz="4400" b="1" dirty="0">
                <a:latin typeface="MS UI Gothic" panose="020B0600070205080204" pitchFamily="50" charset="-128"/>
                <a:ea typeface="MS UI Gothic" panose="020B0600070205080204" pitchFamily="50" charset="-128"/>
              </a:rPr>
              <a:t>cut ~ in the ratio 3:7 </a:t>
            </a:r>
          </a:p>
          <a:p>
            <a:pPr marL="571500" indent="-571500">
              <a:buFont typeface="Wingdings" panose="05000000000000000000" pitchFamily="2" charset="2"/>
              <a:buChar char="à"/>
            </a:pPr>
            <a:r>
              <a:rPr lang="en-US" altLang="ja-JP" sz="4400" b="1" dirty="0">
                <a:latin typeface="MS UI Gothic" panose="020B0600070205080204" pitchFamily="50" charset="-128"/>
                <a:ea typeface="MS UI Gothic" panose="020B0600070205080204" pitchFamily="50" charset="-128"/>
                <a:sym typeface="Wingdings" panose="05000000000000000000" pitchFamily="2" charset="2"/>
              </a:rPr>
              <a:t>70%</a:t>
            </a:r>
          </a:p>
          <a:p>
            <a:pPr marL="571500" indent="-571500">
              <a:buFont typeface="Wingdings" panose="05000000000000000000" pitchFamily="2" charset="2"/>
              <a:buChar char="à"/>
            </a:pPr>
            <a:r>
              <a:rPr lang="en-US" altLang="ja-JP" sz="4400" b="1"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5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seven/7</a:t>
            </a:r>
            <a:endParaRPr lang="en-US" altLang="ja-JP" sz="4400" b="1" dirty="0">
              <a:solidFill>
                <a:srgbClr val="FF0000"/>
              </a:solidFill>
              <a:latin typeface="MS UI Gothic" panose="020B0600070205080204" pitchFamily="50" charset="-128"/>
              <a:ea typeface="MS UI Gothic" panose="020B0600070205080204" pitchFamily="50" charset="-128"/>
            </a:endParaRPr>
          </a:p>
        </p:txBody>
      </p:sp>
      <p:pic>
        <p:nvPicPr>
          <p:cNvPr id="5124" name="Picture 4" descr="調理器具のイラスト「包丁」">
            <a:extLst>
              <a:ext uri="{FF2B5EF4-FFF2-40B4-BE49-F238E27FC236}">
                <a16:creationId xmlns:a16="http://schemas.microsoft.com/office/drawing/2014/main" id="{6C679F66-CCCE-4DA3-8C8F-71328CBD10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730422">
            <a:off x="263741" y="1904410"/>
            <a:ext cx="1279291" cy="1624497"/>
          </a:xfrm>
          <a:prstGeom prst="rect">
            <a:avLst/>
          </a:prstGeom>
          <a:noFill/>
          <a:extLst>
            <a:ext uri="{909E8E84-426E-40DD-AFC4-6F175D3DCCD1}">
              <a14:hiddenFill xmlns:a14="http://schemas.microsoft.com/office/drawing/2010/main">
                <a:solidFill>
                  <a:srgbClr val="FFFFFF"/>
                </a:solidFill>
              </a14:hiddenFill>
            </a:ext>
          </a:extLst>
        </p:spPr>
      </p:pic>
      <p:sp>
        <p:nvSpPr>
          <p:cNvPr id="36" name="矢印: 右 35">
            <a:extLst>
              <a:ext uri="{FF2B5EF4-FFF2-40B4-BE49-F238E27FC236}">
                <a16:creationId xmlns:a16="http://schemas.microsoft.com/office/drawing/2014/main" id="{ECDA4CF2-07F3-4D14-892A-139A4433407D}"/>
              </a:ext>
            </a:extLst>
          </p:cNvPr>
          <p:cNvSpPr/>
          <p:nvPr/>
        </p:nvSpPr>
        <p:spPr>
          <a:xfrm rot="2380184">
            <a:off x="5352614" y="3737162"/>
            <a:ext cx="743396" cy="7524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26E6A82C-DA62-4E9C-8117-EAE8EFE0074A}"/>
              </a:ext>
            </a:extLst>
          </p:cNvPr>
          <p:cNvSpPr txBox="1"/>
          <p:nvPr/>
        </p:nvSpPr>
        <p:spPr>
          <a:xfrm>
            <a:off x="387044" y="1148018"/>
            <a:ext cx="1370176" cy="769441"/>
          </a:xfrm>
          <a:prstGeom prst="rect">
            <a:avLst/>
          </a:prstGeom>
          <a:noFill/>
        </p:spPr>
        <p:txBody>
          <a:bodyPr wrap="square" rtlCol="0">
            <a:spAutoFit/>
          </a:bodyPr>
          <a:lstStyle/>
          <a:p>
            <a:pPr algn="ctr"/>
            <a:r>
              <a:rPr lang="en-US" altLang="ja-JP" sz="4400" dirty="0">
                <a:latin typeface="MS UI Gothic" panose="020B0600070205080204" pitchFamily="50" charset="-128"/>
                <a:ea typeface="MS UI Gothic" panose="020B0600070205080204" pitchFamily="50" charset="-128"/>
              </a:rPr>
              <a:t>30%</a:t>
            </a:r>
            <a:endParaRPr lang="en-US" altLang="ja-JP" sz="4400" dirty="0">
              <a:solidFill>
                <a:srgbClr val="FF0000"/>
              </a:solidFill>
              <a:latin typeface="MS UI Gothic" panose="020B0600070205080204" pitchFamily="50" charset="-128"/>
              <a:ea typeface="MS UI Gothic" panose="020B0600070205080204" pitchFamily="50" charset="-128"/>
            </a:endParaRPr>
          </a:p>
        </p:txBody>
      </p:sp>
      <p:sp>
        <p:nvSpPr>
          <p:cNvPr id="38" name="テキスト ボックス 37">
            <a:extLst>
              <a:ext uri="{FF2B5EF4-FFF2-40B4-BE49-F238E27FC236}">
                <a16:creationId xmlns:a16="http://schemas.microsoft.com/office/drawing/2014/main" id="{578F1375-2D38-4F16-8ECF-B400F5DDD0C1}"/>
              </a:ext>
            </a:extLst>
          </p:cNvPr>
          <p:cNvSpPr txBox="1"/>
          <p:nvPr/>
        </p:nvSpPr>
        <p:spPr>
          <a:xfrm>
            <a:off x="2542455" y="3605838"/>
            <a:ext cx="1370176" cy="769441"/>
          </a:xfrm>
          <a:prstGeom prst="rect">
            <a:avLst/>
          </a:prstGeom>
          <a:noFill/>
        </p:spPr>
        <p:txBody>
          <a:bodyPr wrap="square" rtlCol="0">
            <a:spAutoFit/>
          </a:bodyPr>
          <a:lstStyle/>
          <a:p>
            <a:pPr algn="ctr"/>
            <a:r>
              <a:rPr lang="en-US" altLang="ja-JP" sz="4400" dirty="0">
                <a:latin typeface="MS UI Gothic" panose="020B0600070205080204" pitchFamily="50" charset="-128"/>
                <a:ea typeface="MS UI Gothic" panose="020B0600070205080204" pitchFamily="50" charset="-128"/>
              </a:rPr>
              <a:t>70%</a:t>
            </a:r>
            <a:endParaRPr lang="en-US" altLang="ja-JP" sz="4400" dirty="0">
              <a:solidFill>
                <a:srgbClr val="FF0000"/>
              </a:solidFill>
              <a:latin typeface="MS UI Gothic" panose="020B0600070205080204" pitchFamily="50" charset="-128"/>
              <a:ea typeface="MS UI Gothic" panose="020B0600070205080204" pitchFamily="50" charset="-128"/>
            </a:endParaRPr>
          </a:p>
        </p:txBody>
      </p:sp>
      <p:sp>
        <p:nvSpPr>
          <p:cNvPr id="5121" name="フリーフォーム: 図形 5120">
            <a:extLst>
              <a:ext uri="{FF2B5EF4-FFF2-40B4-BE49-F238E27FC236}">
                <a16:creationId xmlns:a16="http://schemas.microsoft.com/office/drawing/2014/main" id="{2078CC5C-4C3F-4F77-9800-1BD48F186B35}"/>
              </a:ext>
            </a:extLst>
          </p:cNvPr>
          <p:cNvSpPr/>
          <p:nvPr/>
        </p:nvSpPr>
        <p:spPr>
          <a:xfrm>
            <a:off x="5305294" y="1889708"/>
            <a:ext cx="1369929" cy="1482462"/>
          </a:xfrm>
          <a:custGeom>
            <a:avLst/>
            <a:gdLst>
              <a:gd name="connsiteX0" fmla="*/ 0 w 1864945"/>
              <a:gd name="connsiteY0" fmla="*/ 0 h 1482462"/>
              <a:gd name="connsiteX1" fmla="*/ 58993 w 1864945"/>
              <a:gd name="connsiteY1" fmla="*/ 870155 h 1482462"/>
              <a:gd name="connsiteX2" fmla="*/ 206477 w 1864945"/>
              <a:gd name="connsiteY2" fmla="*/ 1238864 h 1482462"/>
              <a:gd name="connsiteX3" fmla="*/ 1032387 w 1864945"/>
              <a:gd name="connsiteY3" fmla="*/ 1474839 h 1482462"/>
              <a:gd name="connsiteX4" fmla="*/ 1784554 w 1864945"/>
              <a:gd name="connsiteY4" fmla="*/ 1415845 h 1482462"/>
              <a:gd name="connsiteX5" fmla="*/ 1843548 w 1864945"/>
              <a:gd name="connsiteY5" fmla="*/ 1327355 h 1482462"/>
              <a:gd name="connsiteX6" fmla="*/ 1814051 w 1864945"/>
              <a:gd name="connsiteY6" fmla="*/ 1327355 h 1482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4945" h="1482462">
                <a:moveTo>
                  <a:pt x="0" y="0"/>
                </a:moveTo>
                <a:cubicBezTo>
                  <a:pt x="12290" y="331839"/>
                  <a:pt x="24580" y="663678"/>
                  <a:pt x="58993" y="870155"/>
                </a:cubicBezTo>
                <a:cubicBezTo>
                  <a:pt x="93406" y="1076632"/>
                  <a:pt x="44245" y="1138083"/>
                  <a:pt x="206477" y="1238864"/>
                </a:cubicBezTo>
                <a:cubicBezTo>
                  <a:pt x="368709" y="1339645"/>
                  <a:pt x="769374" y="1445342"/>
                  <a:pt x="1032387" y="1474839"/>
                </a:cubicBezTo>
                <a:cubicBezTo>
                  <a:pt x="1295400" y="1504336"/>
                  <a:pt x="1649361" y="1440426"/>
                  <a:pt x="1784554" y="1415845"/>
                </a:cubicBezTo>
                <a:cubicBezTo>
                  <a:pt x="1919747" y="1391264"/>
                  <a:pt x="1843548" y="1327355"/>
                  <a:pt x="1843548" y="1327355"/>
                </a:cubicBezTo>
                <a:cubicBezTo>
                  <a:pt x="1848464" y="1312607"/>
                  <a:pt x="1831257" y="1319981"/>
                  <a:pt x="1814051" y="1327355"/>
                </a:cubicBezTo>
              </a:path>
            </a:pathLst>
          </a:custGeom>
          <a:noFill/>
          <a:ln w="2444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125" name="直線コネクタ 5124">
            <a:extLst>
              <a:ext uri="{FF2B5EF4-FFF2-40B4-BE49-F238E27FC236}">
                <a16:creationId xmlns:a16="http://schemas.microsoft.com/office/drawing/2014/main" id="{62CC46B0-8E0B-475A-84C9-C44CBE844021}"/>
              </a:ext>
            </a:extLst>
          </p:cNvPr>
          <p:cNvCxnSpPr/>
          <p:nvPr/>
        </p:nvCxnSpPr>
        <p:spPr>
          <a:xfrm flipV="1">
            <a:off x="4569937" y="2341739"/>
            <a:ext cx="1991032" cy="274493"/>
          </a:xfrm>
          <a:prstGeom prst="line">
            <a:avLst/>
          </a:prstGeom>
          <a:ln w="1778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2685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432666B-0EDB-487B-8357-2805DFAA8BEA}"/>
              </a:ext>
            </a:extLst>
          </p:cNvPr>
          <p:cNvPicPr>
            <a:picLocks noChangeAspect="1"/>
          </p:cNvPicPr>
          <p:nvPr/>
        </p:nvPicPr>
        <p:blipFill>
          <a:blip r:embed="rId2"/>
          <a:stretch>
            <a:fillRect/>
          </a:stretch>
        </p:blipFill>
        <p:spPr>
          <a:xfrm>
            <a:off x="0" y="81863"/>
            <a:ext cx="9144000" cy="470458"/>
          </a:xfrm>
          <a:prstGeom prst="rect">
            <a:avLst/>
          </a:prstGeom>
        </p:spPr>
      </p:pic>
      <p:pic>
        <p:nvPicPr>
          <p:cNvPr id="6" name="図 5" descr="テーブル, 椅子 が含まれている画像&#10;&#10;自動的に生成された説明">
            <a:extLst>
              <a:ext uri="{FF2B5EF4-FFF2-40B4-BE49-F238E27FC236}">
                <a16:creationId xmlns:a16="http://schemas.microsoft.com/office/drawing/2014/main" id="{C3769BD8-5B07-4531-A5D7-A60326F537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5371" y="3690256"/>
            <a:ext cx="2841171" cy="2841171"/>
          </a:xfrm>
          <a:prstGeom prst="rect">
            <a:avLst/>
          </a:prstGeom>
        </p:spPr>
      </p:pic>
      <p:pic>
        <p:nvPicPr>
          <p:cNvPr id="4" name="図 3">
            <a:extLst>
              <a:ext uri="{FF2B5EF4-FFF2-40B4-BE49-F238E27FC236}">
                <a16:creationId xmlns:a16="http://schemas.microsoft.com/office/drawing/2014/main" id="{4E1A9CFA-2E66-4AF6-87C0-43773B7ED332}"/>
              </a:ext>
            </a:extLst>
          </p:cNvPr>
          <p:cNvPicPr>
            <a:picLocks noChangeAspect="1"/>
          </p:cNvPicPr>
          <p:nvPr/>
        </p:nvPicPr>
        <p:blipFill>
          <a:blip r:embed="rId4"/>
          <a:stretch>
            <a:fillRect/>
          </a:stretch>
        </p:blipFill>
        <p:spPr>
          <a:xfrm>
            <a:off x="309929" y="919095"/>
            <a:ext cx="3458096" cy="3086848"/>
          </a:xfrm>
          <a:prstGeom prst="rect">
            <a:avLst/>
          </a:prstGeom>
        </p:spPr>
      </p:pic>
      <p:sp>
        <p:nvSpPr>
          <p:cNvPr id="5" name="矢印: 右 4">
            <a:extLst>
              <a:ext uri="{FF2B5EF4-FFF2-40B4-BE49-F238E27FC236}">
                <a16:creationId xmlns:a16="http://schemas.microsoft.com/office/drawing/2014/main" id="{64D8A8F3-FE1F-4470-9341-2DC1E71FFFED}"/>
              </a:ext>
            </a:extLst>
          </p:cNvPr>
          <p:cNvSpPr/>
          <p:nvPr/>
        </p:nvSpPr>
        <p:spPr>
          <a:xfrm rot="2013102">
            <a:off x="2683327" y="3006251"/>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矢印: 右 6">
            <a:extLst>
              <a:ext uri="{FF2B5EF4-FFF2-40B4-BE49-F238E27FC236}">
                <a16:creationId xmlns:a16="http://schemas.microsoft.com/office/drawing/2014/main" id="{D5763651-AA75-4D7C-892E-AB9E1FE95168}"/>
              </a:ext>
            </a:extLst>
          </p:cNvPr>
          <p:cNvSpPr/>
          <p:nvPr/>
        </p:nvSpPr>
        <p:spPr>
          <a:xfrm rot="2013102">
            <a:off x="5256657" y="4409850"/>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8" name="直線コネクタ 7">
            <a:extLst>
              <a:ext uri="{FF2B5EF4-FFF2-40B4-BE49-F238E27FC236}">
                <a16:creationId xmlns:a16="http://schemas.microsoft.com/office/drawing/2014/main" id="{1907EDF8-0B88-4112-AFB0-76E1B3E291E9}"/>
              </a:ext>
            </a:extLst>
          </p:cNvPr>
          <p:cNvCxnSpPr>
            <a:cxnSpLocks/>
          </p:cNvCxnSpPr>
          <p:nvPr/>
        </p:nvCxnSpPr>
        <p:spPr>
          <a:xfrm flipH="1">
            <a:off x="3714848" y="3256013"/>
            <a:ext cx="825241" cy="1898371"/>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4679CEBC-A356-4838-8497-36365462F3B3}"/>
              </a:ext>
            </a:extLst>
          </p:cNvPr>
          <p:cNvCxnSpPr>
            <a:cxnSpLocks/>
          </p:cNvCxnSpPr>
          <p:nvPr/>
        </p:nvCxnSpPr>
        <p:spPr>
          <a:xfrm flipH="1" flipV="1">
            <a:off x="4034971" y="3018971"/>
            <a:ext cx="1109805" cy="410029"/>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8321A6EB-53E4-4825-8A7C-13092EC4DDCC}"/>
              </a:ext>
            </a:extLst>
          </p:cNvPr>
          <p:cNvCxnSpPr>
            <a:cxnSpLocks/>
          </p:cNvCxnSpPr>
          <p:nvPr/>
        </p:nvCxnSpPr>
        <p:spPr>
          <a:xfrm flipV="1">
            <a:off x="4694948" y="3429000"/>
            <a:ext cx="449828" cy="1092985"/>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1D37745A-4B03-4926-8AF6-96D62DD828C2}"/>
              </a:ext>
            </a:extLst>
          </p:cNvPr>
          <p:cNvCxnSpPr>
            <a:cxnSpLocks/>
          </p:cNvCxnSpPr>
          <p:nvPr/>
        </p:nvCxnSpPr>
        <p:spPr>
          <a:xfrm flipH="1" flipV="1">
            <a:off x="1726110" y="1932690"/>
            <a:ext cx="795048" cy="188598"/>
          </a:xfrm>
          <a:prstGeom prst="line">
            <a:avLst/>
          </a:prstGeom>
          <a:ln w="117475"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4F1C3333-F3A0-4F80-A625-D09B85FEEDC8}"/>
              </a:ext>
            </a:extLst>
          </p:cNvPr>
          <p:cNvCxnSpPr>
            <a:cxnSpLocks/>
          </p:cNvCxnSpPr>
          <p:nvPr/>
        </p:nvCxnSpPr>
        <p:spPr>
          <a:xfrm flipV="1">
            <a:off x="932044" y="2239865"/>
            <a:ext cx="878769" cy="1182391"/>
          </a:xfrm>
          <a:prstGeom prst="line">
            <a:avLst/>
          </a:prstGeom>
          <a:ln w="117475"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429A4383-0792-472E-9DF6-58351E872834}"/>
              </a:ext>
            </a:extLst>
          </p:cNvPr>
          <p:cNvCxnSpPr>
            <a:cxnSpLocks/>
          </p:cNvCxnSpPr>
          <p:nvPr/>
        </p:nvCxnSpPr>
        <p:spPr>
          <a:xfrm flipV="1">
            <a:off x="1927781" y="2438137"/>
            <a:ext cx="427174" cy="785848"/>
          </a:xfrm>
          <a:prstGeom prst="line">
            <a:avLst/>
          </a:prstGeom>
          <a:ln w="117475"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79D0E686-A1D4-4EBE-A004-13521555D615}"/>
              </a:ext>
            </a:extLst>
          </p:cNvPr>
          <p:cNvSpPr txBox="1"/>
          <p:nvPr/>
        </p:nvSpPr>
        <p:spPr>
          <a:xfrm>
            <a:off x="3209184" y="1741593"/>
            <a:ext cx="5094557" cy="584775"/>
          </a:xfrm>
          <a:prstGeom prst="rect">
            <a:avLst/>
          </a:prstGeom>
          <a:noFill/>
        </p:spPr>
        <p:txBody>
          <a:bodyPr wrap="square" rtlCol="0">
            <a:spAutoFit/>
          </a:bodyPr>
          <a:lstStyle/>
          <a:p>
            <a:pPr>
              <a:lnSpc>
                <a:spcPct val="80000"/>
              </a:lnSpc>
            </a:pPr>
            <a:r>
              <a:rPr lang="en-US" altLang="ja-JP" sz="4000" b="1" dirty="0">
                <a:latin typeface="MS UI Gothic" panose="020B0600070205080204" pitchFamily="50" charset="-128"/>
                <a:ea typeface="MS UI Gothic" panose="020B0600070205080204" pitchFamily="50" charset="-128"/>
              </a:rPr>
              <a:t>pictograph of “</a:t>
            </a:r>
            <a:r>
              <a:rPr lang="en-US" altLang="ja-JP" sz="4000" b="1" dirty="0">
                <a:solidFill>
                  <a:srgbClr val="FF0000"/>
                </a:solidFill>
                <a:latin typeface="MS UI Gothic" panose="020B0600070205080204" pitchFamily="50" charset="-128"/>
                <a:ea typeface="MS UI Gothic" panose="020B0600070205080204" pitchFamily="50" charset="-128"/>
              </a:rPr>
              <a:t>sword</a:t>
            </a:r>
            <a:r>
              <a:rPr lang="en-US" altLang="ja-JP" sz="4000" b="1" dirty="0">
                <a:latin typeface="MS UI Gothic" panose="020B0600070205080204" pitchFamily="50" charset="-128"/>
                <a:ea typeface="MS UI Gothic" panose="020B0600070205080204" pitchFamily="50" charset="-128"/>
              </a:rPr>
              <a:t>”</a:t>
            </a:r>
          </a:p>
        </p:txBody>
      </p:sp>
    </p:spTree>
    <p:extLst>
      <p:ext uri="{BB962C8B-B14F-4D97-AF65-F5344CB8AC3E}">
        <p14:creationId xmlns:p14="http://schemas.microsoft.com/office/powerpoint/2010/main" val="230414665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3268</TotalTime>
  <Words>303</Words>
  <Application>Microsoft Office PowerPoint</Application>
  <PresentationFormat>画面に合わせる (4:3)</PresentationFormat>
  <Paragraphs>43</Paragraphs>
  <Slides>11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11</vt:i4>
      </vt:variant>
    </vt:vector>
  </HeadingPairs>
  <TitlesOfParts>
    <vt:vector size="18" baseType="lpstr">
      <vt:lpstr>MS UI Gothic</vt:lpstr>
      <vt:lpstr>游ゴシック</vt:lpstr>
      <vt:lpstr>Arial</vt:lpstr>
      <vt:lpstr>Calibri</vt:lpstr>
      <vt:lpstr>Calibri Light</vt:lpstr>
      <vt:lpstr>Wingdings</vt:lpstr>
      <vt:lpstr>Office テーマ</vt:lpstr>
      <vt:lpstr>Free Kanji Material  無料漢字教材 kanji0211-0214　新城直樹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新城　直樹</dc:creator>
  <cp:lastModifiedBy>新城　直樹</cp:lastModifiedBy>
  <cp:revision>99</cp:revision>
  <dcterms:created xsi:type="dcterms:W3CDTF">2022-02-04T14:29:48Z</dcterms:created>
  <dcterms:modified xsi:type="dcterms:W3CDTF">2022-03-10T13:25:13Z</dcterms:modified>
</cp:coreProperties>
</file>