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69" r:id="rId5"/>
    <p:sldId id="55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3542"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hyperlink" Target="http://aragusuku.online/kanji/UnitsForNumbersAndCounters.pdf" TargetMode="External"/><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kanji0015</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F502AE2-E45A-48EF-968B-4B35984E9B0F}"/>
              </a:ext>
            </a:extLst>
          </p:cNvPr>
          <p:cNvPicPr>
            <a:picLocks noChangeAspect="1"/>
          </p:cNvPicPr>
          <p:nvPr/>
        </p:nvPicPr>
        <p:blipFill rotWithShape="1">
          <a:blip r:embed="rId2"/>
          <a:srcRect b="64892"/>
          <a:stretch/>
        </p:blipFill>
        <p:spPr>
          <a:xfrm>
            <a:off x="408806" y="1853913"/>
            <a:ext cx="8277597" cy="889286"/>
          </a:xfrm>
          <a:prstGeom prst="rect">
            <a:avLst/>
          </a:prstGeom>
        </p:spPr>
      </p:pic>
      <p:pic>
        <p:nvPicPr>
          <p:cNvPr id="3" name="図 2">
            <a:extLst>
              <a:ext uri="{FF2B5EF4-FFF2-40B4-BE49-F238E27FC236}">
                <a16:creationId xmlns:a16="http://schemas.microsoft.com/office/drawing/2014/main" id="{BA264F96-EAFA-4871-9A07-B0701083D11A}"/>
              </a:ext>
            </a:extLst>
          </p:cNvPr>
          <p:cNvPicPr>
            <a:picLocks noChangeAspect="1"/>
          </p:cNvPicPr>
          <p:nvPr/>
        </p:nvPicPr>
        <p:blipFill rotWithShape="1">
          <a:blip r:embed="rId3"/>
          <a:srcRect b="65332"/>
          <a:stretch/>
        </p:blipFill>
        <p:spPr>
          <a:xfrm>
            <a:off x="0" y="3322651"/>
            <a:ext cx="9144000" cy="507474"/>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6E6DC46-EE13-49C9-AF25-4FC0C00C3240}"/>
              </a:ext>
            </a:extLst>
          </p:cNvPr>
          <p:cNvPicPr>
            <a:picLocks noChangeAspect="1"/>
          </p:cNvPicPr>
          <p:nvPr/>
        </p:nvPicPr>
        <p:blipFill>
          <a:blip r:embed="rId2"/>
          <a:stretch>
            <a:fillRect/>
          </a:stretch>
        </p:blipFill>
        <p:spPr>
          <a:xfrm>
            <a:off x="0" y="58992"/>
            <a:ext cx="9144000" cy="470458"/>
          </a:xfrm>
          <a:prstGeom prst="rect">
            <a:avLst/>
          </a:prstGeom>
        </p:spPr>
      </p:pic>
      <p:pic>
        <p:nvPicPr>
          <p:cNvPr id="14" name="図 13">
            <a:extLst>
              <a:ext uri="{FF2B5EF4-FFF2-40B4-BE49-F238E27FC236}">
                <a16:creationId xmlns:a16="http://schemas.microsoft.com/office/drawing/2014/main" id="{86F8F78D-E42E-4BD4-A4AB-CAEF3CD18C9F}"/>
              </a:ext>
            </a:extLst>
          </p:cNvPr>
          <p:cNvPicPr>
            <a:picLocks noChangeAspect="1"/>
          </p:cNvPicPr>
          <p:nvPr/>
        </p:nvPicPr>
        <p:blipFill>
          <a:blip r:embed="rId3"/>
          <a:stretch>
            <a:fillRect/>
          </a:stretch>
        </p:blipFill>
        <p:spPr>
          <a:xfrm>
            <a:off x="510045" y="1030967"/>
            <a:ext cx="2438629" cy="3250294"/>
          </a:xfrm>
          <a:prstGeom prst="rect">
            <a:avLst/>
          </a:prstGeom>
        </p:spPr>
      </p:pic>
      <p:sp>
        <p:nvSpPr>
          <p:cNvPr id="15" name="テキスト ボックス 14">
            <a:extLst>
              <a:ext uri="{FF2B5EF4-FFF2-40B4-BE49-F238E27FC236}">
                <a16:creationId xmlns:a16="http://schemas.microsoft.com/office/drawing/2014/main" id="{950549D7-9626-4730-A2E8-F4E6989E78C4}"/>
              </a:ext>
            </a:extLst>
          </p:cNvPr>
          <p:cNvSpPr txBox="1"/>
          <p:nvPr/>
        </p:nvSpPr>
        <p:spPr>
          <a:xfrm>
            <a:off x="3197632" y="1721988"/>
            <a:ext cx="5660573" cy="707886"/>
          </a:xfrm>
          <a:prstGeom prst="rect">
            <a:avLst/>
          </a:prstGeom>
          <a:noFill/>
        </p:spPr>
        <p:txBody>
          <a:bodyPr wrap="square" rtlCol="0">
            <a:spAutoFit/>
          </a:bodyPr>
          <a:lstStyle/>
          <a:p>
            <a:pPr algn="ctr"/>
            <a:r>
              <a:rPr lang="en-US" altLang="ja-JP" sz="3600" dirty="0"/>
              <a:t>pictograph of </a:t>
            </a:r>
            <a:r>
              <a:rPr lang="en-US" altLang="ja-JP" sz="4000" dirty="0">
                <a:solidFill>
                  <a:srgbClr val="FF0000"/>
                </a:solidFill>
              </a:rPr>
              <a:t>’person’</a:t>
            </a:r>
            <a:endParaRPr lang="en-US" altLang="ja-JP" sz="3600" dirty="0">
              <a:solidFill>
                <a:srgbClr val="FF0000"/>
              </a:solidFill>
              <a:latin typeface="MS UI Gothic" panose="020B0600070205080204" pitchFamily="50" charset="-128"/>
              <a:ea typeface="MS UI Gothic" panose="020B0600070205080204" pitchFamily="50" charset="-128"/>
            </a:endParaRPr>
          </a:p>
        </p:txBody>
      </p:sp>
      <p:sp>
        <p:nvSpPr>
          <p:cNvPr id="16" name="矢印: 右 15">
            <a:extLst>
              <a:ext uri="{FF2B5EF4-FFF2-40B4-BE49-F238E27FC236}">
                <a16:creationId xmlns:a16="http://schemas.microsoft.com/office/drawing/2014/main" id="{9FF77AA9-2636-48BC-A3F6-124AB4989C57}"/>
              </a:ext>
            </a:extLst>
          </p:cNvPr>
          <p:cNvSpPr/>
          <p:nvPr/>
        </p:nvSpPr>
        <p:spPr>
          <a:xfrm rot="2100701">
            <a:off x="4685752" y="398887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リーフォーム: 図形 16">
            <a:extLst>
              <a:ext uri="{FF2B5EF4-FFF2-40B4-BE49-F238E27FC236}">
                <a16:creationId xmlns:a16="http://schemas.microsoft.com/office/drawing/2014/main" id="{01855B07-5D62-48B1-B7D0-147C0824BD7C}"/>
              </a:ext>
            </a:extLst>
          </p:cNvPr>
          <p:cNvSpPr/>
          <p:nvPr/>
        </p:nvSpPr>
        <p:spPr>
          <a:xfrm>
            <a:off x="3062467" y="2656114"/>
            <a:ext cx="711247" cy="1335315"/>
          </a:xfrm>
          <a:custGeom>
            <a:avLst/>
            <a:gdLst>
              <a:gd name="connsiteX0" fmla="*/ 711247 w 711247"/>
              <a:gd name="connsiteY0" fmla="*/ 0 h 1335315"/>
              <a:gd name="connsiteX1" fmla="*/ 667704 w 711247"/>
              <a:gd name="connsiteY1" fmla="*/ 101600 h 1335315"/>
              <a:gd name="connsiteX2" fmla="*/ 537076 w 711247"/>
              <a:gd name="connsiteY2" fmla="*/ 508000 h 1335315"/>
              <a:gd name="connsiteX3" fmla="*/ 406447 w 711247"/>
              <a:gd name="connsiteY3" fmla="*/ 682172 h 1335315"/>
              <a:gd name="connsiteX4" fmla="*/ 319362 w 711247"/>
              <a:gd name="connsiteY4" fmla="*/ 870857 h 1335315"/>
              <a:gd name="connsiteX5" fmla="*/ 188733 w 711247"/>
              <a:gd name="connsiteY5" fmla="*/ 1103086 h 1335315"/>
              <a:gd name="connsiteX6" fmla="*/ 58104 w 711247"/>
              <a:gd name="connsiteY6" fmla="*/ 1277257 h 1335315"/>
              <a:gd name="connsiteX7" fmla="*/ 47 w 711247"/>
              <a:gd name="connsiteY7" fmla="*/ 1335315 h 1335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1247" h="1335315">
                <a:moveTo>
                  <a:pt x="711247" y="0"/>
                </a:moveTo>
                <a:cubicBezTo>
                  <a:pt x="696733" y="33867"/>
                  <a:pt x="679654" y="66746"/>
                  <a:pt x="667704" y="101600"/>
                </a:cubicBezTo>
                <a:cubicBezTo>
                  <a:pt x="621555" y="236201"/>
                  <a:pt x="622452" y="394166"/>
                  <a:pt x="537076" y="508000"/>
                </a:cubicBezTo>
                <a:cubicBezTo>
                  <a:pt x="493533" y="566057"/>
                  <a:pt x="443785" y="619942"/>
                  <a:pt x="406447" y="682172"/>
                </a:cubicBezTo>
                <a:cubicBezTo>
                  <a:pt x="370808" y="741571"/>
                  <a:pt x="351187" y="809330"/>
                  <a:pt x="319362" y="870857"/>
                </a:cubicBezTo>
                <a:cubicBezTo>
                  <a:pt x="278558" y="949745"/>
                  <a:pt x="232798" y="1025972"/>
                  <a:pt x="188733" y="1103086"/>
                </a:cubicBezTo>
                <a:cubicBezTo>
                  <a:pt x="152443" y="1166593"/>
                  <a:pt x="114406" y="1228999"/>
                  <a:pt x="58104" y="1277257"/>
                </a:cubicBezTo>
                <a:cubicBezTo>
                  <a:pt x="-3824" y="1330337"/>
                  <a:pt x="47" y="1295283"/>
                  <a:pt x="47" y="1335315"/>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図形 17">
            <a:extLst>
              <a:ext uri="{FF2B5EF4-FFF2-40B4-BE49-F238E27FC236}">
                <a16:creationId xmlns:a16="http://schemas.microsoft.com/office/drawing/2014/main" id="{FBECDAAF-91A6-4333-B03C-87A57394B7A5}"/>
              </a:ext>
            </a:extLst>
          </p:cNvPr>
          <p:cNvSpPr/>
          <p:nvPr/>
        </p:nvSpPr>
        <p:spPr>
          <a:xfrm>
            <a:off x="3556000" y="3294743"/>
            <a:ext cx="682171" cy="698283"/>
          </a:xfrm>
          <a:custGeom>
            <a:avLst/>
            <a:gdLst>
              <a:gd name="connsiteX0" fmla="*/ 0 w 682171"/>
              <a:gd name="connsiteY0" fmla="*/ 0 h 698283"/>
              <a:gd name="connsiteX1" fmla="*/ 290286 w 682171"/>
              <a:gd name="connsiteY1" fmla="*/ 319314 h 698283"/>
              <a:gd name="connsiteX2" fmla="*/ 420914 w 682171"/>
              <a:gd name="connsiteY2" fmla="*/ 420914 h 698283"/>
              <a:gd name="connsiteX3" fmla="*/ 449943 w 682171"/>
              <a:gd name="connsiteY3" fmla="*/ 464457 h 698283"/>
              <a:gd name="connsiteX4" fmla="*/ 537029 w 682171"/>
              <a:gd name="connsiteY4" fmla="*/ 566057 h 698283"/>
              <a:gd name="connsiteX5" fmla="*/ 551543 w 682171"/>
              <a:gd name="connsiteY5" fmla="*/ 609600 h 698283"/>
              <a:gd name="connsiteX6" fmla="*/ 653143 w 682171"/>
              <a:gd name="connsiteY6" fmla="*/ 696686 h 698283"/>
              <a:gd name="connsiteX7" fmla="*/ 682171 w 682171"/>
              <a:gd name="connsiteY7" fmla="*/ 696686 h 698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2171" h="698283">
                <a:moveTo>
                  <a:pt x="0" y="0"/>
                </a:moveTo>
                <a:cubicBezTo>
                  <a:pt x="96762" y="106438"/>
                  <a:pt x="188571" y="217599"/>
                  <a:pt x="290286" y="319314"/>
                </a:cubicBezTo>
                <a:cubicBezTo>
                  <a:pt x="329292" y="358320"/>
                  <a:pt x="390315" y="375016"/>
                  <a:pt x="420914" y="420914"/>
                </a:cubicBezTo>
                <a:cubicBezTo>
                  <a:pt x="430590" y="435428"/>
                  <a:pt x="438590" y="451212"/>
                  <a:pt x="449943" y="464457"/>
                </a:cubicBezTo>
                <a:cubicBezTo>
                  <a:pt x="555531" y="587643"/>
                  <a:pt x="470385" y="466092"/>
                  <a:pt x="537029" y="566057"/>
                </a:cubicBezTo>
                <a:cubicBezTo>
                  <a:pt x="541867" y="580571"/>
                  <a:pt x="542650" y="597150"/>
                  <a:pt x="551543" y="609600"/>
                </a:cubicBezTo>
                <a:cubicBezTo>
                  <a:pt x="566033" y="629886"/>
                  <a:pt x="622459" y="684412"/>
                  <a:pt x="653143" y="696686"/>
                </a:cubicBezTo>
                <a:cubicBezTo>
                  <a:pt x="662127" y="700280"/>
                  <a:pt x="672495" y="696686"/>
                  <a:pt x="682171" y="696686"/>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descr="ロゴ, 会社名&#10;&#10;自動的に生成された説明">
            <a:extLst>
              <a:ext uri="{FF2B5EF4-FFF2-40B4-BE49-F238E27FC236}">
                <a16:creationId xmlns:a16="http://schemas.microsoft.com/office/drawing/2014/main" id="{A3B41070-53D6-4277-98EA-34ED86515A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287" y="3335981"/>
            <a:ext cx="3263667" cy="3263667"/>
          </a:xfrm>
          <a:prstGeom prst="rect">
            <a:avLst/>
          </a:prstGeom>
        </p:spPr>
      </p:pic>
    </p:spTree>
    <p:extLst>
      <p:ext uri="{BB962C8B-B14F-4D97-AF65-F5344CB8AC3E}">
        <p14:creationId xmlns:p14="http://schemas.microsoft.com/office/powerpoint/2010/main" val="3729064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67472162-8B36-4951-9968-08C7624EBE09}"/>
              </a:ext>
            </a:extLst>
          </p:cNvPr>
          <p:cNvPicPr>
            <a:picLocks noChangeAspect="1"/>
          </p:cNvPicPr>
          <p:nvPr/>
        </p:nvPicPr>
        <p:blipFill>
          <a:blip r:embed="rId2"/>
          <a:stretch>
            <a:fillRect/>
          </a:stretch>
        </p:blipFill>
        <p:spPr>
          <a:xfrm>
            <a:off x="162560" y="1241138"/>
            <a:ext cx="8696325" cy="3286125"/>
          </a:xfrm>
          <a:prstGeom prst="rect">
            <a:avLst/>
          </a:prstGeom>
        </p:spPr>
      </p:pic>
      <p:sp>
        <p:nvSpPr>
          <p:cNvPr id="3" name="テキスト ボックス 2">
            <a:extLst>
              <a:ext uri="{FF2B5EF4-FFF2-40B4-BE49-F238E27FC236}">
                <a16:creationId xmlns:a16="http://schemas.microsoft.com/office/drawing/2014/main" id="{8350DB84-2FE2-46E8-85B9-5064DA6EE688}"/>
              </a:ext>
            </a:extLst>
          </p:cNvPr>
          <p:cNvSpPr txBox="1"/>
          <p:nvPr/>
        </p:nvSpPr>
        <p:spPr>
          <a:xfrm>
            <a:off x="162560" y="80334"/>
            <a:ext cx="8493760" cy="1015663"/>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UnitsForNumbersAndCounters.pdf</a:t>
            </a:r>
          </a:p>
          <a:p>
            <a:r>
              <a:rPr lang="ja-JP" altLang="en-US" sz="2400" dirty="0">
                <a:latin typeface="MS UI Gothic" panose="020B0600070205080204" pitchFamily="50" charset="-128"/>
                <a:ea typeface="MS UI Gothic" panose="020B0600070205080204" pitchFamily="50" charset="-128"/>
                <a:hlinkClick r:id="rId3"/>
              </a:rPr>
              <a:t>http://aragusuku.online/kanji/UnitsForNumbersAndCounters.pdf</a:t>
            </a:r>
            <a:endParaRPr lang="ja-JP" altLang="en-US" sz="2400" dirty="0">
              <a:latin typeface="MS UI Gothic" panose="020B0600070205080204" pitchFamily="50" charset="-128"/>
              <a:ea typeface="MS UI Gothic" panose="020B0600070205080204" pitchFamily="50" charset="-128"/>
            </a:endParaRPr>
          </a:p>
        </p:txBody>
      </p:sp>
      <p:sp>
        <p:nvSpPr>
          <p:cNvPr id="6" name="楕円 5">
            <a:extLst>
              <a:ext uri="{FF2B5EF4-FFF2-40B4-BE49-F238E27FC236}">
                <a16:creationId xmlns:a16="http://schemas.microsoft.com/office/drawing/2014/main" id="{3EB4FE60-9288-4392-B9D7-FB18938CCB4C}"/>
              </a:ext>
            </a:extLst>
          </p:cNvPr>
          <p:cNvSpPr/>
          <p:nvPr/>
        </p:nvSpPr>
        <p:spPr>
          <a:xfrm>
            <a:off x="1651000" y="4194629"/>
            <a:ext cx="825500" cy="361663"/>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graphicFrame>
        <p:nvGraphicFramePr>
          <p:cNvPr id="7" name="表 7">
            <a:extLst>
              <a:ext uri="{FF2B5EF4-FFF2-40B4-BE49-F238E27FC236}">
                <a16:creationId xmlns:a16="http://schemas.microsoft.com/office/drawing/2014/main" id="{EBBD4881-62E9-41F5-94D5-EB85C6D4A595}"/>
              </a:ext>
            </a:extLst>
          </p:cNvPr>
          <p:cNvGraphicFramePr>
            <a:graphicFrameLocks noGrp="1"/>
          </p:cNvGraphicFramePr>
          <p:nvPr>
            <p:extLst>
              <p:ext uri="{D42A27DB-BD31-4B8C-83A1-F6EECF244321}">
                <p14:modId xmlns:p14="http://schemas.microsoft.com/office/powerpoint/2010/main" val="3101080740"/>
              </p:ext>
            </p:extLst>
          </p:nvPr>
        </p:nvGraphicFramePr>
        <p:xfrm>
          <a:off x="206948" y="5030470"/>
          <a:ext cx="8820936" cy="1280160"/>
        </p:xfrm>
        <a:graphic>
          <a:graphicData uri="http://schemas.openxmlformats.org/drawingml/2006/table">
            <a:tbl>
              <a:tblPr firstRow="1" bandRow="1">
                <a:tableStyleId>{5940675A-B579-460E-94D1-54222C63F5DA}</a:tableStyleId>
              </a:tblPr>
              <a:tblGrid>
                <a:gridCol w="962862">
                  <a:extLst>
                    <a:ext uri="{9D8B030D-6E8A-4147-A177-3AD203B41FA5}">
                      <a16:colId xmlns:a16="http://schemas.microsoft.com/office/drawing/2014/main" val="2840788504"/>
                    </a:ext>
                  </a:extLst>
                </a:gridCol>
                <a:gridCol w="942871">
                  <a:extLst>
                    <a:ext uri="{9D8B030D-6E8A-4147-A177-3AD203B41FA5}">
                      <a16:colId xmlns:a16="http://schemas.microsoft.com/office/drawing/2014/main" val="259313312"/>
                    </a:ext>
                  </a:extLst>
                </a:gridCol>
                <a:gridCol w="1010574">
                  <a:extLst>
                    <a:ext uri="{9D8B030D-6E8A-4147-A177-3AD203B41FA5}">
                      <a16:colId xmlns:a16="http://schemas.microsoft.com/office/drawing/2014/main" val="612491108"/>
                    </a:ext>
                  </a:extLst>
                </a:gridCol>
                <a:gridCol w="1023531">
                  <a:extLst>
                    <a:ext uri="{9D8B030D-6E8A-4147-A177-3AD203B41FA5}">
                      <a16:colId xmlns:a16="http://schemas.microsoft.com/office/drawing/2014/main" val="3688735090"/>
                    </a:ext>
                  </a:extLst>
                </a:gridCol>
                <a:gridCol w="958750">
                  <a:extLst>
                    <a:ext uri="{9D8B030D-6E8A-4147-A177-3AD203B41FA5}">
                      <a16:colId xmlns:a16="http://schemas.microsoft.com/office/drawing/2014/main" val="2491949115"/>
                    </a:ext>
                  </a:extLst>
                </a:gridCol>
                <a:gridCol w="964477">
                  <a:extLst>
                    <a:ext uri="{9D8B030D-6E8A-4147-A177-3AD203B41FA5}">
                      <a16:colId xmlns:a16="http://schemas.microsoft.com/office/drawing/2014/main" val="2855950129"/>
                    </a:ext>
                  </a:extLst>
                </a:gridCol>
                <a:gridCol w="1102534">
                  <a:extLst>
                    <a:ext uri="{9D8B030D-6E8A-4147-A177-3AD203B41FA5}">
                      <a16:colId xmlns:a16="http://schemas.microsoft.com/office/drawing/2014/main" val="3711994284"/>
                    </a:ext>
                  </a:extLst>
                </a:gridCol>
                <a:gridCol w="905659">
                  <a:extLst>
                    <a:ext uri="{9D8B030D-6E8A-4147-A177-3AD203B41FA5}">
                      <a16:colId xmlns:a16="http://schemas.microsoft.com/office/drawing/2014/main" val="894203290"/>
                    </a:ext>
                  </a:extLst>
                </a:gridCol>
                <a:gridCol w="949678">
                  <a:extLst>
                    <a:ext uri="{9D8B030D-6E8A-4147-A177-3AD203B41FA5}">
                      <a16:colId xmlns:a16="http://schemas.microsoft.com/office/drawing/2014/main" val="84436387"/>
                    </a:ext>
                  </a:extLst>
                </a:gridCol>
              </a:tblGrid>
              <a:tr h="370840">
                <a:tc>
                  <a:txBody>
                    <a:bodyPr/>
                    <a:lstStyle/>
                    <a:p>
                      <a:pPr algn="ctr"/>
                      <a:r>
                        <a:rPr kumimoji="1" lang="en-US" altLang="ja-JP" sz="1600" dirty="0"/>
                        <a:t>1 person</a:t>
                      </a:r>
                    </a:p>
                    <a:p>
                      <a:pPr algn="ctr"/>
                      <a:r>
                        <a:rPr kumimoji="1" lang="ja-JP" altLang="en-US" sz="2400" dirty="0"/>
                        <a:t>一人</a:t>
                      </a:r>
                    </a:p>
                  </a:txBody>
                  <a:tcPr/>
                </a:tc>
                <a:tc>
                  <a:txBody>
                    <a:bodyPr/>
                    <a:lstStyle/>
                    <a:p>
                      <a:pPr algn="ctr"/>
                      <a:r>
                        <a:rPr kumimoji="1" lang="en-US" altLang="ja-JP" sz="1600" dirty="0"/>
                        <a:t>2 people</a:t>
                      </a:r>
                    </a:p>
                    <a:p>
                      <a:pPr algn="ctr"/>
                      <a:r>
                        <a:rPr kumimoji="1" lang="ja-JP" altLang="en-US" sz="2400" dirty="0"/>
                        <a:t>二人</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3 people</a:t>
                      </a:r>
                    </a:p>
                    <a:p>
                      <a:pPr algn="ctr"/>
                      <a:r>
                        <a:rPr kumimoji="1" lang="ja-JP" altLang="en-US" sz="2400" dirty="0"/>
                        <a:t>三人</a:t>
                      </a:r>
                    </a:p>
                  </a:txBody>
                  <a:tcPr/>
                </a:tc>
                <a:tc>
                  <a:txBody>
                    <a:bodyPr/>
                    <a:lstStyle/>
                    <a:p>
                      <a:pPr algn="ctr"/>
                      <a:r>
                        <a:rPr kumimoji="1" lang="en-US" altLang="ja-JP" sz="1600" dirty="0"/>
                        <a:t>4 people</a:t>
                      </a:r>
                      <a:r>
                        <a:rPr kumimoji="1" lang="ja-JP" altLang="en-US" sz="2400" dirty="0"/>
                        <a:t>四人</a:t>
                      </a:r>
                    </a:p>
                  </a:txBody>
                  <a:tcPr/>
                </a:tc>
                <a:tc>
                  <a:txBody>
                    <a:bodyPr/>
                    <a:lstStyle/>
                    <a:p>
                      <a:pPr algn="ctr"/>
                      <a:r>
                        <a:rPr kumimoji="1" lang="en-US" altLang="ja-JP" sz="1600" dirty="0"/>
                        <a:t>5 people</a:t>
                      </a:r>
                    </a:p>
                    <a:p>
                      <a:pPr algn="ctr"/>
                      <a:r>
                        <a:rPr kumimoji="1" lang="ja-JP" altLang="en-US" sz="2000" dirty="0"/>
                        <a:t>五</a:t>
                      </a:r>
                      <a:r>
                        <a:rPr kumimoji="1" lang="ja-JP" altLang="en-US" sz="2400" dirty="0"/>
                        <a:t>人</a:t>
                      </a:r>
                    </a:p>
                  </a:txBody>
                  <a:tcPr/>
                </a:tc>
                <a:tc>
                  <a:txBody>
                    <a:bodyPr/>
                    <a:lstStyle/>
                    <a:p>
                      <a:pPr algn="ctr"/>
                      <a:r>
                        <a:rPr kumimoji="1" lang="en-US" altLang="ja-JP" sz="1600" dirty="0"/>
                        <a:t>6 people</a:t>
                      </a:r>
                    </a:p>
                    <a:p>
                      <a:pPr algn="ctr"/>
                      <a:r>
                        <a:rPr kumimoji="1" lang="ja-JP" altLang="en-US" sz="2400" dirty="0"/>
                        <a:t>六人</a:t>
                      </a:r>
                    </a:p>
                  </a:txBody>
                  <a:tcPr/>
                </a:tc>
                <a:tc>
                  <a:txBody>
                    <a:bodyPr/>
                    <a:lstStyle/>
                    <a:p>
                      <a:pPr algn="ctr"/>
                      <a:r>
                        <a:rPr kumimoji="1" lang="en-US" altLang="ja-JP" sz="1600" dirty="0"/>
                        <a:t>7 people</a:t>
                      </a:r>
                    </a:p>
                    <a:p>
                      <a:pPr algn="ctr"/>
                      <a:r>
                        <a:rPr kumimoji="1" lang="ja-JP" altLang="en-US" sz="2400" dirty="0"/>
                        <a:t>七人</a:t>
                      </a:r>
                    </a:p>
                  </a:txBody>
                  <a:tcPr/>
                </a:tc>
                <a:tc>
                  <a:txBody>
                    <a:bodyPr/>
                    <a:lstStyle/>
                    <a:p>
                      <a:pPr algn="ctr"/>
                      <a:r>
                        <a:rPr kumimoji="1" lang="en-US" altLang="ja-JP" sz="1600" dirty="0"/>
                        <a:t>8 people</a:t>
                      </a:r>
                      <a:r>
                        <a:rPr kumimoji="1" lang="ja-JP" altLang="en-US" sz="2400" dirty="0"/>
                        <a:t>八人</a:t>
                      </a:r>
                    </a:p>
                  </a:txBody>
                  <a:tcPr/>
                </a:tc>
                <a:tc>
                  <a:txBody>
                    <a:bodyPr/>
                    <a:lstStyle/>
                    <a:p>
                      <a:pPr algn="ctr"/>
                      <a:r>
                        <a:rPr kumimoji="1" lang="en-US" altLang="ja-JP" sz="1600" dirty="0"/>
                        <a:t>9 people</a:t>
                      </a:r>
                      <a:r>
                        <a:rPr kumimoji="1" lang="ja-JP" altLang="en-US" sz="2400" dirty="0"/>
                        <a:t>九人</a:t>
                      </a:r>
                    </a:p>
                  </a:txBody>
                  <a:tcPr/>
                </a:tc>
                <a:extLst>
                  <a:ext uri="{0D108BD9-81ED-4DB2-BD59-A6C34878D82A}">
                    <a16:rowId xmlns:a16="http://schemas.microsoft.com/office/drawing/2014/main" val="1441282231"/>
                  </a:ext>
                </a:extLst>
              </a:tr>
              <a:tr h="370840">
                <a:tc>
                  <a:txBody>
                    <a:bodyPr/>
                    <a:lstStyle/>
                    <a:p>
                      <a:pPr algn="ctr"/>
                      <a:r>
                        <a:rPr kumimoji="1" lang="ja-JP" altLang="en-US" sz="1600" dirty="0"/>
                        <a:t>ひとり</a:t>
                      </a:r>
                    </a:p>
                  </a:txBody>
                  <a:tcPr/>
                </a:tc>
                <a:tc>
                  <a:txBody>
                    <a:bodyPr/>
                    <a:lstStyle/>
                    <a:p>
                      <a:pPr algn="ctr"/>
                      <a:r>
                        <a:rPr kumimoji="1" lang="ja-JP" altLang="en-US" sz="1600" dirty="0"/>
                        <a:t>ふたり</a:t>
                      </a:r>
                    </a:p>
                  </a:txBody>
                  <a:tcPr/>
                </a:tc>
                <a:tc>
                  <a:txBody>
                    <a:bodyPr/>
                    <a:lstStyle/>
                    <a:p>
                      <a:pPr algn="ctr"/>
                      <a:r>
                        <a:rPr kumimoji="1" lang="ja-JP" altLang="en-US" sz="1600" dirty="0"/>
                        <a:t>さん</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にん</a:t>
                      </a:r>
                    </a:p>
                  </a:txBody>
                  <a:tcPr/>
                </a:tc>
                <a:tc>
                  <a:txBody>
                    <a:bodyPr/>
                    <a:lstStyle/>
                    <a:p>
                      <a:pPr algn="ctr"/>
                      <a:r>
                        <a:rPr kumimoji="1" lang="ja-JP" altLang="en-US" sz="1600" dirty="0"/>
                        <a:t>よ</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にん</a:t>
                      </a:r>
                    </a:p>
                  </a:txBody>
                  <a:tcPr/>
                </a:tc>
                <a:tc>
                  <a:txBody>
                    <a:bodyPr/>
                    <a:lstStyle/>
                    <a:p>
                      <a:pPr algn="ctr"/>
                      <a:r>
                        <a:rPr kumimoji="1" lang="ja-JP" altLang="en-US" sz="1600" dirty="0"/>
                        <a:t>ご</a:t>
                      </a:r>
                      <a:endParaRPr kumimoji="1" lang="en-US" altLang="ja-JP" sz="1600" dirty="0"/>
                    </a:p>
                    <a:p>
                      <a:pPr algn="ctr"/>
                      <a:r>
                        <a:rPr kumimoji="1" lang="ja-JP" altLang="en-US" sz="1600" dirty="0"/>
                        <a:t>にん</a:t>
                      </a:r>
                    </a:p>
                  </a:txBody>
                  <a:tcPr/>
                </a:tc>
                <a:tc>
                  <a:txBody>
                    <a:bodyPr/>
                    <a:lstStyle/>
                    <a:p>
                      <a:pPr algn="ctr"/>
                      <a:r>
                        <a:rPr kumimoji="1" lang="ja-JP" altLang="en-US" sz="1600" dirty="0"/>
                        <a:t>ろく</a:t>
                      </a:r>
                      <a:endParaRPr kumimoji="1" lang="en-US" altLang="ja-JP" sz="1600" dirty="0"/>
                    </a:p>
                    <a:p>
                      <a:pPr algn="ctr"/>
                      <a:r>
                        <a:rPr kumimoji="1" lang="ja-JP" altLang="en-US" sz="1600" dirty="0"/>
                        <a:t>にん</a:t>
                      </a:r>
                    </a:p>
                  </a:txBody>
                  <a:tcPr/>
                </a:tc>
                <a:tc>
                  <a:txBody>
                    <a:bodyPr/>
                    <a:lstStyle/>
                    <a:p>
                      <a:pPr algn="ctr"/>
                      <a:r>
                        <a:rPr kumimoji="1" lang="ja-JP" altLang="en-US" sz="1600" dirty="0"/>
                        <a:t>なな</a:t>
                      </a:r>
                      <a:r>
                        <a:rPr kumimoji="1" lang="en-US" altLang="ja-JP" sz="1600" dirty="0"/>
                        <a:t>/</a:t>
                      </a:r>
                      <a:r>
                        <a:rPr kumimoji="1" lang="ja-JP" altLang="en-US" sz="1600" dirty="0"/>
                        <a:t>しち</a:t>
                      </a:r>
                      <a:endParaRPr kumimoji="1" lang="en-US" altLang="ja-JP" sz="1600" dirty="0"/>
                    </a:p>
                    <a:p>
                      <a:pPr algn="ctr"/>
                      <a:r>
                        <a:rPr kumimoji="1" lang="ja-JP" altLang="en-US" sz="1600" dirty="0"/>
                        <a:t>にん</a:t>
                      </a:r>
                    </a:p>
                  </a:txBody>
                  <a:tcPr/>
                </a:tc>
                <a:tc>
                  <a:txBody>
                    <a:bodyPr/>
                    <a:lstStyle/>
                    <a:p>
                      <a:pPr algn="ctr"/>
                      <a:r>
                        <a:rPr kumimoji="1" lang="ja-JP" altLang="en-US" sz="1600" dirty="0"/>
                        <a:t>はち</a:t>
                      </a:r>
                      <a:endParaRPr kumimoji="1" lang="en-US" altLang="ja-JP" sz="1600" dirty="0"/>
                    </a:p>
                    <a:p>
                      <a:pPr algn="ctr"/>
                      <a:r>
                        <a:rPr kumimoji="1" lang="ja-JP" altLang="en-US" sz="1600" dirty="0"/>
                        <a:t>にん</a:t>
                      </a:r>
                    </a:p>
                  </a:txBody>
                  <a:tcPr/>
                </a:tc>
                <a:tc>
                  <a:txBody>
                    <a:bodyPr/>
                    <a:lstStyle/>
                    <a:p>
                      <a:pPr algn="ctr"/>
                      <a:r>
                        <a:rPr kumimoji="1" lang="ja-JP" altLang="en-US" sz="1600" dirty="0"/>
                        <a:t>きゅう</a:t>
                      </a:r>
                      <a:endParaRPr kumimoji="1" lang="en-US" altLang="ja-JP" sz="1600" dirty="0"/>
                    </a:p>
                    <a:p>
                      <a:pPr algn="ctr"/>
                      <a:r>
                        <a:rPr kumimoji="1" lang="ja-JP" altLang="en-US" sz="1600" dirty="0"/>
                        <a:t>にん</a:t>
                      </a:r>
                    </a:p>
                  </a:txBody>
                  <a:tcPr/>
                </a:tc>
                <a:extLst>
                  <a:ext uri="{0D108BD9-81ED-4DB2-BD59-A6C34878D82A}">
                    <a16:rowId xmlns:a16="http://schemas.microsoft.com/office/drawing/2014/main" val="694038844"/>
                  </a:ext>
                </a:extLst>
              </a:tr>
            </a:tbl>
          </a:graphicData>
        </a:graphic>
      </p:graphicFrame>
    </p:spTree>
    <p:extLst>
      <p:ext uri="{BB962C8B-B14F-4D97-AF65-F5344CB8AC3E}">
        <p14:creationId xmlns:p14="http://schemas.microsoft.com/office/powerpoint/2010/main" val="1933315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3030</TotalTime>
  <Words>228</Words>
  <Application>Microsoft Office PowerPoint</Application>
  <PresentationFormat>画面に合わせる (4:3)</PresentationFormat>
  <Paragraphs>40</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MS UI Gothic</vt:lpstr>
      <vt:lpstr>Arial</vt:lpstr>
      <vt:lpstr>Calibri</vt:lpstr>
      <vt:lpstr>Calibri Light</vt:lpstr>
      <vt:lpstr>Office テーマ</vt:lpstr>
      <vt:lpstr>Free Kanji Material  無料漢字教材 kanji0015　新城直樹</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66</cp:revision>
  <dcterms:created xsi:type="dcterms:W3CDTF">2022-02-04T14:29:48Z</dcterms:created>
  <dcterms:modified xsi:type="dcterms:W3CDTF">2022-02-23T15:56:55Z</dcterms:modified>
</cp:coreProperties>
</file>