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384" r:id="rId5"/>
    <p:sldId id="385" r:id="rId6"/>
    <p:sldId id="38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gif"/><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png"/><Relationship Id="rId1" Type="http://schemas.openxmlformats.org/officeDocument/2006/relationships/slideLayout" Target="../slideLayouts/slideLayout7.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kanji0124-0126</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A02209F4-FF31-407E-A6A7-0DCCE59A8048}"/>
              </a:ext>
            </a:extLst>
          </p:cNvPr>
          <p:cNvPicPr>
            <a:picLocks noChangeAspect="1"/>
          </p:cNvPicPr>
          <p:nvPr/>
        </p:nvPicPr>
        <p:blipFill>
          <a:blip r:embed="rId2"/>
          <a:stretch>
            <a:fillRect/>
          </a:stretch>
        </p:blipFill>
        <p:spPr>
          <a:xfrm>
            <a:off x="2024567" y="1248403"/>
            <a:ext cx="5094865" cy="1080729"/>
          </a:xfrm>
          <a:prstGeom prst="rect">
            <a:avLst/>
          </a:prstGeom>
        </p:spPr>
      </p:pic>
      <p:pic>
        <p:nvPicPr>
          <p:cNvPr id="6" name="図 5">
            <a:extLst>
              <a:ext uri="{FF2B5EF4-FFF2-40B4-BE49-F238E27FC236}">
                <a16:creationId xmlns:a16="http://schemas.microsoft.com/office/drawing/2014/main" id="{07C01982-5F26-4EED-BBDC-81B185FDDA56}"/>
              </a:ext>
            </a:extLst>
          </p:cNvPr>
          <p:cNvPicPr>
            <a:picLocks noChangeAspect="1"/>
          </p:cNvPicPr>
          <p:nvPr/>
        </p:nvPicPr>
        <p:blipFill>
          <a:blip r:embed="rId3"/>
          <a:stretch>
            <a:fillRect/>
          </a:stretch>
        </p:blipFill>
        <p:spPr>
          <a:xfrm>
            <a:off x="0" y="2732518"/>
            <a:ext cx="9144000" cy="1392964"/>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図 24">
            <a:extLst>
              <a:ext uri="{FF2B5EF4-FFF2-40B4-BE49-F238E27FC236}">
                <a16:creationId xmlns:a16="http://schemas.microsoft.com/office/drawing/2014/main" id="{3CAE80FB-1B8C-4E7E-B8A6-F73DD2C4F1BC}"/>
              </a:ext>
            </a:extLst>
          </p:cNvPr>
          <p:cNvPicPr>
            <a:picLocks noChangeAspect="1"/>
          </p:cNvPicPr>
          <p:nvPr/>
        </p:nvPicPr>
        <p:blipFill>
          <a:blip r:embed="rId2"/>
          <a:stretch>
            <a:fillRect/>
          </a:stretch>
        </p:blipFill>
        <p:spPr>
          <a:xfrm>
            <a:off x="3843737" y="1225302"/>
            <a:ext cx="2505075" cy="4343400"/>
          </a:xfrm>
          <a:prstGeom prst="rect">
            <a:avLst/>
          </a:prstGeom>
        </p:spPr>
      </p:pic>
      <p:pic>
        <p:nvPicPr>
          <p:cNvPr id="3" name="図 2">
            <a:extLst>
              <a:ext uri="{FF2B5EF4-FFF2-40B4-BE49-F238E27FC236}">
                <a16:creationId xmlns:a16="http://schemas.microsoft.com/office/drawing/2014/main" id="{9E3D2167-0088-46FE-B461-59DFC84E8743}"/>
              </a:ext>
            </a:extLst>
          </p:cNvPr>
          <p:cNvPicPr>
            <a:picLocks noChangeAspect="1"/>
          </p:cNvPicPr>
          <p:nvPr/>
        </p:nvPicPr>
        <p:blipFill>
          <a:blip r:embed="rId3"/>
          <a:stretch>
            <a:fillRect/>
          </a:stretch>
        </p:blipFill>
        <p:spPr>
          <a:xfrm>
            <a:off x="0" y="14255"/>
            <a:ext cx="9144000" cy="479012"/>
          </a:xfrm>
          <a:prstGeom prst="rect">
            <a:avLst/>
          </a:prstGeom>
        </p:spPr>
      </p:pic>
      <p:pic>
        <p:nvPicPr>
          <p:cNvPr id="4" name="図 3" descr="ロゴ&#10;&#10;自動的に生成された説明">
            <a:extLst>
              <a:ext uri="{FF2B5EF4-FFF2-40B4-BE49-F238E27FC236}">
                <a16:creationId xmlns:a16="http://schemas.microsoft.com/office/drawing/2014/main" id="{60577E40-CF39-41AF-9DC7-0065411156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9044" y="4351109"/>
            <a:ext cx="2409655" cy="2409655"/>
          </a:xfrm>
          <a:prstGeom prst="rect">
            <a:avLst/>
          </a:prstGeom>
        </p:spPr>
      </p:pic>
      <p:pic>
        <p:nvPicPr>
          <p:cNvPr id="5" name="Picture 2" descr="大きな荷物を運ぶ人のイラスト（男性）">
            <a:extLst>
              <a:ext uri="{FF2B5EF4-FFF2-40B4-BE49-F238E27FC236}">
                <a16:creationId xmlns:a16="http://schemas.microsoft.com/office/drawing/2014/main" id="{534C2127-90E3-43A2-AEB1-E95B82179C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14" y="939649"/>
            <a:ext cx="2195921" cy="2670716"/>
          </a:xfrm>
          <a:prstGeom prst="rect">
            <a:avLst/>
          </a:prstGeom>
          <a:noFill/>
          <a:extLst>
            <a:ext uri="{909E8E84-426E-40DD-AFC4-6F175D3DCCD1}">
              <a14:hiddenFill xmlns:a14="http://schemas.microsoft.com/office/drawing/2010/main">
                <a:solidFill>
                  <a:srgbClr val="FFFFFF"/>
                </a:solidFill>
              </a14:hiddenFill>
            </a:ext>
          </a:extLst>
        </p:spPr>
      </p:pic>
      <p:sp>
        <p:nvSpPr>
          <p:cNvPr id="2" name="楕円 1">
            <a:extLst>
              <a:ext uri="{FF2B5EF4-FFF2-40B4-BE49-F238E27FC236}">
                <a16:creationId xmlns:a16="http://schemas.microsoft.com/office/drawing/2014/main" id="{3D2E186A-3DD0-4B6F-9313-14BF48032B0E}"/>
              </a:ext>
            </a:extLst>
          </p:cNvPr>
          <p:cNvSpPr>
            <a:spLocks noChangeAspect="1"/>
          </p:cNvSpPr>
          <p:nvPr/>
        </p:nvSpPr>
        <p:spPr>
          <a:xfrm>
            <a:off x="379847" y="5275885"/>
            <a:ext cx="1440000" cy="1440000"/>
          </a:xfrm>
          <a:prstGeom prst="ellipse">
            <a:avLst/>
          </a:prstGeom>
          <a:solidFill>
            <a:srgbClr val="FF0000"/>
          </a:solidFill>
          <a:ln>
            <a:noFill/>
          </a:ln>
          <a:scene3d>
            <a:camera prst="orthographicFront"/>
            <a:lightRig rig="soft" dir="t"/>
          </a:scene3d>
          <a:sp3d>
            <a:bevelT w="720000" h="720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57CF8345-5E7D-4375-B481-64AA05C5C890}"/>
              </a:ext>
            </a:extLst>
          </p:cNvPr>
          <p:cNvSpPr txBox="1"/>
          <p:nvPr/>
        </p:nvSpPr>
        <p:spPr>
          <a:xfrm>
            <a:off x="427606" y="4559545"/>
            <a:ext cx="2195921" cy="769441"/>
          </a:xfrm>
          <a:prstGeom prst="rect">
            <a:avLst/>
          </a:prstGeom>
          <a:noFill/>
        </p:spPr>
        <p:txBody>
          <a:bodyPr wrap="square">
            <a:spAutoFit/>
          </a:bodyPr>
          <a:lstStyle/>
          <a:p>
            <a:r>
              <a:rPr lang="en-US" altLang="ja-JP" sz="4400" b="1" dirty="0">
                <a:latin typeface="MS UI Gothic" panose="020B0600070205080204" pitchFamily="50" charset="-128"/>
                <a:ea typeface="MS UI Gothic" panose="020B0600070205080204" pitchFamily="50" charset="-128"/>
              </a:rPr>
              <a:t>the Sun</a:t>
            </a:r>
          </a:p>
        </p:txBody>
      </p:sp>
      <p:pic>
        <p:nvPicPr>
          <p:cNvPr id="10" name="図 9">
            <a:extLst>
              <a:ext uri="{FF2B5EF4-FFF2-40B4-BE49-F238E27FC236}">
                <a16:creationId xmlns:a16="http://schemas.microsoft.com/office/drawing/2014/main" id="{4C8004BD-BD19-456F-8F58-F88FF672836C}"/>
              </a:ext>
            </a:extLst>
          </p:cNvPr>
          <p:cNvPicPr>
            <a:picLocks noChangeAspect="1"/>
          </p:cNvPicPr>
          <p:nvPr/>
        </p:nvPicPr>
        <p:blipFill>
          <a:blip r:embed="rId6"/>
          <a:stretch>
            <a:fillRect/>
          </a:stretch>
        </p:blipFill>
        <p:spPr>
          <a:xfrm>
            <a:off x="2492912" y="4827189"/>
            <a:ext cx="771525" cy="1933575"/>
          </a:xfrm>
          <a:prstGeom prst="rect">
            <a:avLst/>
          </a:prstGeom>
        </p:spPr>
      </p:pic>
      <p:pic>
        <p:nvPicPr>
          <p:cNvPr id="12" name="図 11">
            <a:extLst>
              <a:ext uri="{FF2B5EF4-FFF2-40B4-BE49-F238E27FC236}">
                <a16:creationId xmlns:a16="http://schemas.microsoft.com/office/drawing/2014/main" id="{3231A806-C2F2-49BD-AFC8-06B5AAAC57A3}"/>
              </a:ext>
            </a:extLst>
          </p:cNvPr>
          <p:cNvPicPr>
            <a:picLocks noChangeAspect="1"/>
          </p:cNvPicPr>
          <p:nvPr/>
        </p:nvPicPr>
        <p:blipFill>
          <a:blip r:embed="rId7"/>
          <a:stretch>
            <a:fillRect/>
          </a:stretch>
        </p:blipFill>
        <p:spPr>
          <a:xfrm>
            <a:off x="2316969" y="1245553"/>
            <a:ext cx="1668879" cy="2169543"/>
          </a:xfrm>
          <a:prstGeom prst="rect">
            <a:avLst/>
          </a:prstGeom>
        </p:spPr>
      </p:pic>
      <p:pic>
        <p:nvPicPr>
          <p:cNvPr id="14" name="図 13">
            <a:extLst>
              <a:ext uri="{FF2B5EF4-FFF2-40B4-BE49-F238E27FC236}">
                <a16:creationId xmlns:a16="http://schemas.microsoft.com/office/drawing/2014/main" id="{AE22D4D5-FFE7-47CA-B6EC-CE78F0F10F36}"/>
              </a:ext>
            </a:extLst>
          </p:cNvPr>
          <p:cNvPicPr>
            <a:picLocks noChangeAspect="1"/>
          </p:cNvPicPr>
          <p:nvPr/>
        </p:nvPicPr>
        <p:blipFill>
          <a:blip r:embed="rId8"/>
          <a:stretch>
            <a:fillRect/>
          </a:stretch>
        </p:blipFill>
        <p:spPr>
          <a:xfrm>
            <a:off x="0" y="460637"/>
            <a:ext cx="9144000" cy="486201"/>
          </a:xfrm>
          <a:prstGeom prst="rect">
            <a:avLst/>
          </a:prstGeom>
        </p:spPr>
      </p:pic>
      <p:sp>
        <p:nvSpPr>
          <p:cNvPr id="16" name="テキスト ボックス 15">
            <a:extLst>
              <a:ext uri="{FF2B5EF4-FFF2-40B4-BE49-F238E27FC236}">
                <a16:creationId xmlns:a16="http://schemas.microsoft.com/office/drawing/2014/main" id="{9E6E0C33-E3F6-434B-A678-8EA1B8C2930F}"/>
              </a:ext>
            </a:extLst>
          </p:cNvPr>
          <p:cNvSpPr txBox="1"/>
          <p:nvPr/>
        </p:nvSpPr>
        <p:spPr>
          <a:xfrm>
            <a:off x="95301" y="3397002"/>
            <a:ext cx="3883744" cy="954107"/>
          </a:xfrm>
          <a:prstGeom prst="rect">
            <a:avLst/>
          </a:prstGeom>
          <a:noFill/>
        </p:spPr>
        <p:txBody>
          <a:bodyPr wrap="square">
            <a:spAutoFit/>
          </a:bodyPr>
          <a:lstStyle/>
          <a:p>
            <a:pPr>
              <a:lnSpc>
                <a:spcPct val="70000"/>
              </a:lnSpc>
            </a:pPr>
            <a:r>
              <a:rPr lang="en-US" altLang="ja-JP" sz="4000" b="1" dirty="0">
                <a:latin typeface="MS UI Gothic" panose="020B0600070205080204" pitchFamily="50" charset="-128"/>
                <a:ea typeface="MS UI Gothic" panose="020B0600070205080204" pitchFamily="50" charset="-128"/>
              </a:rPr>
              <a:t>a person who bring heavy thing</a:t>
            </a:r>
          </a:p>
        </p:txBody>
      </p:sp>
      <p:sp>
        <p:nvSpPr>
          <p:cNvPr id="15" name="矢印: ストライプ 14">
            <a:extLst>
              <a:ext uri="{FF2B5EF4-FFF2-40B4-BE49-F238E27FC236}">
                <a16:creationId xmlns:a16="http://schemas.microsoft.com/office/drawing/2014/main" id="{0E29EE9F-2B75-4D70-9E47-A25FFA44674D}"/>
              </a:ext>
            </a:extLst>
          </p:cNvPr>
          <p:cNvSpPr/>
          <p:nvPr/>
        </p:nvSpPr>
        <p:spPr>
          <a:xfrm flipH="1">
            <a:off x="1536401" y="2519321"/>
            <a:ext cx="673231" cy="610037"/>
          </a:xfrm>
          <a:prstGeom prst="striped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8" name="矢印: ストライプ 17">
            <a:extLst>
              <a:ext uri="{FF2B5EF4-FFF2-40B4-BE49-F238E27FC236}">
                <a16:creationId xmlns:a16="http://schemas.microsoft.com/office/drawing/2014/main" id="{9AD25D4C-5A9D-42B6-8355-5F83DD78444F}"/>
              </a:ext>
            </a:extLst>
          </p:cNvPr>
          <p:cNvSpPr/>
          <p:nvPr/>
        </p:nvSpPr>
        <p:spPr>
          <a:xfrm flipH="1">
            <a:off x="5206288" y="2330324"/>
            <a:ext cx="673231" cy="610037"/>
          </a:xfrm>
          <a:prstGeom prst="striped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D2EF7AD4-FAEA-4FC9-AEED-8D1E28E096A0}"/>
              </a:ext>
            </a:extLst>
          </p:cNvPr>
          <p:cNvSpPr txBox="1"/>
          <p:nvPr/>
        </p:nvSpPr>
        <p:spPr>
          <a:xfrm>
            <a:off x="6084478" y="1403658"/>
            <a:ext cx="2838811" cy="2462213"/>
          </a:xfrm>
          <a:prstGeom prst="rect">
            <a:avLst/>
          </a:prstGeom>
          <a:noFill/>
        </p:spPr>
        <p:txBody>
          <a:bodyPr wrap="square">
            <a:spAutoFit/>
          </a:bodyPr>
          <a:lstStyle/>
          <a:p>
            <a:pPr>
              <a:lnSpc>
                <a:spcPct val="70000"/>
              </a:lnSpc>
            </a:pPr>
            <a:r>
              <a:rPr lang="en-US" altLang="ja-JP" sz="4000" b="1" dirty="0">
                <a:latin typeface="MS UI Gothic" panose="020B0600070205080204" pitchFamily="50" charset="-128"/>
                <a:ea typeface="MS UI Gothic" panose="020B0600070205080204" pitchFamily="50" charset="-128"/>
              </a:rPr>
              <a:t>The Sun is carried out, the </a:t>
            </a:r>
            <a:r>
              <a:rPr lang="en-US" altLang="ja-JP" sz="4000" b="1" dirty="0">
                <a:solidFill>
                  <a:srgbClr val="FF0000"/>
                </a:solidFill>
                <a:latin typeface="MS UI Gothic" panose="020B0600070205080204" pitchFamily="50" charset="-128"/>
                <a:ea typeface="MS UI Gothic" panose="020B0600070205080204" pitchFamily="50" charset="-128"/>
              </a:rPr>
              <a:t>night </a:t>
            </a:r>
            <a:r>
              <a:rPr lang="en-US" altLang="ja-JP" sz="4000" b="1" dirty="0">
                <a:latin typeface="MS UI Gothic" panose="020B0600070205080204" pitchFamily="50" charset="-128"/>
                <a:ea typeface="MS UI Gothic" panose="020B0600070205080204" pitchFamily="50" charset="-128"/>
              </a:rPr>
              <a:t>comes.</a:t>
            </a:r>
          </a:p>
          <a:p>
            <a:pPr>
              <a:lnSpc>
                <a:spcPct val="70000"/>
              </a:lnSpc>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night</a:t>
            </a:r>
            <a:endParaRPr lang="en-US" altLang="ja-JP" sz="40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92396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図 38">
            <a:extLst>
              <a:ext uri="{FF2B5EF4-FFF2-40B4-BE49-F238E27FC236}">
                <a16:creationId xmlns:a16="http://schemas.microsoft.com/office/drawing/2014/main" id="{64C1DA1A-0571-4118-B8CA-870372637119}"/>
              </a:ext>
            </a:extLst>
          </p:cNvPr>
          <p:cNvPicPr>
            <a:picLocks noChangeAspect="1"/>
          </p:cNvPicPr>
          <p:nvPr/>
        </p:nvPicPr>
        <p:blipFill>
          <a:blip r:embed="rId2"/>
          <a:stretch>
            <a:fillRect/>
          </a:stretch>
        </p:blipFill>
        <p:spPr>
          <a:xfrm>
            <a:off x="4175009" y="5255306"/>
            <a:ext cx="1685925" cy="1209675"/>
          </a:xfrm>
          <a:prstGeom prst="rect">
            <a:avLst/>
          </a:prstGeom>
        </p:spPr>
      </p:pic>
      <p:pic>
        <p:nvPicPr>
          <p:cNvPr id="3" name="図 2">
            <a:extLst>
              <a:ext uri="{FF2B5EF4-FFF2-40B4-BE49-F238E27FC236}">
                <a16:creationId xmlns:a16="http://schemas.microsoft.com/office/drawing/2014/main" id="{47D0F679-F135-4A64-B810-0A0D7BD8AE63}"/>
              </a:ext>
            </a:extLst>
          </p:cNvPr>
          <p:cNvPicPr>
            <a:picLocks noChangeAspect="1"/>
          </p:cNvPicPr>
          <p:nvPr/>
        </p:nvPicPr>
        <p:blipFill>
          <a:blip r:embed="rId3"/>
          <a:stretch>
            <a:fillRect/>
          </a:stretch>
        </p:blipFill>
        <p:spPr>
          <a:xfrm>
            <a:off x="0" y="-21"/>
            <a:ext cx="9144000" cy="470458"/>
          </a:xfrm>
          <a:prstGeom prst="rect">
            <a:avLst/>
          </a:prstGeom>
        </p:spPr>
      </p:pic>
      <p:pic>
        <p:nvPicPr>
          <p:cNvPr id="4" name="図 3" descr="ロゴ, アイコン&#10;&#10;自動的に生成された説明">
            <a:extLst>
              <a:ext uri="{FF2B5EF4-FFF2-40B4-BE49-F238E27FC236}">
                <a16:creationId xmlns:a16="http://schemas.microsoft.com/office/drawing/2014/main" id="{4E6FCB44-A132-4BFC-8F7D-1597EB7123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72400" y="4171747"/>
            <a:ext cx="2587395" cy="2587395"/>
          </a:xfrm>
          <a:prstGeom prst="rect">
            <a:avLst/>
          </a:prstGeom>
        </p:spPr>
      </p:pic>
      <p:pic>
        <p:nvPicPr>
          <p:cNvPr id="5" name="図 4">
            <a:extLst>
              <a:ext uri="{FF2B5EF4-FFF2-40B4-BE49-F238E27FC236}">
                <a16:creationId xmlns:a16="http://schemas.microsoft.com/office/drawing/2014/main" id="{84559D63-F6D1-416F-9136-4CF017B56F83}"/>
              </a:ext>
            </a:extLst>
          </p:cNvPr>
          <p:cNvPicPr>
            <a:picLocks noChangeAspect="1"/>
          </p:cNvPicPr>
          <p:nvPr/>
        </p:nvPicPr>
        <p:blipFill>
          <a:blip r:embed="rId5"/>
          <a:stretch>
            <a:fillRect/>
          </a:stretch>
        </p:blipFill>
        <p:spPr>
          <a:xfrm>
            <a:off x="-15766" y="951457"/>
            <a:ext cx="9144000" cy="477672"/>
          </a:xfrm>
          <a:prstGeom prst="rect">
            <a:avLst/>
          </a:prstGeom>
        </p:spPr>
      </p:pic>
      <p:pic>
        <p:nvPicPr>
          <p:cNvPr id="6" name="図 5">
            <a:extLst>
              <a:ext uri="{FF2B5EF4-FFF2-40B4-BE49-F238E27FC236}">
                <a16:creationId xmlns:a16="http://schemas.microsoft.com/office/drawing/2014/main" id="{D404BF8D-D130-4C83-B957-050657A3C3A3}"/>
              </a:ext>
            </a:extLst>
          </p:cNvPr>
          <p:cNvPicPr>
            <a:picLocks noChangeAspect="1"/>
          </p:cNvPicPr>
          <p:nvPr/>
        </p:nvPicPr>
        <p:blipFill>
          <a:blip r:embed="rId6"/>
          <a:stretch>
            <a:fillRect/>
          </a:stretch>
        </p:blipFill>
        <p:spPr>
          <a:xfrm>
            <a:off x="0" y="480076"/>
            <a:ext cx="9144000" cy="470458"/>
          </a:xfrm>
          <a:prstGeom prst="rect">
            <a:avLst/>
          </a:prstGeom>
        </p:spPr>
      </p:pic>
      <p:pic>
        <p:nvPicPr>
          <p:cNvPr id="8" name="図 7">
            <a:extLst>
              <a:ext uri="{FF2B5EF4-FFF2-40B4-BE49-F238E27FC236}">
                <a16:creationId xmlns:a16="http://schemas.microsoft.com/office/drawing/2014/main" id="{9BFA1F15-F86A-4D72-BC4C-336E56555295}"/>
              </a:ext>
            </a:extLst>
          </p:cNvPr>
          <p:cNvPicPr>
            <a:picLocks noChangeAspect="1"/>
          </p:cNvPicPr>
          <p:nvPr/>
        </p:nvPicPr>
        <p:blipFill>
          <a:blip r:embed="rId7"/>
          <a:stretch>
            <a:fillRect/>
          </a:stretch>
        </p:blipFill>
        <p:spPr>
          <a:xfrm>
            <a:off x="613492" y="2366082"/>
            <a:ext cx="676586" cy="1244296"/>
          </a:xfrm>
          <a:prstGeom prst="rect">
            <a:avLst/>
          </a:prstGeom>
        </p:spPr>
      </p:pic>
      <p:sp>
        <p:nvSpPr>
          <p:cNvPr id="9" name="テキスト ボックス 8">
            <a:extLst>
              <a:ext uri="{FF2B5EF4-FFF2-40B4-BE49-F238E27FC236}">
                <a16:creationId xmlns:a16="http://schemas.microsoft.com/office/drawing/2014/main" id="{BE17C70F-DBB2-4CDB-8ECC-652A0CE835F3}"/>
              </a:ext>
            </a:extLst>
          </p:cNvPr>
          <p:cNvSpPr txBox="1"/>
          <p:nvPr/>
        </p:nvSpPr>
        <p:spPr>
          <a:xfrm>
            <a:off x="109962" y="1309752"/>
            <a:ext cx="2914683" cy="1175706"/>
          </a:xfrm>
          <a:prstGeom prst="rect">
            <a:avLst/>
          </a:prstGeom>
          <a:noFill/>
        </p:spPr>
        <p:txBody>
          <a:bodyPr wrap="square">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radical “food/eat”</a:t>
            </a:r>
          </a:p>
        </p:txBody>
      </p:sp>
      <p:pic>
        <p:nvPicPr>
          <p:cNvPr id="11" name="図 10">
            <a:extLst>
              <a:ext uri="{FF2B5EF4-FFF2-40B4-BE49-F238E27FC236}">
                <a16:creationId xmlns:a16="http://schemas.microsoft.com/office/drawing/2014/main" id="{9483F244-1C28-454D-8E8E-E37EBE9A84A9}"/>
              </a:ext>
            </a:extLst>
          </p:cNvPr>
          <p:cNvPicPr>
            <a:picLocks noChangeAspect="1"/>
          </p:cNvPicPr>
          <p:nvPr/>
        </p:nvPicPr>
        <p:blipFill>
          <a:blip r:embed="rId8"/>
          <a:stretch>
            <a:fillRect/>
          </a:stretch>
        </p:blipFill>
        <p:spPr>
          <a:xfrm>
            <a:off x="2747890" y="5192168"/>
            <a:ext cx="1524000" cy="1428750"/>
          </a:xfrm>
          <a:prstGeom prst="rect">
            <a:avLst/>
          </a:prstGeom>
        </p:spPr>
      </p:pic>
      <p:pic>
        <p:nvPicPr>
          <p:cNvPr id="11266" name="Picture 2" descr="ロッククライミングのイラスト（女性）">
            <a:extLst>
              <a:ext uri="{FF2B5EF4-FFF2-40B4-BE49-F238E27FC236}">
                <a16:creationId xmlns:a16="http://schemas.microsoft.com/office/drawing/2014/main" id="{A18F96A9-37A8-497F-AE9B-1B356AE6A8E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548077" y="4771815"/>
            <a:ext cx="1679291" cy="1987327"/>
          </a:xfrm>
          <a:prstGeom prst="rect">
            <a:avLst/>
          </a:prstGeom>
          <a:noFill/>
          <a:extLst>
            <a:ext uri="{909E8E84-426E-40DD-AFC4-6F175D3DCCD1}">
              <a14:hiddenFill xmlns:a14="http://schemas.microsoft.com/office/drawing/2010/main">
                <a:solidFill>
                  <a:srgbClr val="FFFFFF"/>
                </a:solidFill>
              </a14:hiddenFill>
            </a:ext>
          </a:extLst>
        </p:spPr>
      </p:pic>
      <p:pic>
        <p:nvPicPr>
          <p:cNvPr id="13" name="図 12">
            <a:extLst>
              <a:ext uri="{FF2B5EF4-FFF2-40B4-BE49-F238E27FC236}">
                <a16:creationId xmlns:a16="http://schemas.microsoft.com/office/drawing/2014/main" id="{77DD6661-54CB-4A48-9756-0C20068A4BF2}"/>
              </a:ext>
            </a:extLst>
          </p:cNvPr>
          <p:cNvPicPr>
            <a:picLocks noChangeAspect="1"/>
          </p:cNvPicPr>
          <p:nvPr/>
        </p:nvPicPr>
        <p:blipFill>
          <a:blip r:embed="rId10"/>
          <a:stretch>
            <a:fillRect/>
          </a:stretch>
        </p:blipFill>
        <p:spPr>
          <a:xfrm>
            <a:off x="5860934" y="1563407"/>
            <a:ext cx="1797794" cy="1276694"/>
          </a:xfrm>
          <a:prstGeom prst="rect">
            <a:avLst/>
          </a:prstGeom>
        </p:spPr>
      </p:pic>
      <p:pic>
        <p:nvPicPr>
          <p:cNvPr id="11270" name="Picture 6" descr="ボウルで粉をこねるイラスト（料理）">
            <a:extLst>
              <a:ext uri="{FF2B5EF4-FFF2-40B4-BE49-F238E27FC236}">
                <a16:creationId xmlns:a16="http://schemas.microsoft.com/office/drawing/2014/main" id="{74CF46B5-6551-4484-8DAF-6ECCABAD3D6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10220" y="1470237"/>
            <a:ext cx="1484489" cy="1484489"/>
          </a:xfrm>
          <a:prstGeom prst="rect">
            <a:avLst/>
          </a:prstGeom>
          <a:noFill/>
          <a:extLst>
            <a:ext uri="{909E8E84-426E-40DD-AFC4-6F175D3DCCD1}">
              <a14:hiddenFill xmlns:a14="http://schemas.microsoft.com/office/drawing/2010/main">
                <a:solidFill>
                  <a:srgbClr val="FFFFFF"/>
                </a:solidFill>
              </a14:hiddenFill>
            </a:ext>
          </a:extLst>
        </p:spPr>
      </p:pic>
      <p:cxnSp>
        <p:nvCxnSpPr>
          <p:cNvPr id="17" name="直線コネクタ 16">
            <a:extLst>
              <a:ext uri="{FF2B5EF4-FFF2-40B4-BE49-F238E27FC236}">
                <a16:creationId xmlns:a16="http://schemas.microsoft.com/office/drawing/2014/main" id="{333174BD-9E66-4076-8D6D-3792DF84E9CB}"/>
              </a:ext>
            </a:extLst>
          </p:cNvPr>
          <p:cNvCxnSpPr>
            <a:cxnSpLocks/>
          </p:cNvCxnSpPr>
          <p:nvPr/>
        </p:nvCxnSpPr>
        <p:spPr>
          <a:xfrm flipV="1">
            <a:off x="404399" y="4718349"/>
            <a:ext cx="1549907" cy="35045"/>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2455E02A-DA63-4FAB-BF5B-8AA2AD102BB6}"/>
              </a:ext>
            </a:extLst>
          </p:cNvPr>
          <p:cNvCxnSpPr>
            <a:cxnSpLocks/>
          </p:cNvCxnSpPr>
          <p:nvPr/>
        </p:nvCxnSpPr>
        <p:spPr>
          <a:xfrm>
            <a:off x="404399" y="4855779"/>
            <a:ext cx="0" cy="1876115"/>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吹き出し: 四角形 21">
            <a:extLst>
              <a:ext uri="{FF2B5EF4-FFF2-40B4-BE49-F238E27FC236}">
                <a16:creationId xmlns:a16="http://schemas.microsoft.com/office/drawing/2014/main" id="{80299C7D-0C3C-4890-BC35-5DDDC8F90D70}"/>
              </a:ext>
            </a:extLst>
          </p:cNvPr>
          <p:cNvSpPr/>
          <p:nvPr/>
        </p:nvSpPr>
        <p:spPr>
          <a:xfrm>
            <a:off x="833472" y="3822336"/>
            <a:ext cx="1393896" cy="569589"/>
          </a:xfrm>
          <a:prstGeom prst="wedgeRectCallout">
            <a:avLst>
              <a:gd name="adj1" fmla="val -44678"/>
              <a:gd name="adj2" fmla="val 9714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400" b="1" dirty="0">
                <a:solidFill>
                  <a:schemeClr val="tx1"/>
                </a:solidFill>
                <a:latin typeface="MS UI Gothic" panose="020B0600070205080204" pitchFamily="50" charset="-128"/>
                <a:ea typeface="MS UI Gothic" panose="020B0600070205080204" pitchFamily="50" charset="-128"/>
              </a:rPr>
              <a:t>cliff</a:t>
            </a:r>
          </a:p>
        </p:txBody>
      </p:sp>
      <p:sp>
        <p:nvSpPr>
          <p:cNvPr id="23" name="矢印: 右 22">
            <a:extLst>
              <a:ext uri="{FF2B5EF4-FFF2-40B4-BE49-F238E27FC236}">
                <a16:creationId xmlns:a16="http://schemas.microsoft.com/office/drawing/2014/main" id="{D4A806D8-E0DE-483F-A506-0EB63860502A}"/>
              </a:ext>
            </a:extLst>
          </p:cNvPr>
          <p:cNvSpPr/>
          <p:nvPr/>
        </p:nvSpPr>
        <p:spPr>
          <a:xfrm>
            <a:off x="1460766" y="2582063"/>
            <a:ext cx="1942214"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右 23">
            <a:extLst>
              <a:ext uri="{FF2B5EF4-FFF2-40B4-BE49-F238E27FC236}">
                <a16:creationId xmlns:a16="http://schemas.microsoft.com/office/drawing/2014/main" id="{C35ABEE7-BE99-46F8-BED2-9F89A5C1E527}"/>
              </a:ext>
            </a:extLst>
          </p:cNvPr>
          <p:cNvSpPr/>
          <p:nvPr/>
        </p:nvSpPr>
        <p:spPr>
          <a:xfrm>
            <a:off x="2433528" y="5548248"/>
            <a:ext cx="477519"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10FD2E40-FA5F-4284-AF13-DD69B6BF16B8}"/>
              </a:ext>
            </a:extLst>
          </p:cNvPr>
          <p:cNvSpPr txBox="1"/>
          <p:nvPr/>
        </p:nvSpPr>
        <p:spPr>
          <a:xfrm>
            <a:off x="1954306" y="4673500"/>
            <a:ext cx="4003732" cy="584775"/>
          </a:xfrm>
          <a:prstGeom prst="rect">
            <a:avLst/>
          </a:prstGeom>
          <a:noFill/>
        </p:spPr>
        <p:txBody>
          <a:bodyPr wrap="square">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to </a:t>
            </a:r>
            <a:r>
              <a:rPr lang="en-US" altLang="ja-JP" sz="4000" b="1" dirty="0">
                <a:solidFill>
                  <a:srgbClr val="FF0000"/>
                </a:solidFill>
                <a:latin typeface="MS UI Gothic" panose="020B0600070205080204" pitchFamily="50" charset="-128"/>
                <a:ea typeface="MS UI Gothic" panose="020B0600070205080204" pitchFamily="50" charset="-128"/>
              </a:rPr>
              <a:t>grab</a:t>
            </a:r>
            <a:r>
              <a:rPr lang="en-US" altLang="ja-JP" sz="4000" b="1" dirty="0">
                <a:latin typeface="MS UI Gothic" panose="020B0600070205080204" pitchFamily="50" charset="-128"/>
                <a:ea typeface="MS UI Gothic" panose="020B0600070205080204" pitchFamily="50" charset="-128"/>
              </a:rPr>
              <a:t> the edges</a:t>
            </a:r>
          </a:p>
        </p:txBody>
      </p:sp>
      <p:sp>
        <p:nvSpPr>
          <p:cNvPr id="30" name="テキスト ボックス 29">
            <a:extLst>
              <a:ext uri="{FF2B5EF4-FFF2-40B4-BE49-F238E27FC236}">
                <a16:creationId xmlns:a16="http://schemas.microsoft.com/office/drawing/2014/main" id="{AC0E7EC1-A3E2-4F11-BC5B-59FBCFFBBD6C}"/>
              </a:ext>
            </a:extLst>
          </p:cNvPr>
          <p:cNvSpPr txBox="1"/>
          <p:nvPr/>
        </p:nvSpPr>
        <p:spPr>
          <a:xfrm>
            <a:off x="4441552" y="6144483"/>
            <a:ext cx="1592298" cy="634020"/>
          </a:xfrm>
          <a:prstGeom prst="rect">
            <a:avLst/>
          </a:prstGeom>
          <a:noFill/>
        </p:spPr>
        <p:txBody>
          <a:bodyPr wrap="square">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hand</a:t>
            </a:r>
          </a:p>
        </p:txBody>
      </p:sp>
      <p:cxnSp>
        <p:nvCxnSpPr>
          <p:cNvPr id="32" name="直線コネクタ 31">
            <a:extLst>
              <a:ext uri="{FF2B5EF4-FFF2-40B4-BE49-F238E27FC236}">
                <a16:creationId xmlns:a16="http://schemas.microsoft.com/office/drawing/2014/main" id="{7B927D67-7A11-4C8E-BE92-CEF94F2D67DE}"/>
              </a:ext>
            </a:extLst>
          </p:cNvPr>
          <p:cNvCxnSpPr>
            <a:cxnSpLocks/>
          </p:cNvCxnSpPr>
          <p:nvPr/>
        </p:nvCxnSpPr>
        <p:spPr>
          <a:xfrm flipH="1" flipV="1">
            <a:off x="4641164" y="5638074"/>
            <a:ext cx="760214" cy="482099"/>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sp>
        <p:nvSpPr>
          <p:cNvPr id="31" name="フリーフォーム: 図形 30">
            <a:extLst>
              <a:ext uri="{FF2B5EF4-FFF2-40B4-BE49-F238E27FC236}">
                <a16:creationId xmlns:a16="http://schemas.microsoft.com/office/drawing/2014/main" id="{F0909E84-BE6B-4CF3-AE30-F86617CF9E6B}"/>
              </a:ext>
            </a:extLst>
          </p:cNvPr>
          <p:cNvSpPr/>
          <p:nvPr/>
        </p:nvSpPr>
        <p:spPr>
          <a:xfrm rot="697984">
            <a:off x="4513010" y="5306379"/>
            <a:ext cx="610750" cy="770964"/>
          </a:xfrm>
          <a:custGeom>
            <a:avLst/>
            <a:gdLst>
              <a:gd name="connsiteX0" fmla="*/ 179294 w 610750"/>
              <a:gd name="connsiteY0" fmla="*/ 0 h 770964"/>
              <a:gd name="connsiteX1" fmla="*/ 519953 w 610750"/>
              <a:gd name="connsiteY1" fmla="*/ 35859 h 770964"/>
              <a:gd name="connsiteX2" fmla="*/ 609600 w 610750"/>
              <a:gd name="connsiteY2" fmla="*/ 376517 h 770964"/>
              <a:gd name="connsiteX3" fmla="*/ 537883 w 610750"/>
              <a:gd name="connsiteY3" fmla="*/ 663388 h 770964"/>
              <a:gd name="connsiteX4" fmla="*/ 143436 w 610750"/>
              <a:gd name="connsiteY4" fmla="*/ 770964 h 770964"/>
              <a:gd name="connsiteX5" fmla="*/ 0 w 610750"/>
              <a:gd name="connsiteY5" fmla="*/ 663388 h 77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750" h="770964">
                <a:moveTo>
                  <a:pt x="179294" y="0"/>
                </a:moveTo>
                <a:lnTo>
                  <a:pt x="519953" y="35859"/>
                </a:lnTo>
                <a:cubicBezTo>
                  <a:pt x="591671" y="98612"/>
                  <a:pt x="606612" y="271929"/>
                  <a:pt x="609600" y="376517"/>
                </a:cubicBezTo>
                <a:cubicBezTo>
                  <a:pt x="612588" y="481105"/>
                  <a:pt x="615577" y="597647"/>
                  <a:pt x="537883" y="663388"/>
                </a:cubicBezTo>
                <a:cubicBezTo>
                  <a:pt x="460189" y="729129"/>
                  <a:pt x="233083" y="770964"/>
                  <a:pt x="143436" y="770964"/>
                </a:cubicBezTo>
                <a:cubicBezTo>
                  <a:pt x="53789" y="770964"/>
                  <a:pt x="26894" y="717176"/>
                  <a:pt x="0" y="663388"/>
                </a:cubicBezTo>
              </a:path>
            </a:pathLst>
          </a:custGeom>
          <a:noFill/>
          <a:ln w="16510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矢印: 右 39">
            <a:extLst>
              <a:ext uri="{FF2B5EF4-FFF2-40B4-BE49-F238E27FC236}">
                <a16:creationId xmlns:a16="http://schemas.microsoft.com/office/drawing/2014/main" id="{531DFB51-0B26-456C-BA91-8A5786D5E854}"/>
              </a:ext>
            </a:extLst>
          </p:cNvPr>
          <p:cNvSpPr/>
          <p:nvPr/>
        </p:nvSpPr>
        <p:spPr>
          <a:xfrm rot="19189947">
            <a:off x="3104587" y="417033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C6C885CB-C651-47B9-800D-01E21EE35D23}"/>
              </a:ext>
            </a:extLst>
          </p:cNvPr>
          <p:cNvSpPr txBox="1"/>
          <p:nvPr/>
        </p:nvSpPr>
        <p:spPr>
          <a:xfrm>
            <a:off x="3622719" y="2898545"/>
            <a:ext cx="5303596" cy="1569660"/>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to knead the flour,</a:t>
            </a:r>
          </a:p>
          <a:p>
            <a:pPr>
              <a:lnSpc>
                <a:spcPct val="80000"/>
              </a:lnSpc>
            </a:pPr>
            <a:r>
              <a:rPr lang="en-US" altLang="ja-JP" sz="3600" dirty="0">
                <a:latin typeface="MS UI Gothic" panose="020B0600070205080204" pitchFamily="50" charset="-128"/>
                <a:ea typeface="MS UI Gothic" panose="020B0600070205080204" pitchFamily="50" charset="-128"/>
              </a:rPr>
              <a:t>to form the rice into a ball</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meal, boiled rice</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524690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131CC67-A9E3-4F59-93F3-9BF94B7FEE7C}"/>
              </a:ext>
            </a:extLst>
          </p:cNvPr>
          <p:cNvPicPr>
            <a:picLocks noChangeAspect="1"/>
          </p:cNvPicPr>
          <p:nvPr/>
        </p:nvPicPr>
        <p:blipFill>
          <a:blip r:embed="rId2"/>
          <a:stretch>
            <a:fillRect/>
          </a:stretch>
        </p:blipFill>
        <p:spPr>
          <a:xfrm>
            <a:off x="0" y="46258"/>
            <a:ext cx="9144000" cy="470458"/>
          </a:xfrm>
          <a:prstGeom prst="rect">
            <a:avLst/>
          </a:prstGeom>
        </p:spPr>
      </p:pic>
      <p:pic>
        <p:nvPicPr>
          <p:cNvPr id="4" name="図 3" descr="椅子, テーブル, 挿絵 が含まれている画像&#10;&#10;自動的に生成された説明">
            <a:extLst>
              <a:ext uri="{FF2B5EF4-FFF2-40B4-BE49-F238E27FC236}">
                <a16:creationId xmlns:a16="http://schemas.microsoft.com/office/drawing/2014/main" id="{26A448CF-1DF6-48B6-B6BF-758AAE6999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6261" y="1396657"/>
            <a:ext cx="3128192" cy="3128192"/>
          </a:xfrm>
          <a:prstGeom prst="rect">
            <a:avLst/>
          </a:prstGeom>
        </p:spPr>
      </p:pic>
      <p:pic>
        <p:nvPicPr>
          <p:cNvPr id="7" name="図 6">
            <a:extLst>
              <a:ext uri="{FF2B5EF4-FFF2-40B4-BE49-F238E27FC236}">
                <a16:creationId xmlns:a16="http://schemas.microsoft.com/office/drawing/2014/main" id="{D7248FEA-5C33-47B1-8E67-D64A3CD47DF7}"/>
              </a:ext>
            </a:extLst>
          </p:cNvPr>
          <p:cNvPicPr>
            <a:picLocks noChangeAspect="1"/>
          </p:cNvPicPr>
          <p:nvPr/>
        </p:nvPicPr>
        <p:blipFill>
          <a:blip r:embed="rId4"/>
          <a:stretch>
            <a:fillRect/>
          </a:stretch>
        </p:blipFill>
        <p:spPr>
          <a:xfrm>
            <a:off x="304472" y="656342"/>
            <a:ext cx="3143250" cy="2819400"/>
          </a:xfrm>
          <a:prstGeom prst="rect">
            <a:avLst/>
          </a:prstGeom>
        </p:spPr>
      </p:pic>
      <p:cxnSp>
        <p:nvCxnSpPr>
          <p:cNvPr id="8" name="直線コネクタ 7">
            <a:extLst>
              <a:ext uri="{FF2B5EF4-FFF2-40B4-BE49-F238E27FC236}">
                <a16:creationId xmlns:a16="http://schemas.microsoft.com/office/drawing/2014/main" id="{5A59B24F-C471-43E1-82DD-84C5BB9D763C}"/>
              </a:ext>
            </a:extLst>
          </p:cNvPr>
          <p:cNvCxnSpPr>
            <a:cxnSpLocks/>
          </p:cNvCxnSpPr>
          <p:nvPr/>
        </p:nvCxnSpPr>
        <p:spPr>
          <a:xfrm flipH="1">
            <a:off x="1324303" y="2479101"/>
            <a:ext cx="1079007" cy="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77B57285-3FC2-438A-BD6B-A7D0D674130C}"/>
              </a:ext>
            </a:extLst>
          </p:cNvPr>
          <p:cNvCxnSpPr>
            <a:cxnSpLocks/>
          </p:cNvCxnSpPr>
          <p:nvPr/>
        </p:nvCxnSpPr>
        <p:spPr>
          <a:xfrm flipV="1">
            <a:off x="1924240" y="1145013"/>
            <a:ext cx="0" cy="2293520"/>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FC7F82D1-1654-428B-AFDE-5C75A4CB5ADA}"/>
              </a:ext>
            </a:extLst>
          </p:cNvPr>
          <p:cNvCxnSpPr>
            <a:cxnSpLocks/>
          </p:cNvCxnSpPr>
          <p:nvPr/>
        </p:nvCxnSpPr>
        <p:spPr>
          <a:xfrm flipV="1">
            <a:off x="1477551" y="2674687"/>
            <a:ext cx="27242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648BFCE-7D88-4EA7-BA47-54D555E2A86C}"/>
              </a:ext>
            </a:extLst>
          </p:cNvPr>
          <p:cNvCxnSpPr>
            <a:cxnSpLocks/>
          </p:cNvCxnSpPr>
          <p:nvPr/>
        </p:nvCxnSpPr>
        <p:spPr>
          <a:xfrm flipH="1" flipV="1">
            <a:off x="2098509" y="2671306"/>
            <a:ext cx="304801" cy="57502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F5B8C7A7-F7A2-41E1-96F4-ACB48F9544FB}"/>
              </a:ext>
            </a:extLst>
          </p:cNvPr>
          <p:cNvCxnSpPr>
            <a:cxnSpLocks/>
          </p:cNvCxnSpPr>
          <p:nvPr/>
        </p:nvCxnSpPr>
        <p:spPr>
          <a:xfrm>
            <a:off x="2261741" y="1004470"/>
            <a:ext cx="444475" cy="579607"/>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C815007C-92A6-4640-B2FF-14190A23931A}"/>
              </a:ext>
            </a:extLst>
          </p:cNvPr>
          <p:cNvCxnSpPr>
            <a:cxnSpLocks/>
          </p:cNvCxnSpPr>
          <p:nvPr/>
        </p:nvCxnSpPr>
        <p:spPr>
          <a:xfrm flipH="1">
            <a:off x="1222933" y="980394"/>
            <a:ext cx="297303" cy="831663"/>
          </a:xfrm>
          <a:prstGeom prst="line">
            <a:avLst/>
          </a:prstGeom>
          <a:ln w="165100" cap="rnd">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05D58B03-8DB9-4E12-8A88-BC108C936BFE}"/>
              </a:ext>
            </a:extLst>
          </p:cNvPr>
          <p:cNvCxnSpPr>
            <a:cxnSpLocks/>
          </p:cNvCxnSpPr>
          <p:nvPr/>
        </p:nvCxnSpPr>
        <p:spPr>
          <a:xfrm flipH="1">
            <a:off x="3730858" y="2824058"/>
            <a:ext cx="1079007" cy="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73BAA273-B01E-4FE2-A413-2C1E8DCEB28B}"/>
              </a:ext>
            </a:extLst>
          </p:cNvPr>
          <p:cNvCxnSpPr>
            <a:cxnSpLocks/>
          </p:cNvCxnSpPr>
          <p:nvPr/>
        </p:nvCxnSpPr>
        <p:spPr>
          <a:xfrm flipV="1">
            <a:off x="4330795" y="1764759"/>
            <a:ext cx="0" cy="219657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0A717C72-64BB-40A1-BF3A-EE82B5D53C7B}"/>
              </a:ext>
            </a:extLst>
          </p:cNvPr>
          <p:cNvCxnSpPr>
            <a:cxnSpLocks/>
          </p:cNvCxnSpPr>
          <p:nvPr/>
        </p:nvCxnSpPr>
        <p:spPr>
          <a:xfrm flipV="1">
            <a:off x="3919061" y="3144013"/>
            <a:ext cx="46368" cy="728524"/>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3FCBCC28-1E76-45BC-9052-050C2E1AB4D3}"/>
              </a:ext>
            </a:extLst>
          </p:cNvPr>
          <p:cNvCxnSpPr>
            <a:cxnSpLocks/>
          </p:cNvCxnSpPr>
          <p:nvPr/>
        </p:nvCxnSpPr>
        <p:spPr>
          <a:xfrm flipH="1">
            <a:off x="4644105" y="1925097"/>
            <a:ext cx="4312" cy="582761"/>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9543CEB8-EC67-455D-9333-826E838EF4A4}"/>
              </a:ext>
            </a:extLst>
          </p:cNvPr>
          <p:cNvCxnSpPr>
            <a:cxnSpLocks/>
          </p:cNvCxnSpPr>
          <p:nvPr/>
        </p:nvCxnSpPr>
        <p:spPr>
          <a:xfrm>
            <a:off x="4004067" y="1925097"/>
            <a:ext cx="9106" cy="579007"/>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sp>
        <p:nvSpPr>
          <p:cNvPr id="35" name="矢印: 右 34">
            <a:extLst>
              <a:ext uri="{FF2B5EF4-FFF2-40B4-BE49-F238E27FC236}">
                <a16:creationId xmlns:a16="http://schemas.microsoft.com/office/drawing/2014/main" id="{D3CFE833-29DA-4F88-9335-F9FC7C1A3DAB}"/>
              </a:ext>
            </a:extLst>
          </p:cNvPr>
          <p:cNvSpPr/>
          <p:nvPr/>
        </p:nvSpPr>
        <p:spPr>
          <a:xfrm rot="1215205">
            <a:off x="2962406" y="210991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矢印: 右 35">
            <a:extLst>
              <a:ext uri="{FF2B5EF4-FFF2-40B4-BE49-F238E27FC236}">
                <a16:creationId xmlns:a16="http://schemas.microsoft.com/office/drawing/2014/main" id="{44F6D833-045A-493D-A0AE-6D5B8C44536B}"/>
              </a:ext>
            </a:extLst>
          </p:cNvPr>
          <p:cNvSpPr/>
          <p:nvPr/>
        </p:nvSpPr>
        <p:spPr>
          <a:xfrm rot="1308266">
            <a:off x="5280599" y="2801041"/>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5B276A1A-DBB5-4A9A-AC07-1D3415032701}"/>
              </a:ext>
            </a:extLst>
          </p:cNvPr>
          <p:cNvCxnSpPr>
            <a:cxnSpLocks/>
          </p:cNvCxnSpPr>
          <p:nvPr/>
        </p:nvCxnSpPr>
        <p:spPr>
          <a:xfrm flipH="1" flipV="1">
            <a:off x="4683488" y="3138079"/>
            <a:ext cx="90519" cy="698600"/>
          </a:xfrm>
          <a:prstGeom prst="line">
            <a:avLst/>
          </a:prstGeom>
          <a:ln w="165100" cap="rnd">
            <a:solidFill>
              <a:srgbClr val="FF0000">
                <a:alpha val="75000"/>
              </a:srgbClr>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62D42612-8403-43F2-BFFA-AC01303AA869}"/>
              </a:ext>
            </a:extLst>
          </p:cNvPr>
          <p:cNvSpPr txBox="1"/>
          <p:nvPr/>
        </p:nvSpPr>
        <p:spPr>
          <a:xfrm>
            <a:off x="3447721" y="502133"/>
            <a:ext cx="5303596" cy="1126462"/>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pictograph of “rice plant”</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rice</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
        <p:nvSpPr>
          <p:cNvPr id="47" name="テキスト ボックス 46">
            <a:extLst>
              <a:ext uri="{FF2B5EF4-FFF2-40B4-BE49-F238E27FC236}">
                <a16:creationId xmlns:a16="http://schemas.microsoft.com/office/drawing/2014/main" id="{6E1CAEB1-6B58-414E-9288-763667759781}"/>
              </a:ext>
            </a:extLst>
          </p:cNvPr>
          <p:cNvSpPr txBox="1"/>
          <p:nvPr/>
        </p:nvSpPr>
        <p:spPr>
          <a:xfrm>
            <a:off x="158638" y="4427494"/>
            <a:ext cx="8717339" cy="2308324"/>
          </a:xfrm>
          <a:prstGeom prst="rect">
            <a:avLst/>
          </a:prstGeom>
          <a:noFill/>
        </p:spPr>
        <p:txBody>
          <a:bodyPr wrap="square">
            <a:spAutoFit/>
          </a:bodyPr>
          <a:lstStyle/>
          <a:p>
            <a:pPr>
              <a:lnSpc>
                <a:spcPct val="90000"/>
              </a:lnSpc>
            </a:pPr>
            <a:r>
              <a:rPr lang="en-US" altLang="ja-JP" sz="3200" dirty="0">
                <a:latin typeface="MS UI Gothic" panose="020B0600070205080204" pitchFamily="50" charset="-128"/>
                <a:ea typeface="MS UI Gothic" panose="020B0600070205080204" pitchFamily="50" charset="-128"/>
              </a:rPr>
              <a:t>About 200 years ago, USA was written as “</a:t>
            </a:r>
            <a:r>
              <a:rPr lang="ja-JP" altLang="en-US" sz="3200" dirty="0">
                <a:latin typeface="MS UI Gothic" panose="020B0600070205080204" pitchFamily="50" charset="-128"/>
                <a:ea typeface="MS UI Gothic" panose="020B0600070205080204" pitchFamily="50" charset="-128"/>
              </a:rPr>
              <a:t>亜米利加</a:t>
            </a:r>
            <a:r>
              <a:rPr lang="en-US" altLang="ja-JP" sz="3200" dirty="0">
                <a:latin typeface="MS UI Gothic" panose="020B0600070205080204" pitchFamily="50" charset="-128"/>
                <a:ea typeface="MS UI Gothic" panose="020B0600070205080204" pitchFamily="50" charset="-128"/>
              </a:rPr>
              <a:t>,” and the second kanji “</a:t>
            </a:r>
            <a:r>
              <a:rPr lang="ja-JP" altLang="en-US" sz="3200" dirty="0">
                <a:latin typeface="MS UI Gothic" panose="020B0600070205080204" pitchFamily="50" charset="-128"/>
                <a:ea typeface="MS UI Gothic" panose="020B0600070205080204" pitchFamily="50" charset="-128"/>
              </a:rPr>
              <a:t>米</a:t>
            </a:r>
            <a:r>
              <a:rPr lang="en-US" altLang="ja-JP" sz="3200" dirty="0">
                <a:latin typeface="MS UI Gothic" panose="020B0600070205080204" pitchFamily="50" charset="-128"/>
                <a:ea typeface="MS UI Gothic" panose="020B0600070205080204" pitchFamily="50" charset="-128"/>
              </a:rPr>
              <a:t>”</a:t>
            </a:r>
            <a:r>
              <a:rPr lang="ja-JP" altLang="en-US" sz="3200" dirty="0">
                <a:latin typeface="MS UI Gothic" panose="020B0600070205080204" pitchFamily="50" charset="-128"/>
                <a:ea typeface="MS UI Gothic" panose="020B0600070205080204" pitchFamily="50" charset="-128"/>
              </a:rPr>
              <a:t>　</a:t>
            </a:r>
            <a:r>
              <a:rPr lang="en-US" altLang="ja-JP" sz="3200" dirty="0">
                <a:latin typeface="MS UI Gothic" panose="020B0600070205080204" pitchFamily="50" charset="-128"/>
                <a:ea typeface="MS UI Gothic" panose="020B0600070205080204" pitchFamily="50" charset="-128"/>
              </a:rPr>
              <a:t>became to mean USA.</a:t>
            </a:r>
          </a:p>
          <a:p>
            <a:pPr>
              <a:lnSpc>
                <a:spcPct val="90000"/>
              </a:lnSpc>
            </a:pPr>
            <a:r>
              <a:rPr lang="en-US" altLang="ja-JP" sz="3200" dirty="0">
                <a:latin typeface="MS UI Gothic" panose="020B0600070205080204" pitchFamily="50" charset="-128"/>
                <a:ea typeface="MS UI Gothic" panose="020B0600070205080204" pitchFamily="50" charset="-128"/>
              </a:rPr>
              <a:t># the first kanji “</a:t>
            </a:r>
            <a:r>
              <a:rPr lang="ja-JP" altLang="en-US" sz="3200" dirty="0">
                <a:latin typeface="MS UI Gothic" panose="020B0600070205080204" pitchFamily="50" charset="-128"/>
                <a:ea typeface="MS UI Gothic" panose="020B0600070205080204" pitchFamily="50" charset="-128"/>
              </a:rPr>
              <a:t>亜</a:t>
            </a:r>
            <a:r>
              <a:rPr lang="en-US" altLang="ja-JP" sz="3200" dirty="0">
                <a:latin typeface="MS UI Gothic" panose="020B0600070205080204" pitchFamily="50" charset="-128"/>
                <a:ea typeface="MS UI Gothic" panose="020B0600070205080204" pitchFamily="50" charset="-128"/>
              </a:rPr>
              <a:t>” had already been used as an abbreviation for “Asia (</a:t>
            </a:r>
            <a:r>
              <a:rPr lang="ja-JP" altLang="en-US" sz="3200" dirty="0">
                <a:latin typeface="MS UI Gothic" panose="020B0600070205080204" pitchFamily="50" charset="-128"/>
                <a:ea typeface="MS UI Gothic" panose="020B0600070205080204" pitchFamily="50" charset="-128"/>
              </a:rPr>
              <a:t>亜細亜</a:t>
            </a:r>
            <a:r>
              <a:rPr lang="en-US" altLang="ja-JP" sz="3200" dirty="0">
                <a:latin typeface="MS UI Gothic" panose="020B0600070205080204" pitchFamily="50" charset="-128"/>
                <a:ea typeface="MS UI Gothic" panose="020B0600070205080204" pitchFamily="50" charset="-128"/>
              </a:rPr>
              <a:t>).”</a:t>
            </a:r>
          </a:p>
        </p:txBody>
      </p:sp>
    </p:spTree>
    <p:extLst>
      <p:ext uri="{BB962C8B-B14F-4D97-AF65-F5344CB8AC3E}">
        <p14:creationId xmlns:p14="http://schemas.microsoft.com/office/powerpoint/2010/main" val="10840832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3242</TotalTime>
  <Words>265</Words>
  <Application>Microsoft Office PowerPoint</Application>
  <PresentationFormat>画面に合わせる (4:3)</PresentationFormat>
  <Paragraphs>21</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MS UI Gothic</vt:lpstr>
      <vt:lpstr>游ゴシック</vt:lpstr>
      <vt:lpstr>Arial</vt:lpstr>
      <vt:lpstr>Calibri</vt:lpstr>
      <vt:lpstr>Calibri Light</vt:lpstr>
      <vt:lpstr>Office テーマ</vt:lpstr>
      <vt:lpstr>Free Kanji Material  無料漢字教材 kanji0124-0126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93</cp:revision>
  <dcterms:created xsi:type="dcterms:W3CDTF">2022-02-04T14:29:48Z</dcterms:created>
  <dcterms:modified xsi:type="dcterms:W3CDTF">2022-03-01T05:36:09Z</dcterms:modified>
</cp:coreProperties>
</file>