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542" r:id="rId2"/>
    <p:sldId id="543" r:id="rId3"/>
    <p:sldId id="541" r:id="rId4"/>
    <p:sldId id="545" r:id="rId5"/>
    <p:sldId id="547" r:id="rId6"/>
    <p:sldId id="546" r:id="rId7"/>
    <p:sldId id="566" r:id="rId8"/>
    <p:sldId id="564" r:id="rId9"/>
    <p:sldId id="562" r:id="rId10"/>
    <p:sldId id="563" r:id="rId11"/>
    <p:sldId id="280" r:id="rId12"/>
    <p:sldId id="565" r:id="rId13"/>
    <p:sldId id="426" r:id="rId14"/>
    <p:sldId id="56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8" autoAdjust="0"/>
    <p:restoredTop sz="94343" autoAdjust="0"/>
  </p:normalViewPr>
  <p:slideViewPr>
    <p:cSldViewPr snapToGrid="0">
      <p:cViewPr varScale="1">
        <p:scale>
          <a:sx n="78" d="100"/>
          <a:sy n="78" d="100"/>
        </p:scale>
        <p:origin x="99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61C9E-7B3A-47EE-88E2-79A140177EA9}" type="datetimeFigureOut">
              <a:rPr kumimoji="1" lang="ja-JP" altLang="en-US" smtClean="0"/>
              <a:t>2022/3/4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5C817-6623-40DE-A847-5EAA430C9192}" type="slidenum">
              <a:rPr kumimoji="1" lang="ja-JP" altLang="en-US" smtClean="0"/>
              <a:t>‹#›</a:t>
            </a:fld>
            <a:endParaRPr kumimoji="1" lang="ja-JP" altLang="en-US"/>
          </a:p>
        </p:txBody>
      </p:sp>
    </p:spTree>
    <p:extLst>
      <p:ext uri="{BB962C8B-B14F-4D97-AF65-F5344CB8AC3E}">
        <p14:creationId xmlns:p14="http://schemas.microsoft.com/office/powerpoint/2010/main" val="4172453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5D5C817-6623-40DE-A847-5EAA430C9192}" type="slidenum">
              <a:rPr kumimoji="1" lang="ja-JP" altLang="en-US" smtClean="0"/>
              <a:t>12</a:t>
            </a:fld>
            <a:endParaRPr kumimoji="1" lang="ja-JP" altLang="en-US"/>
          </a:p>
        </p:txBody>
      </p:sp>
    </p:spTree>
    <p:extLst>
      <p:ext uri="{BB962C8B-B14F-4D97-AF65-F5344CB8AC3E}">
        <p14:creationId xmlns:p14="http://schemas.microsoft.com/office/powerpoint/2010/main" val="2123321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09970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422993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39155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71777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8199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4282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BF8274-35F6-4B64-8986-3AF2353B22F2}" type="datetimeFigureOut">
              <a:rPr kumimoji="1" lang="ja-JP" altLang="en-US" smtClean="0"/>
              <a:t>2022/3/4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66737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BF8274-35F6-4B64-8986-3AF2353B22F2}" type="datetimeFigureOut">
              <a:rPr kumimoji="1" lang="ja-JP" altLang="en-US" smtClean="0"/>
              <a:t>2022/3/4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03117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F8274-35F6-4B64-8986-3AF2353B22F2}" type="datetimeFigureOut">
              <a:rPr kumimoji="1" lang="ja-JP" altLang="en-US" smtClean="0"/>
              <a:t>2022/3/4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2934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96669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3140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F8274-35F6-4B64-8986-3AF2353B22F2}" type="datetimeFigureOut">
              <a:rPr kumimoji="1" lang="ja-JP" altLang="en-US" smtClean="0"/>
              <a:t>2022/3/4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286320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7.pn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3.gif"/><Relationship Id="rId7"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6.jpeg"/></Relationships>
</file>

<file path=ppt/slides/_rels/slide13.xml.rels><?xml version="1.0" encoding="UTF-8" standalone="yes"?>
<Relationships xmlns="http://schemas.openxmlformats.org/package/2006/relationships"><Relationship Id="rId3" Type="http://schemas.openxmlformats.org/officeDocument/2006/relationships/image" Target="../media/image43.gif"/><Relationship Id="rId7" Type="http://schemas.openxmlformats.org/officeDocument/2006/relationships/image" Target="../media/image51.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3.gif"/><Relationship Id="rId7" Type="http://schemas.openxmlformats.org/officeDocument/2006/relationships/image" Target="../media/image48.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54.png"/><Relationship Id="rId9"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su.skr.u-ryukyu.ac.jp/staff/arashir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1.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25.jpeg"/><Relationship Id="rId5" Type="http://schemas.openxmlformats.org/officeDocument/2006/relationships/image" Target="../media/image31.jpeg"/><Relationship Id="rId10" Type="http://schemas.openxmlformats.org/officeDocument/2006/relationships/image" Target="../media/image26.png"/><Relationship Id="rId4" Type="http://schemas.openxmlformats.org/officeDocument/2006/relationships/image" Target="../media/image30.jpe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31263-49D2-4561-B366-19685FC98532}"/>
              </a:ext>
            </a:extLst>
          </p:cNvPr>
          <p:cNvSpPr>
            <a:spLocks noGrp="1"/>
          </p:cNvSpPr>
          <p:nvPr>
            <p:ph type="title"/>
          </p:nvPr>
        </p:nvSpPr>
        <p:spPr>
          <a:xfrm>
            <a:off x="276046" y="365126"/>
            <a:ext cx="8086290" cy="1325563"/>
          </a:xfrm>
        </p:spPr>
        <p:txBody>
          <a:bodyPr>
            <a:normAutofit fontScale="90000"/>
          </a:bodyPr>
          <a:lstStyle/>
          <a:p>
            <a:pPr algn="r"/>
            <a:r>
              <a:rPr kumimoji="1" lang="en-US" altLang="ja-JP" dirty="0"/>
              <a:t>Free Kanji Material  </a:t>
            </a:r>
            <a:r>
              <a:rPr kumimoji="1" lang="ja-JP" altLang="en-US" dirty="0"/>
              <a:t>無料漢字教材</a:t>
            </a:r>
            <a:br>
              <a:rPr kumimoji="1" lang="en-US" altLang="ja-JP" dirty="0"/>
            </a:br>
            <a:r>
              <a:rPr kumimoji="1" lang="en-US" altLang="ja-JP" sz="3600" dirty="0">
                <a:solidFill>
                  <a:srgbClr val="FF0000"/>
                </a:solidFill>
                <a:highlight>
                  <a:srgbClr val="FFFF00"/>
                </a:highlight>
              </a:rPr>
              <a:t>kanji0085-0086 Advanced Kanji</a:t>
            </a:r>
            <a:r>
              <a:rPr lang="ja-JP" altLang="en-US" sz="3600" dirty="0"/>
              <a:t>　新城直樹</a:t>
            </a:r>
            <a:endParaRPr kumimoji="1" lang="ja-JP" altLang="en-US" sz="3600" dirty="0"/>
          </a:p>
        </p:txBody>
      </p:sp>
      <p:sp>
        <p:nvSpPr>
          <p:cNvPr id="3" name="コンテンツ プレースホルダー 2">
            <a:extLst>
              <a:ext uri="{FF2B5EF4-FFF2-40B4-BE49-F238E27FC236}">
                <a16:creationId xmlns:a16="http://schemas.microsoft.com/office/drawing/2014/main" id="{65CAA980-FE4A-48E0-826A-3FA6EF638441}"/>
              </a:ext>
            </a:extLst>
          </p:cNvPr>
          <p:cNvSpPr>
            <a:spLocks noGrp="1"/>
          </p:cNvSpPr>
          <p:nvPr>
            <p:ph idx="1"/>
          </p:nvPr>
        </p:nvSpPr>
        <p:spPr>
          <a:xfrm>
            <a:off x="276046" y="2141536"/>
            <a:ext cx="8351760" cy="4351338"/>
          </a:xfrm>
        </p:spPr>
        <p:txBody>
          <a:bodyPr>
            <a:normAutofit fontScale="92500"/>
          </a:bodyPr>
          <a:lstStyle/>
          <a:p>
            <a:pPr marL="0" indent="0">
              <a:buNone/>
            </a:pPr>
            <a:r>
              <a:rPr kumimoji="1" lang="ja-JP" altLang="en-US" dirty="0"/>
              <a:t>　本漢字教材は個人、法人、商用、非商用問わず無料でご利用頂けます。</a:t>
            </a:r>
          </a:p>
          <a:p>
            <a:pPr marL="0" indent="0">
              <a:buNone/>
            </a:pPr>
            <a:r>
              <a:rPr kumimoji="1" lang="ja-JP" altLang="en-US" dirty="0"/>
              <a:t>　ただし，一部</a:t>
            </a:r>
            <a:r>
              <a:rPr lang="ja-JP" altLang="en-US" dirty="0"/>
              <a:t>の</a:t>
            </a:r>
            <a:r>
              <a:rPr kumimoji="1" lang="ja-JP" altLang="en-US" dirty="0"/>
              <a:t>画像ファイルはクリエイティブ・コモンズ・ライセンスに基づいて利用していますので，例えば，ご自身で加工・編集したものを公開・配布する場合は自己責任で条件をお守りください。</a:t>
            </a:r>
          </a:p>
          <a:p>
            <a:pPr marL="0" indent="0">
              <a:buNone/>
            </a:pPr>
            <a:r>
              <a:rPr kumimoji="1" lang="ja-JP" altLang="en-US" dirty="0"/>
              <a:t>　書き順の</a:t>
            </a:r>
            <a:r>
              <a:rPr kumimoji="1" lang="en-US" altLang="ja-JP" dirty="0"/>
              <a:t>GIF</a:t>
            </a:r>
            <a:r>
              <a:rPr kumimoji="1" lang="ja-JP" altLang="en-US" dirty="0"/>
              <a:t>ファイルは全て新城が作成したものです。書き順の</a:t>
            </a:r>
            <a:r>
              <a:rPr kumimoji="1" lang="en-US" altLang="ja-JP" dirty="0"/>
              <a:t>GIF</a:t>
            </a:r>
            <a:r>
              <a:rPr kumimoji="1" lang="ja-JP" altLang="en-US" dirty="0"/>
              <a:t>ファイルを編集・加工するために編集用ファイルがほしいという方はご連絡ください（</a:t>
            </a:r>
            <a:r>
              <a:rPr kumimoji="1" lang="en-US" altLang="ja-JP" dirty="0"/>
              <a:t>RealPaint</a:t>
            </a:r>
            <a:r>
              <a:rPr kumimoji="1" lang="ja-JP" altLang="en-US" dirty="0"/>
              <a:t>で作成しましたので，</a:t>
            </a:r>
            <a:r>
              <a:rPr kumimoji="1" lang="en-US" altLang="ja-JP" dirty="0"/>
              <a:t>rli</a:t>
            </a:r>
            <a:r>
              <a:rPr kumimoji="1" lang="ja-JP" altLang="en-US" dirty="0"/>
              <a:t>ファイルをお渡しします）。</a:t>
            </a:r>
          </a:p>
        </p:txBody>
      </p:sp>
    </p:spTree>
    <p:extLst>
      <p:ext uri="{BB962C8B-B14F-4D97-AF65-F5344CB8AC3E}">
        <p14:creationId xmlns:p14="http://schemas.microsoft.com/office/powerpoint/2010/main" val="784034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図 58">
            <a:extLst>
              <a:ext uri="{FF2B5EF4-FFF2-40B4-BE49-F238E27FC236}">
                <a16:creationId xmlns:a16="http://schemas.microsoft.com/office/drawing/2014/main" id="{697D3057-2717-4B0B-A3E3-6DEBC3D45F7B}"/>
              </a:ext>
            </a:extLst>
          </p:cNvPr>
          <p:cNvPicPr>
            <a:picLocks noChangeAspect="1"/>
          </p:cNvPicPr>
          <p:nvPr/>
        </p:nvPicPr>
        <p:blipFill>
          <a:blip r:embed="rId2"/>
          <a:stretch>
            <a:fillRect/>
          </a:stretch>
        </p:blipFill>
        <p:spPr>
          <a:xfrm>
            <a:off x="5547691" y="2276023"/>
            <a:ext cx="1236635" cy="998821"/>
          </a:xfrm>
          <a:prstGeom prst="rect">
            <a:avLst/>
          </a:prstGeom>
        </p:spPr>
      </p:pic>
      <p:pic>
        <p:nvPicPr>
          <p:cNvPr id="57" name="図 56">
            <a:extLst>
              <a:ext uri="{FF2B5EF4-FFF2-40B4-BE49-F238E27FC236}">
                <a16:creationId xmlns:a16="http://schemas.microsoft.com/office/drawing/2014/main" id="{2B6C4E0A-AF2A-455E-AB34-003E86F4F75F}"/>
              </a:ext>
            </a:extLst>
          </p:cNvPr>
          <p:cNvPicPr>
            <a:picLocks noChangeAspect="1"/>
          </p:cNvPicPr>
          <p:nvPr/>
        </p:nvPicPr>
        <p:blipFill>
          <a:blip r:embed="rId3"/>
          <a:stretch>
            <a:fillRect/>
          </a:stretch>
        </p:blipFill>
        <p:spPr>
          <a:xfrm>
            <a:off x="4337353" y="2131618"/>
            <a:ext cx="1094809" cy="1139801"/>
          </a:xfrm>
          <a:prstGeom prst="rect">
            <a:avLst/>
          </a:prstGeom>
        </p:spPr>
      </p:pic>
      <p:pic>
        <p:nvPicPr>
          <p:cNvPr id="3" name="図 2">
            <a:extLst>
              <a:ext uri="{FF2B5EF4-FFF2-40B4-BE49-F238E27FC236}">
                <a16:creationId xmlns:a16="http://schemas.microsoft.com/office/drawing/2014/main" id="{5480178F-8A0B-4CF2-9047-0588221497AA}"/>
              </a:ext>
            </a:extLst>
          </p:cNvPr>
          <p:cNvPicPr>
            <a:picLocks noChangeAspect="1"/>
          </p:cNvPicPr>
          <p:nvPr/>
        </p:nvPicPr>
        <p:blipFill>
          <a:blip r:embed="rId4"/>
          <a:stretch>
            <a:fillRect/>
          </a:stretch>
        </p:blipFill>
        <p:spPr>
          <a:xfrm>
            <a:off x="0" y="0"/>
            <a:ext cx="9144000" cy="486201"/>
          </a:xfrm>
          <a:prstGeom prst="rect">
            <a:avLst/>
          </a:prstGeom>
        </p:spPr>
      </p:pic>
      <p:pic>
        <p:nvPicPr>
          <p:cNvPr id="5" name="図 4">
            <a:extLst>
              <a:ext uri="{FF2B5EF4-FFF2-40B4-BE49-F238E27FC236}">
                <a16:creationId xmlns:a16="http://schemas.microsoft.com/office/drawing/2014/main" id="{52F176ED-B98F-456A-A6AE-22061151CABB}"/>
              </a:ext>
            </a:extLst>
          </p:cNvPr>
          <p:cNvPicPr>
            <a:picLocks noChangeAspect="1"/>
          </p:cNvPicPr>
          <p:nvPr/>
        </p:nvPicPr>
        <p:blipFill>
          <a:blip r:embed="rId5"/>
          <a:stretch>
            <a:fillRect/>
          </a:stretch>
        </p:blipFill>
        <p:spPr>
          <a:xfrm>
            <a:off x="-12192" y="449625"/>
            <a:ext cx="9144000" cy="545402"/>
          </a:xfrm>
          <a:prstGeom prst="rect">
            <a:avLst/>
          </a:prstGeom>
        </p:spPr>
      </p:pic>
      <p:sp>
        <p:nvSpPr>
          <p:cNvPr id="6" name="テキスト ボックス 5">
            <a:extLst>
              <a:ext uri="{FF2B5EF4-FFF2-40B4-BE49-F238E27FC236}">
                <a16:creationId xmlns:a16="http://schemas.microsoft.com/office/drawing/2014/main" id="{E985D942-6177-4193-B918-3394FBCBB5E3}"/>
              </a:ext>
            </a:extLst>
          </p:cNvPr>
          <p:cNvSpPr txBox="1"/>
          <p:nvPr/>
        </p:nvSpPr>
        <p:spPr>
          <a:xfrm>
            <a:off x="102880" y="4463651"/>
            <a:ext cx="2589574" cy="486287"/>
          </a:xfrm>
          <a:prstGeom prst="rect">
            <a:avLst/>
          </a:prstGeom>
          <a:noFill/>
        </p:spPr>
        <p:txBody>
          <a:bodyPr wrap="square" rtlCol="0">
            <a:spAutoFit/>
          </a:bodyPr>
          <a:lstStyle/>
          <a:p>
            <a:pPr>
              <a:lnSpc>
                <a:spcPct val="80000"/>
              </a:lnSpc>
            </a:pPr>
            <a:r>
              <a:rPr lang="en-US" altLang="ja-JP" sz="3200" b="1" dirty="0">
                <a:latin typeface="MS UI Gothic" panose="020B0600070205080204" pitchFamily="50" charset="-128"/>
                <a:ea typeface="MS UI Gothic" panose="020B0600070205080204" pitchFamily="50" charset="-128"/>
              </a:rPr>
              <a:t>radical “</a:t>
            </a:r>
            <a:r>
              <a:rPr lang="en-US" altLang="ja-JP" sz="3200" b="1" dirty="0">
                <a:solidFill>
                  <a:srgbClr val="FF0000"/>
                </a:solidFill>
                <a:latin typeface="MS UI Gothic" panose="020B0600070205080204" pitchFamily="50" charset="-128"/>
                <a:ea typeface="MS UI Gothic" panose="020B0600070205080204" pitchFamily="50" charset="-128"/>
              </a:rPr>
              <a:t>king</a:t>
            </a:r>
            <a:r>
              <a:rPr lang="en-US" altLang="ja-JP" sz="3200" b="1" dirty="0">
                <a:latin typeface="MS UI Gothic" panose="020B0600070205080204" pitchFamily="50" charset="-128"/>
                <a:ea typeface="MS UI Gothic" panose="020B0600070205080204" pitchFamily="50" charset="-128"/>
              </a:rPr>
              <a:t>”</a:t>
            </a:r>
          </a:p>
        </p:txBody>
      </p:sp>
      <p:pic>
        <p:nvPicPr>
          <p:cNvPr id="7" name="図 6">
            <a:extLst>
              <a:ext uri="{FF2B5EF4-FFF2-40B4-BE49-F238E27FC236}">
                <a16:creationId xmlns:a16="http://schemas.microsoft.com/office/drawing/2014/main" id="{F30E7252-5631-4857-9E04-5F5ED1E8B074}"/>
              </a:ext>
            </a:extLst>
          </p:cNvPr>
          <p:cNvPicPr>
            <a:picLocks noChangeAspect="1"/>
          </p:cNvPicPr>
          <p:nvPr/>
        </p:nvPicPr>
        <p:blipFill>
          <a:blip r:embed="rId6"/>
          <a:stretch>
            <a:fillRect/>
          </a:stretch>
        </p:blipFill>
        <p:spPr>
          <a:xfrm>
            <a:off x="180337" y="4946881"/>
            <a:ext cx="845246" cy="1703698"/>
          </a:xfrm>
          <a:prstGeom prst="rect">
            <a:avLst/>
          </a:prstGeom>
        </p:spPr>
      </p:pic>
      <p:pic>
        <p:nvPicPr>
          <p:cNvPr id="17" name="図 16">
            <a:extLst>
              <a:ext uri="{FF2B5EF4-FFF2-40B4-BE49-F238E27FC236}">
                <a16:creationId xmlns:a16="http://schemas.microsoft.com/office/drawing/2014/main" id="{50039C5A-C65A-4BA5-94BC-245FFAC5599F}"/>
              </a:ext>
            </a:extLst>
          </p:cNvPr>
          <p:cNvPicPr>
            <a:picLocks noChangeAspect="1"/>
          </p:cNvPicPr>
          <p:nvPr/>
        </p:nvPicPr>
        <p:blipFill>
          <a:blip r:embed="rId7"/>
          <a:stretch>
            <a:fillRect/>
          </a:stretch>
        </p:blipFill>
        <p:spPr>
          <a:xfrm>
            <a:off x="179870" y="1020756"/>
            <a:ext cx="3573725" cy="3413468"/>
          </a:xfrm>
          <a:prstGeom prst="rect">
            <a:avLst/>
          </a:prstGeom>
        </p:spPr>
      </p:pic>
      <p:sp>
        <p:nvSpPr>
          <p:cNvPr id="18" name="吹き出し: 四角形 17">
            <a:extLst>
              <a:ext uri="{FF2B5EF4-FFF2-40B4-BE49-F238E27FC236}">
                <a16:creationId xmlns:a16="http://schemas.microsoft.com/office/drawing/2014/main" id="{ED66763C-4C79-4C8B-92B4-6BA8CAF93D25}"/>
              </a:ext>
            </a:extLst>
          </p:cNvPr>
          <p:cNvSpPr/>
          <p:nvPr/>
        </p:nvSpPr>
        <p:spPr>
          <a:xfrm>
            <a:off x="3637693" y="1061875"/>
            <a:ext cx="1104269" cy="478118"/>
          </a:xfrm>
          <a:prstGeom prst="wedgeRectCallout">
            <a:avLst>
              <a:gd name="adj1" fmla="val -47027"/>
              <a:gd name="adj2" fmla="val 11902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tx1"/>
                </a:solidFill>
                <a:latin typeface="MS UI Gothic" panose="020B0600070205080204" pitchFamily="50" charset="-128"/>
                <a:ea typeface="MS UI Gothic" panose="020B0600070205080204" pitchFamily="50" charset="-128"/>
              </a:rPr>
              <a:t>mine</a:t>
            </a:r>
            <a:endParaRPr kumimoji="1" lang="ja-JP" altLang="en-US" sz="3200" dirty="0">
              <a:solidFill>
                <a:schemeClr val="tx1"/>
              </a:solidFill>
              <a:latin typeface="MS UI Gothic" panose="020B0600070205080204" pitchFamily="50" charset="-128"/>
              <a:ea typeface="MS UI Gothic" panose="020B0600070205080204" pitchFamily="50" charset="-128"/>
            </a:endParaRPr>
          </a:p>
        </p:txBody>
      </p:sp>
      <p:cxnSp>
        <p:nvCxnSpPr>
          <p:cNvPr id="19" name="直線コネクタ 18">
            <a:extLst>
              <a:ext uri="{FF2B5EF4-FFF2-40B4-BE49-F238E27FC236}">
                <a16:creationId xmlns:a16="http://schemas.microsoft.com/office/drawing/2014/main" id="{7E8ACFF9-6BB1-443F-94B9-D1FE2AECBF26}"/>
              </a:ext>
            </a:extLst>
          </p:cNvPr>
          <p:cNvCxnSpPr>
            <a:cxnSpLocks/>
          </p:cNvCxnSpPr>
          <p:nvPr/>
        </p:nvCxnSpPr>
        <p:spPr>
          <a:xfrm flipH="1">
            <a:off x="838705" y="1228003"/>
            <a:ext cx="924845" cy="766738"/>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34040070-FFBE-464A-BD35-5FB42A9EAC01}"/>
              </a:ext>
            </a:extLst>
          </p:cNvPr>
          <p:cNvCxnSpPr>
            <a:cxnSpLocks/>
          </p:cNvCxnSpPr>
          <p:nvPr/>
        </p:nvCxnSpPr>
        <p:spPr>
          <a:xfrm flipH="1">
            <a:off x="555324" y="2637975"/>
            <a:ext cx="2859945" cy="0"/>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E86E1A66-07A0-42C7-8776-C3EB3A5D6E29}"/>
              </a:ext>
            </a:extLst>
          </p:cNvPr>
          <p:cNvCxnSpPr>
            <a:cxnSpLocks/>
          </p:cNvCxnSpPr>
          <p:nvPr/>
        </p:nvCxnSpPr>
        <p:spPr>
          <a:xfrm flipH="1">
            <a:off x="437593" y="4067916"/>
            <a:ext cx="3110279" cy="9109"/>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pic>
        <p:nvPicPr>
          <p:cNvPr id="22" name="Picture 2">
            <a:extLst>
              <a:ext uri="{FF2B5EF4-FFF2-40B4-BE49-F238E27FC236}">
                <a16:creationId xmlns:a16="http://schemas.microsoft.com/office/drawing/2014/main" id="{75082B28-3ABE-4C27-881D-69C263DA382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81042" y="3286776"/>
            <a:ext cx="778195" cy="96923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DEE02525-1BB4-4BE2-855F-DED256F86B0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0300" y="3314807"/>
            <a:ext cx="778195" cy="969232"/>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直線コネクタ 23">
            <a:extLst>
              <a:ext uri="{FF2B5EF4-FFF2-40B4-BE49-F238E27FC236}">
                <a16:creationId xmlns:a16="http://schemas.microsoft.com/office/drawing/2014/main" id="{A9F5C87D-6785-4EB3-8878-C6B02EEA541B}"/>
              </a:ext>
            </a:extLst>
          </p:cNvPr>
          <p:cNvCxnSpPr>
            <a:cxnSpLocks/>
          </p:cNvCxnSpPr>
          <p:nvPr/>
        </p:nvCxnSpPr>
        <p:spPr>
          <a:xfrm flipV="1">
            <a:off x="1879738" y="2840736"/>
            <a:ext cx="0" cy="1025445"/>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C7745BBF-7067-47B3-AE0D-753111E1F6A3}"/>
              </a:ext>
            </a:extLst>
          </p:cNvPr>
          <p:cNvCxnSpPr>
            <a:cxnSpLocks/>
          </p:cNvCxnSpPr>
          <p:nvPr/>
        </p:nvCxnSpPr>
        <p:spPr>
          <a:xfrm flipH="1">
            <a:off x="585804" y="3290247"/>
            <a:ext cx="2859945" cy="0"/>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3D71F870-4FE6-4210-8FA0-DE0EF614F3BB}"/>
              </a:ext>
            </a:extLst>
          </p:cNvPr>
          <p:cNvCxnSpPr>
            <a:cxnSpLocks/>
          </p:cNvCxnSpPr>
          <p:nvPr/>
        </p:nvCxnSpPr>
        <p:spPr>
          <a:xfrm>
            <a:off x="1978558" y="1223152"/>
            <a:ext cx="924845" cy="766738"/>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82CDAC10-213C-4B49-80C3-4CD228C0AB93}"/>
              </a:ext>
            </a:extLst>
          </p:cNvPr>
          <p:cNvCxnSpPr>
            <a:cxnSpLocks/>
          </p:cNvCxnSpPr>
          <p:nvPr/>
        </p:nvCxnSpPr>
        <p:spPr>
          <a:xfrm flipH="1">
            <a:off x="4159529" y="2032878"/>
            <a:ext cx="2859945" cy="0"/>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C5419103-115A-47A8-BDA8-0BCBBBB8BFF9}"/>
              </a:ext>
            </a:extLst>
          </p:cNvPr>
          <p:cNvCxnSpPr>
            <a:cxnSpLocks/>
          </p:cNvCxnSpPr>
          <p:nvPr/>
        </p:nvCxnSpPr>
        <p:spPr>
          <a:xfrm flipV="1">
            <a:off x="5432165" y="2243753"/>
            <a:ext cx="0" cy="889591"/>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C2AA7346-65D6-4DFC-8403-C31C667EB912}"/>
              </a:ext>
            </a:extLst>
          </p:cNvPr>
          <p:cNvCxnSpPr>
            <a:cxnSpLocks/>
          </p:cNvCxnSpPr>
          <p:nvPr/>
        </p:nvCxnSpPr>
        <p:spPr>
          <a:xfrm>
            <a:off x="5868657" y="1255234"/>
            <a:ext cx="808356" cy="475404"/>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
        <p:nvSpPr>
          <p:cNvPr id="35" name="矢印: 下 34">
            <a:extLst>
              <a:ext uri="{FF2B5EF4-FFF2-40B4-BE49-F238E27FC236}">
                <a16:creationId xmlns:a16="http://schemas.microsoft.com/office/drawing/2014/main" id="{88DF89FB-969B-4C1B-9FAB-2E1DF656CB8F}"/>
              </a:ext>
            </a:extLst>
          </p:cNvPr>
          <p:cNvSpPr/>
          <p:nvPr/>
        </p:nvSpPr>
        <p:spPr>
          <a:xfrm rot="16200000">
            <a:off x="3735058" y="2316848"/>
            <a:ext cx="597126" cy="474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矢印: 下 35">
            <a:extLst>
              <a:ext uri="{FF2B5EF4-FFF2-40B4-BE49-F238E27FC236}">
                <a16:creationId xmlns:a16="http://schemas.microsoft.com/office/drawing/2014/main" id="{2D7A6B87-E5EE-4622-9BAF-8358A7DAD61E}"/>
              </a:ext>
            </a:extLst>
          </p:cNvPr>
          <p:cNvSpPr/>
          <p:nvPr/>
        </p:nvSpPr>
        <p:spPr>
          <a:xfrm rot="16200000">
            <a:off x="6633677" y="2316849"/>
            <a:ext cx="597126" cy="474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0" name="直線コネクタ 39">
            <a:extLst>
              <a:ext uri="{FF2B5EF4-FFF2-40B4-BE49-F238E27FC236}">
                <a16:creationId xmlns:a16="http://schemas.microsoft.com/office/drawing/2014/main" id="{0DA53457-BE27-4813-BC84-79860D68F297}"/>
              </a:ext>
            </a:extLst>
          </p:cNvPr>
          <p:cNvCxnSpPr>
            <a:cxnSpLocks/>
          </p:cNvCxnSpPr>
          <p:nvPr/>
        </p:nvCxnSpPr>
        <p:spPr>
          <a:xfrm flipV="1">
            <a:off x="5414791" y="1186856"/>
            <a:ext cx="296513" cy="634065"/>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pic>
        <p:nvPicPr>
          <p:cNvPr id="44" name="図 43">
            <a:extLst>
              <a:ext uri="{FF2B5EF4-FFF2-40B4-BE49-F238E27FC236}">
                <a16:creationId xmlns:a16="http://schemas.microsoft.com/office/drawing/2014/main" id="{62576E50-2B72-4EBB-B9E5-AC5FC2BB40F7}"/>
              </a:ext>
            </a:extLst>
          </p:cNvPr>
          <p:cNvPicPr>
            <a:picLocks noChangeAspect="1"/>
          </p:cNvPicPr>
          <p:nvPr/>
        </p:nvPicPr>
        <p:blipFill>
          <a:blip r:embed="rId9"/>
          <a:stretch>
            <a:fillRect/>
          </a:stretch>
        </p:blipFill>
        <p:spPr>
          <a:xfrm>
            <a:off x="7143483" y="1373074"/>
            <a:ext cx="1903606" cy="1915143"/>
          </a:xfrm>
          <a:prstGeom prst="rect">
            <a:avLst/>
          </a:prstGeom>
        </p:spPr>
      </p:pic>
      <p:sp>
        <p:nvSpPr>
          <p:cNvPr id="51" name="テキスト ボックス 50">
            <a:extLst>
              <a:ext uri="{FF2B5EF4-FFF2-40B4-BE49-F238E27FC236}">
                <a16:creationId xmlns:a16="http://schemas.microsoft.com/office/drawing/2014/main" id="{FACE6FA0-07B2-4BA2-9292-C5A01D7F1878}"/>
              </a:ext>
            </a:extLst>
          </p:cNvPr>
          <p:cNvSpPr txBox="1"/>
          <p:nvPr/>
        </p:nvSpPr>
        <p:spPr>
          <a:xfrm>
            <a:off x="3964838" y="3202809"/>
            <a:ext cx="5011034" cy="1668149"/>
          </a:xfrm>
          <a:prstGeom prst="rect">
            <a:avLst/>
          </a:prstGeom>
          <a:noFill/>
        </p:spPr>
        <p:txBody>
          <a:bodyPr wrap="square">
            <a:spAutoFit/>
          </a:bodyPr>
          <a:lstStyle/>
          <a:p>
            <a:pPr>
              <a:lnSpc>
                <a:spcPct val="70000"/>
              </a:lnSpc>
            </a:pPr>
            <a:r>
              <a:rPr lang="en-US" altLang="ja-JP" sz="3200" dirty="0">
                <a:latin typeface="MS UI Gothic" panose="020B0600070205080204" pitchFamily="50" charset="-128"/>
                <a:ea typeface="MS UI Gothic" panose="020B0600070205080204" pitchFamily="50" charset="-128"/>
              </a:rPr>
              <a:t>to seek out the precious stones </a:t>
            </a:r>
            <a:r>
              <a:rPr lang="en-US" altLang="ja-JP" sz="3200" dirty="0">
                <a:latin typeface="MS UI Gothic" panose="020B0600070205080204" pitchFamily="50" charset="-128"/>
                <a:ea typeface="MS UI Gothic" panose="020B0600070205080204" pitchFamily="50" charset="-128"/>
                <a:sym typeface="Wingdings" panose="05000000000000000000" pitchFamily="2" charset="2"/>
              </a:rPr>
              <a:t>because of you want/need/require them.</a:t>
            </a:r>
            <a:endParaRPr lang="en-US" altLang="ja-JP" sz="3200" dirty="0">
              <a:latin typeface="MS UI Gothic" panose="020B0600070205080204" pitchFamily="50" charset="-128"/>
              <a:ea typeface="MS UI Gothic" panose="020B0600070205080204" pitchFamily="50" charset="-128"/>
            </a:endParaRPr>
          </a:p>
          <a:p>
            <a:pPr>
              <a:lnSpc>
                <a:spcPct val="80000"/>
              </a:lnSpc>
            </a:pPr>
            <a:r>
              <a:rPr lang="en-US" altLang="ja-JP" sz="44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0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want, need, require</a:t>
            </a:r>
            <a:endParaRPr lang="ja-JP" altLang="en-US" sz="4000" dirty="0">
              <a:solidFill>
                <a:srgbClr val="FF0000"/>
              </a:solidFill>
              <a:latin typeface="MS UI Gothic" panose="020B0600070205080204" pitchFamily="50" charset="-128"/>
              <a:ea typeface="MS UI Gothic" panose="020B0600070205080204" pitchFamily="50" charset="-128"/>
            </a:endParaRPr>
          </a:p>
        </p:txBody>
      </p:sp>
      <p:sp>
        <p:nvSpPr>
          <p:cNvPr id="53" name="矢印: 右 52">
            <a:extLst>
              <a:ext uri="{FF2B5EF4-FFF2-40B4-BE49-F238E27FC236}">
                <a16:creationId xmlns:a16="http://schemas.microsoft.com/office/drawing/2014/main" id="{F06C28D1-738B-4F3A-9194-00B7E7013C1A}"/>
              </a:ext>
            </a:extLst>
          </p:cNvPr>
          <p:cNvSpPr/>
          <p:nvPr/>
        </p:nvSpPr>
        <p:spPr>
          <a:xfrm>
            <a:off x="1103040" y="5006089"/>
            <a:ext cx="696453"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矢印: 右 53">
            <a:extLst>
              <a:ext uri="{FF2B5EF4-FFF2-40B4-BE49-F238E27FC236}">
                <a16:creationId xmlns:a16="http://schemas.microsoft.com/office/drawing/2014/main" id="{63FAA853-FDDA-4321-B276-7FD692F9FC85}"/>
              </a:ext>
            </a:extLst>
          </p:cNvPr>
          <p:cNvSpPr/>
          <p:nvPr/>
        </p:nvSpPr>
        <p:spPr>
          <a:xfrm rot="8570053">
            <a:off x="3431688" y="4329698"/>
            <a:ext cx="643813"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テキスト ボックス 54">
            <a:extLst>
              <a:ext uri="{FF2B5EF4-FFF2-40B4-BE49-F238E27FC236}">
                <a16:creationId xmlns:a16="http://schemas.microsoft.com/office/drawing/2014/main" id="{F01A95DF-5DBC-4B91-AB4C-8C45ACA29B5C}"/>
              </a:ext>
            </a:extLst>
          </p:cNvPr>
          <p:cNvSpPr txBox="1"/>
          <p:nvPr/>
        </p:nvSpPr>
        <p:spPr>
          <a:xfrm>
            <a:off x="1759525" y="4927109"/>
            <a:ext cx="5259949" cy="1729704"/>
          </a:xfrm>
          <a:prstGeom prst="rect">
            <a:avLst/>
          </a:prstGeom>
          <a:noFill/>
        </p:spPr>
        <p:txBody>
          <a:bodyPr wrap="square">
            <a:spAutoFit/>
          </a:bodyPr>
          <a:lstStyle/>
          <a:p>
            <a:pPr>
              <a:lnSpc>
                <a:spcPct val="70000"/>
              </a:lnSpc>
            </a:pPr>
            <a:r>
              <a:rPr lang="en-US" altLang="ja-JP" sz="3200" dirty="0">
                <a:latin typeface="MS UI Gothic" panose="020B0600070205080204" pitchFamily="50" charset="-128"/>
                <a:ea typeface="MS UI Gothic" panose="020B0600070205080204" pitchFamily="50" charset="-128"/>
              </a:rPr>
              <a:t>the object that was needed as a symbol of the authority.</a:t>
            </a:r>
          </a:p>
          <a:p>
            <a:pPr marL="571500" indent="-571500">
              <a:lnSpc>
                <a:spcPct val="70000"/>
              </a:lnSpc>
              <a:buFont typeface="Wingdings" panose="05000000000000000000" pitchFamily="2" charset="2"/>
              <a:buChar char="à"/>
            </a:pPr>
            <a:r>
              <a:rPr lang="en-US" altLang="ja-JP" sz="4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polished &amp; round object, </a:t>
            </a:r>
            <a:r>
              <a:rPr lang="en-US" altLang="ja-JP" sz="4400" dirty="0">
                <a:solidFill>
                  <a:srgbClr val="FF0000"/>
                </a:solidFill>
                <a:highlight>
                  <a:srgbClr val="FFFF00"/>
                </a:highlight>
                <a:latin typeface="MS UI Gothic" panose="020B0600070205080204" pitchFamily="50" charset="-128"/>
                <a:ea typeface="MS UI Gothic" panose="020B0600070205080204" pitchFamily="50" charset="-128"/>
                <a:sym typeface="Wingdings" panose="05000000000000000000" pitchFamily="2" charset="2"/>
              </a:rPr>
              <a:t>sphere, ball</a:t>
            </a:r>
            <a:endParaRPr lang="en-US" altLang="ja-JP" sz="4400" dirty="0">
              <a:solidFill>
                <a:srgbClr val="FF0000"/>
              </a:solidFill>
              <a:highlight>
                <a:srgbClr val="FFFF00"/>
              </a:highlight>
              <a:latin typeface="MS UI Gothic" panose="020B0600070205080204" pitchFamily="50" charset="-128"/>
              <a:ea typeface="MS UI Gothic" panose="020B0600070205080204" pitchFamily="50" charset="-128"/>
            </a:endParaRPr>
          </a:p>
        </p:txBody>
      </p:sp>
      <p:pic>
        <p:nvPicPr>
          <p:cNvPr id="61" name="図 60">
            <a:extLst>
              <a:ext uri="{FF2B5EF4-FFF2-40B4-BE49-F238E27FC236}">
                <a16:creationId xmlns:a16="http://schemas.microsoft.com/office/drawing/2014/main" id="{DAF965C9-8C35-4D57-98BF-C35879D8A325}"/>
              </a:ext>
            </a:extLst>
          </p:cNvPr>
          <p:cNvPicPr>
            <a:picLocks noChangeAspect="1"/>
          </p:cNvPicPr>
          <p:nvPr/>
        </p:nvPicPr>
        <p:blipFill>
          <a:blip r:embed="rId10"/>
          <a:stretch>
            <a:fillRect/>
          </a:stretch>
        </p:blipFill>
        <p:spPr>
          <a:xfrm>
            <a:off x="6869670" y="4711920"/>
            <a:ext cx="2176794" cy="2050968"/>
          </a:xfrm>
          <a:prstGeom prst="rect">
            <a:avLst/>
          </a:prstGeom>
        </p:spPr>
      </p:pic>
    </p:spTree>
    <p:extLst>
      <p:ext uri="{BB962C8B-B14F-4D97-AF65-F5344CB8AC3E}">
        <p14:creationId xmlns:p14="http://schemas.microsoft.com/office/powerpoint/2010/main" val="2522871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C2E6597B-A763-4E18-ABA9-EB31E48228F4}"/>
              </a:ext>
            </a:extLst>
          </p:cNvPr>
          <p:cNvPicPr>
            <a:picLocks noChangeAspect="1"/>
          </p:cNvPicPr>
          <p:nvPr/>
        </p:nvPicPr>
        <p:blipFill>
          <a:blip r:embed="rId2"/>
          <a:stretch>
            <a:fillRect/>
          </a:stretch>
        </p:blipFill>
        <p:spPr>
          <a:xfrm>
            <a:off x="179870" y="1020755"/>
            <a:ext cx="5087628" cy="4859483"/>
          </a:xfrm>
          <a:prstGeom prst="rect">
            <a:avLst/>
          </a:prstGeom>
        </p:spPr>
      </p:pic>
      <p:pic>
        <p:nvPicPr>
          <p:cNvPr id="22" name="図 21" descr="ロゴ, アイコン&#10;&#10;自動的に生成された説明">
            <a:extLst>
              <a:ext uri="{FF2B5EF4-FFF2-40B4-BE49-F238E27FC236}">
                <a16:creationId xmlns:a16="http://schemas.microsoft.com/office/drawing/2014/main" id="{FBDAAD4A-20CB-4364-977B-17BC5C9169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7540" y="3179672"/>
            <a:ext cx="3521283" cy="3521283"/>
          </a:xfrm>
          <a:prstGeom prst="rect">
            <a:avLst/>
          </a:prstGeom>
        </p:spPr>
      </p:pic>
      <p:pic>
        <p:nvPicPr>
          <p:cNvPr id="3" name="図 2">
            <a:extLst>
              <a:ext uri="{FF2B5EF4-FFF2-40B4-BE49-F238E27FC236}">
                <a16:creationId xmlns:a16="http://schemas.microsoft.com/office/drawing/2014/main" id="{10D3AA7B-B37B-4A49-B3BC-D3EF4CBE309B}"/>
              </a:ext>
            </a:extLst>
          </p:cNvPr>
          <p:cNvPicPr>
            <a:picLocks noChangeAspect="1"/>
          </p:cNvPicPr>
          <p:nvPr/>
        </p:nvPicPr>
        <p:blipFill>
          <a:blip r:embed="rId4"/>
          <a:stretch>
            <a:fillRect/>
          </a:stretch>
        </p:blipFill>
        <p:spPr>
          <a:xfrm>
            <a:off x="0" y="51705"/>
            <a:ext cx="9144000" cy="471782"/>
          </a:xfrm>
          <a:prstGeom prst="rect">
            <a:avLst/>
          </a:prstGeom>
        </p:spPr>
      </p:pic>
      <p:sp>
        <p:nvSpPr>
          <p:cNvPr id="17" name="テキスト ボックス 16">
            <a:extLst>
              <a:ext uri="{FF2B5EF4-FFF2-40B4-BE49-F238E27FC236}">
                <a16:creationId xmlns:a16="http://schemas.microsoft.com/office/drawing/2014/main" id="{6D73ABCB-BBF0-4C61-983D-080560F55EE5}"/>
              </a:ext>
            </a:extLst>
          </p:cNvPr>
          <p:cNvSpPr txBox="1"/>
          <p:nvPr/>
        </p:nvSpPr>
        <p:spPr>
          <a:xfrm>
            <a:off x="5344888" y="723615"/>
            <a:ext cx="3643935" cy="2456057"/>
          </a:xfrm>
          <a:prstGeom prst="rect">
            <a:avLst/>
          </a:prstGeom>
          <a:noFill/>
        </p:spPr>
        <p:txBody>
          <a:bodyPr wrap="square" rtlCol="0">
            <a:spAutoFit/>
          </a:bodyPr>
          <a:lstStyle/>
          <a:p>
            <a:pPr>
              <a:lnSpc>
                <a:spcPct val="80000"/>
              </a:lnSpc>
            </a:pPr>
            <a:r>
              <a:rPr lang="en-US" altLang="ja-JP" sz="4800" dirty="0">
                <a:latin typeface="MS UI Gothic" panose="020B0600070205080204" pitchFamily="50" charset="-128"/>
                <a:ea typeface="MS UI Gothic" panose="020B0600070205080204" pitchFamily="50" charset="-128"/>
              </a:rPr>
              <a:t>ore, mine</a:t>
            </a:r>
          </a:p>
          <a:p>
            <a:pPr marL="571500" indent="-571500">
              <a:lnSpc>
                <a:spcPct val="80000"/>
              </a:lnSpc>
              <a:buFont typeface="Wingdings" panose="05000000000000000000" pitchFamily="2" charset="2"/>
              <a:buChar char="à"/>
            </a:pPr>
            <a:r>
              <a:rPr lang="en-US" altLang="ja-JP" sz="48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8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metal</a:t>
            </a:r>
          </a:p>
          <a:p>
            <a:pPr marL="1028700" lvl="1" indent="-571500">
              <a:lnSpc>
                <a:spcPct val="80000"/>
              </a:lnSpc>
              <a:buFont typeface="Wingdings" panose="05000000000000000000" pitchFamily="2" charset="2"/>
              <a:buChar char="à"/>
            </a:pPr>
            <a:r>
              <a:rPr lang="en-US" altLang="ja-JP" sz="48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8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gold</a:t>
            </a:r>
          </a:p>
          <a:p>
            <a:pPr marL="1485900" lvl="2" indent="-571500">
              <a:lnSpc>
                <a:spcPct val="80000"/>
              </a:lnSpc>
              <a:buFont typeface="Wingdings" panose="05000000000000000000" pitchFamily="2" charset="2"/>
              <a:buChar char="à"/>
            </a:pPr>
            <a:r>
              <a:rPr lang="en-US" altLang="ja-JP" sz="48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8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money</a:t>
            </a:r>
            <a:endParaRPr lang="en-US" altLang="ja-JP" sz="4800" dirty="0">
              <a:latin typeface="MS UI Gothic" panose="020B0600070205080204" pitchFamily="50" charset="-128"/>
              <a:ea typeface="MS UI Gothic" panose="020B0600070205080204" pitchFamily="50" charset="-128"/>
            </a:endParaRPr>
          </a:p>
        </p:txBody>
      </p:sp>
      <p:sp>
        <p:nvSpPr>
          <p:cNvPr id="20" name="正方形/長方形 19">
            <a:extLst>
              <a:ext uri="{FF2B5EF4-FFF2-40B4-BE49-F238E27FC236}">
                <a16:creationId xmlns:a16="http://schemas.microsoft.com/office/drawing/2014/main" id="{6491A7AC-8D8E-4676-BC42-354D6AAA67CE}"/>
              </a:ext>
            </a:extLst>
          </p:cNvPr>
          <p:cNvSpPr/>
          <p:nvPr/>
        </p:nvSpPr>
        <p:spPr>
          <a:xfrm>
            <a:off x="1503695" y="344054"/>
            <a:ext cx="2337498" cy="1323439"/>
          </a:xfrm>
          <a:prstGeom prst="rect">
            <a:avLst/>
          </a:prstGeom>
          <a:noFill/>
        </p:spPr>
        <p:txBody>
          <a:bodyPr wrap="none" lIns="91440" tIns="45720" rIns="91440" bIns="45720">
            <a:spAutoFit/>
          </a:bodyPr>
          <a:lstStyle/>
          <a:p>
            <a:pPr algn="ctr"/>
            <a:r>
              <a:rPr lang="en-US" altLang="ja-JP" sz="8000" b="1" cap="none" spc="0" dirty="0">
                <a:ln w="10160">
                  <a:solidFill>
                    <a:schemeClr val="accent5"/>
                  </a:solidFill>
                  <a:prstDash val="solid"/>
                </a:ln>
                <a:effectLst>
                  <a:outerShdw blurRad="38100" dist="22860" dir="5400000" algn="tl" rotWithShape="0">
                    <a:srgbClr val="000000">
                      <a:alpha val="30000"/>
                    </a:srgbClr>
                  </a:outerShdw>
                </a:effectLst>
              </a:rPr>
              <a:t>mine</a:t>
            </a:r>
            <a:endParaRPr lang="ja-JP" altLang="en-US" sz="8000" b="1" cap="none" spc="0" dirty="0">
              <a:ln w="10160">
                <a:solidFill>
                  <a:schemeClr val="accent5"/>
                </a:solidFill>
                <a:prstDash val="solid"/>
              </a:ln>
              <a:effectLst>
                <a:outerShdw blurRad="38100" dist="22860" dir="5400000" algn="tl" rotWithShape="0">
                  <a:srgbClr val="000000">
                    <a:alpha val="30000"/>
                  </a:srgbClr>
                </a:outerShdw>
              </a:effectLst>
            </a:endParaRPr>
          </a:p>
        </p:txBody>
      </p:sp>
      <p:pic>
        <p:nvPicPr>
          <p:cNvPr id="19" name="Picture 2">
            <a:extLst>
              <a:ext uri="{FF2B5EF4-FFF2-40B4-BE49-F238E27FC236}">
                <a16:creationId xmlns:a16="http://schemas.microsoft.com/office/drawing/2014/main" id="{AF074B55-C62B-42AC-8BD0-02AEE93BF5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0341" y="4665349"/>
            <a:ext cx="778195" cy="9692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2B2A9D11-FC06-4315-9EF1-9A6E89204E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2081" y="4665349"/>
            <a:ext cx="778195" cy="969232"/>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直線コネクタ 22">
            <a:extLst>
              <a:ext uri="{FF2B5EF4-FFF2-40B4-BE49-F238E27FC236}">
                <a16:creationId xmlns:a16="http://schemas.microsoft.com/office/drawing/2014/main" id="{4FD1DD2A-918C-4003-8556-B5802C26ABC6}"/>
              </a:ext>
            </a:extLst>
          </p:cNvPr>
          <p:cNvCxnSpPr>
            <a:cxnSpLocks/>
          </p:cNvCxnSpPr>
          <p:nvPr/>
        </p:nvCxnSpPr>
        <p:spPr>
          <a:xfrm flipV="1">
            <a:off x="2579292" y="3480384"/>
            <a:ext cx="0" cy="1713409"/>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ED07EF51-0FEC-43AD-8DDB-A963CC724D24}"/>
              </a:ext>
            </a:extLst>
          </p:cNvPr>
          <p:cNvCxnSpPr>
            <a:cxnSpLocks/>
          </p:cNvCxnSpPr>
          <p:nvPr/>
        </p:nvCxnSpPr>
        <p:spPr>
          <a:xfrm flipH="1">
            <a:off x="1545058" y="1425913"/>
            <a:ext cx="924845" cy="766738"/>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EB455201-4CE4-463C-8079-424D20B1192B}"/>
              </a:ext>
            </a:extLst>
          </p:cNvPr>
          <p:cNvCxnSpPr>
            <a:cxnSpLocks/>
          </p:cNvCxnSpPr>
          <p:nvPr/>
        </p:nvCxnSpPr>
        <p:spPr>
          <a:xfrm>
            <a:off x="2684911" y="1421062"/>
            <a:ext cx="924845" cy="766738"/>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DC4098AC-9577-4B4C-A206-512C4B77B309}"/>
              </a:ext>
            </a:extLst>
          </p:cNvPr>
          <p:cNvCxnSpPr>
            <a:cxnSpLocks/>
          </p:cNvCxnSpPr>
          <p:nvPr/>
        </p:nvCxnSpPr>
        <p:spPr>
          <a:xfrm flipH="1">
            <a:off x="966299" y="3294662"/>
            <a:ext cx="3455578" cy="0"/>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4EFED381-C9E5-4DA4-A716-2001E9066B79}"/>
              </a:ext>
            </a:extLst>
          </p:cNvPr>
          <p:cNvCxnSpPr>
            <a:cxnSpLocks/>
          </p:cNvCxnSpPr>
          <p:nvPr/>
        </p:nvCxnSpPr>
        <p:spPr>
          <a:xfrm flipH="1">
            <a:off x="957122" y="4288310"/>
            <a:ext cx="3455578" cy="0"/>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B9321784-7DFF-4130-8B02-D05AA1F715AF}"/>
              </a:ext>
            </a:extLst>
          </p:cNvPr>
          <p:cNvCxnSpPr>
            <a:cxnSpLocks/>
          </p:cNvCxnSpPr>
          <p:nvPr/>
        </p:nvCxnSpPr>
        <p:spPr>
          <a:xfrm flipH="1">
            <a:off x="628898" y="5391686"/>
            <a:ext cx="4090812" cy="0"/>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
        <p:nvSpPr>
          <p:cNvPr id="11" name="吹き出し: 四角形 10">
            <a:extLst>
              <a:ext uri="{FF2B5EF4-FFF2-40B4-BE49-F238E27FC236}">
                <a16:creationId xmlns:a16="http://schemas.microsoft.com/office/drawing/2014/main" id="{CA17D31F-32BE-484E-BC93-7E5A6945D705}"/>
              </a:ext>
            </a:extLst>
          </p:cNvPr>
          <p:cNvSpPr/>
          <p:nvPr/>
        </p:nvSpPr>
        <p:spPr>
          <a:xfrm>
            <a:off x="3559963" y="2650412"/>
            <a:ext cx="1159747" cy="502933"/>
          </a:xfrm>
          <a:prstGeom prst="wedgeRectCallout">
            <a:avLst>
              <a:gd name="adj1" fmla="val -49531"/>
              <a:gd name="adj2" fmla="val 8897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tx1"/>
                </a:solidFill>
              </a:rPr>
              <a:t>tunnel</a:t>
            </a:r>
            <a:endParaRPr kumimoji="1" lang="ja-JP" altLang="en-US" sz="2800" dirty="0">
              <a:solidFill>
                <a:schemeClr val="tx1"/>
              </a:solidFill>
            </a:endParaRPr>
          </a:p>
        </p:txBody>
      </p:sp>
      <p:sp>
        <p:nvSpPr>
          <p:cNvPr id="12" name="吹き出し: 四角形 11">
            <a:extLst>
              <a:ext uri="{FF2B5EF4-FFF2-40B4-BE49-F238E27FC236}">
                <a16:creationId xmlns:a16="http://schemas.microsoft.com/office/drawing/2014/main" id="{BDE6762B-706D-45AB-836F-473E6ED9702B}"/>
              </a:ext>
            </a:extLst>
          </p:cNvPr>
          <p:cNvSpPr/>
          <p:nvPr/>
        </p:nvSpPr>
        <p:spPr>
          <a:xfrm>
            <a:off x="4084476" y="3590807"/>
            <a:ext cx="1159747" cy="502932"/>
          </a:xfrm>
          <a:prstGeom prst="wedgeRectCallout">
            <a:avLst>
              <a:gd name="adj1" fmla="val -49531"/>
              <a:gd name="adj2" fmla="val 8897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tx1"/>
                </a:solidFill>
              </a:rPr>
              <a:t>tunnel</a:t>
            </a:r>
            <a:endParaRPr kumimoji="1" lang="ja-JP" altLang="en-US" sz="2800" dirty="0">
              <a:solidFill>
                <a:schemeClr val="tx1"/>
              </a:solidFill>
            </a:endParaRPr>
          </a:p>
        </p:txBody>
      </p:sp>
      <p:sp>
        <p:nvSpPr>
          <p:cNvPr id="13" name="吹き出し: 四角形 12">
            <a:extLst>
              <a:ext uri="{FF2B5EF4-FFF2-40B4-BE49-F238E27FC236}">
                <a16:creationId xmlns:a16="http://schemas.microsoft.com/office/drawing/2014/main" id="{F8692BA2-361F-41FB-AF5B-6BBB27266538}"/>
              </a:ext>
            </a:extLst>
          </p:cNvPr>
          <p:cNvSpPr/>
          <p:nvPr/>
        </p:nvSpPr>
        <p:spPr>
          <a:xfrm>
            <a:off x="4421877" y="4690861"/>
            <a:ext cx="1159747" cy="502932"/>
          </a:xfrm>
          <a:prstGeom prst="wedgeRectCallout">
            <a:avLst>
              <a:gd name="adj1" fmla="val -49531"/>
              <a:gd name="adj2" fmla="val 8897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tx1"/>
                </a:solidFill>
              </a:rPr>
              <a:t>tunnel</a:t>
            </a:r>
            <a:endParaRPr kumimoji="1" lang="ja-JP" altLang="en-US" sz="2800" dirty="0">
              <a:solidFill>
                <a:schemeClr val="tx1"/>
              </a:solidFill>
            </a:endParaRPr>
          </a:p>
        </p:txBody>
      </p:sp>
      <p:sp>
        <p:nvSpPr>
          <p:cNvPr id="14" name="吹き出し: 四角形 13">
            <a:extLst>
              <a:ext uri="{FF2B5EF4-FFF2-40B4-BE49-F238E27FC236}">
                <a16:creationId xmlns:a16="http://schemas.microsoft.com/office/drawing/2014/main" id="{B286353E-95CD-43E7-85DB-0777325F8DC6}"/>
              </a:ext>
            </a:extLst>
          </p:cNvPr>
          <p:cNvSpPr/>
          <p:nvPr/>
        </p:nvSpPr>
        <p:spPr>
          <a:xfrm>
            <a:off x="1243528" y="3382828"/>
            <a:ext cx="1159747" cy="413900"/>
          </a:xfrm>
          <a:prstGeom prst="wedgeRectCallout">
            <a:avLst>
              <a:gd name="adj1" fmla="val 65401"/>
              <a:gd name="adj2" fmla="val 11647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tx1"/>
                </a:solidFill>
              </a:rPr>
              <a:t>shaft</a:t>
            </a:r>
            <a:endParaRPr kumimoji="1" lang="ja-JP" altLang="en-US" sz="2800" dirty="0">
              <a:solidFill>
                <a:schemeClr val="tx1"/>
              </a:solidFill>
            </a:endParaRPr>
          </a:p>
        </p:txBody>
      </p:sp>
      <p:sp>
        <p:nvSpPr>
          <p:cNvPr id="15" name="吹き出し: 四角形 14">
            <a:extLst>
              <a:ext uri="{FF2B5EF4-FFF2-40B4-BE49-F238E27FC236}">
                <a16:creationId xmlns:a16="http://schemas.microsoft.com/office/drawing/2014/main" id="{795B98A4-69B1-4BFF-A662-725EA4FCB8FA}"/>
              </a:ext>
            </a:extLst>
          </p:cNvPr>
          <p:cNvSpPr/>
          <p:nvPr/>
        </p:nvSpPr>
        <p:spPr>
          <a:xfrm>
            <a:off x="3408662" y="5898683"/>
            <a:ext cx="1159747" cy="763241"/>
          </a:xfrm>
          <a:prstGeom prst="wedgeRectCallout">
            <a:avLst>
              <a:gd name="adj1" fmla="val -40434"/>
              <a:gd name="adj2" fmla="val -8151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tx1"/>
                </a:solidFill>
              </a:rPr>
              <a:t>ore, crystal</a:t>
            </a:r>
            <a:endParaRPr kumimoji="1" lang="ja-JP" altLang="en-US" sz="2800" dirty="0">
              <a:solidFill>
                <a:schemeClr val="tx1"/>
              </a:solidFill>
            </a:endParaRPr>
          </a:p>
        </p:txBody>
      </p:sp>
      <p:sp>
        <p:nvSpPr>
          <p:cNvPr id="16" name="吹き出し: 四角形 15">
            <a:extLst>
              <a:ext uri="{FF2B5EF4-FFF2-40B4-BE49-F238E27FC236}">
                <a16:creationId xmlns:a16="http://schemas.microsoft.com/office/drawing/2014/main" id="{DC14AC41-089F-478A-8559-76825BCC9B8B}"/>
              </a:ext>
            </a:extLst>
          </p:cNvPr>
          <p:cNvSpPr/>
          <p:nvPr/>
        </p:nvSpPr>
        <p:spPr>
          <a:xfrm>
            <a:off x="966299" y="5880238"/>
            <a:ext cx="1159747" cy="763241"/>
          </a:xfrm>
          <a:prstGeom prst="wedgeRectCallout">
            <a:avLst>
              <a:gd name="adj1" fmla="val -8593"/>
              <a:gd name="adj2" fmla="val -7921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tx1"/>
                </a:solidFill>
              </a:rPr>
              <a:t>ore, crystal</a:t>
            </a:r>
            <a:endParaRPr kumimoji="1" lang="ja-JP" altLang="en-US" sz="2800" dirty="0">
              <a:solidFill>
                <a:schemeClr val="tx1"/>
              </a:solidFill>
            </a:endParaRPr>
          </a:p>
        </p:txBody>
      </p:sp>
    </p:spTree>
    <p:extLst>
      <p:ext uri="{BB962C8B-B14F-4D97-AF65-F5344CB8AC3E}">
        <p14:creationId xmlns:p14="http://schemas.microsoft.com/office/powerpoint/2010/main" val="2341620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図 90" descr="ロゴ, アイコン&#10;&#10;自動的に生成された説明">
            <a:extLst>
              <a:ext uri="{FF2B5EF4-FFF2-40B4-BE49-F238E27FC236}">
                <a16:creationId xmlns:a16="http://schemas.microsoft.com/office/drawing/2014/main" id="{34ECAF76-C42E-4BC5-8FCD-21F943E35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2541" y="3199073"/>
            <a:ext cx="2533600" cy="2533600"/>
          </a:xfrm>
          <a:prstGeom prst="rect">
            <a:avLst/>
          </a:prstGeom>
        </p:spPr>
      </p:pic>
      <p:pic>
        <p:nvPicPr>
          <p:cNvPr id="37" name="図 36">
            <a:extLst>
              <a:ext uri="{FF2B5EF4-FFF2-40B4-BE49-F238E27FC236}">
                <a16:creationId xmlns:a16="http://schemas.microsoft.com/office/drawing/2014/main" id="{E8034C17-6F23-4E5D-BD7D-CAB8BB99708D}"/>
              </a:ext>
            </a:extLst>
          </p:cNvPr>
          <p:cNvPicPr>
            <a:picLocks noChangeAspect="1"/>
          </p:cNvPicPr>
          <p:nvPr/>
        </p:nvPicPr>
        <p:blipFill>
          <a:blip r:embed="rId4"/>
          <a:stretch>
            <a:fillRect/>
          </a:stretch>
        </p:blipFill>
        <p:spPr>
          <a:xfrm>
            <a:off x="179870" y="1020756"/>
            <a:ext cx="3573725" cy="3413468"/>
          </a:xfrm>
          <a:prstGeom prst="rect">
            <a:avLst/>
          </a:prstGeom>
        </p:spPr>
      </p:pic>
      <p:pic>
        <p:nvPicPr>
          <p:cNvPr id="24" name="図 23">
            <a:extLst>
              <a:ext uri="{FF2B5EF4-FFF2-40B4-BE49-F238E27FC236}">
                <a16:creationId xmlns:a16="http://schemas.microsoft.com/office/drawing/2014/main" id="{A1722D1B-2840-48B2-B7AD-ACB2D8B4CA67}"/>
              </a:ext>
            </a:extLst>
          </p:cNvPr>
          <p:cNvPicPr>
            <a:picLocks noChangeAspect="1"/>
          </p:cNvPicPr>
          <p:nvPr/>
        </p:nvPicPr>
        <p:blipFill>
          <a:blip r:embed="rId5"/>
          <a:stretch>
            <a:fillRect/>
          </a:stretch>
        </p:blipFill>
        <p:spPr>
          <a:xfrm>
            <a:off x="3751111" y="1625512"/>
            <a:ext cx="1226520" cy="1276819"/>
          </a:xfrm>
          <a:prstGeom prst="rect">
            <a:avLst/>
          </a:prstGeom>
        </p:spPr>
      </p:pic>
      <p:pic>
        <p:nvPicPr>
          <p:cNvPr id="3" name="図 2">
            <a:extLst>
              <a:ext uri="{FF2B5EF4-FFF2-40B4-BE49-F238E27FC236}">
                <a16:creationId xmlns:a16="http://schemas.microsoft.com/office/drawing/2014/main" id="{A6F44736-6878-4D7F-A10D-9F171720D6CA}"/>
              </a:ext>
            </a:extLst>
          </p:cNvPr>
          <p:cNvPicPr>
            <a:picLocks noChangeAspect="1"/>
          </p:cNvPicPr>
          <p:nvPr/>
        </p:nvPicPr>
        <p:blipFill>
          <a:blip r:embed="rId6"/>
          <a:stretch>
            <a:fillRect/>
          </a:stretch>
        </p:blipFill>
        <p:spPr>
          <a:xfrm>
            <a:off x="0" y="15129"/>
            <a:ext cx="9144000" cy="471782"/>
          </a:xfrm>
          <a:prstGeom prst="rect">
            <a:avLst/>
          </a:prstGeom>
        </p:spPr>
      </p:pic>
      <p:pic>
        <p:nvPicPr>
          <p:cNvPr id="7" name="図 6">
            <a:extLst>
              <a:ext uri="{FF2B5EF4-FFF2-40B4-BE49-F238E27FC236}">
                <a16:creationId xmlns:a16="http://schemas.microsoft.com/office/drawing/2014/main" id="{C1413E61-5EF3-45DD-BEBB-D24067A30E01}"/>
              </a:ext>
            </a:extLst>
          </p:cNvPr>
          <p:cNvPicPr>
            <a:picLocks noChangeAspect="1"/>
          </p:cNvPicPr>
          <p:nvPr/>
        </p:nvPicPr>
        <p:blipFill>
          <a:blip r:embed="rId7"/>
          <a:stretch>
            <a:fillRect/>
          </a:stretch>
        </p:blipFill>
        <p:spPr>
          <a:xfrm>
            <a:off x="-24712" y="458474"/>
            <a:ext cx="9168712" cy="478118"/>
          </a:xfrm>
          <a:prstGeom prst="rect">
            <a:avLst/>
          </a:prstGeom>
        </p:spPr>
      </p:pic>
      <p:sp>
        <p:nvSpPr>
          <p:cNvPr id="27" name="吹き出し: 四角形 26">
            <a:extLst>
              <a:ext uri="{FF2B5EF4-FFF2-40B4-BE49-F238E27FC236}">
                <a16:creationId xmlns:a16="http://schemas.microsoft.com/office/drawing/2014/main" id="{EC7A3A3C-4A90-4A29-B93B-8B8594EA3461}"/>
              </a:ext>
            </a:extLst>
          </p:cNvPr>
          <p:cNvSpPr/>
          <p:nvPr/>
        </p:nvSpPr>
        <p:spPr>
          <a:xfrm>
            <a:off x="3637693" y="1061875"/>
            <a:ext cx="1104269" cy="478118"/>
          </a:xfrm>
          <a:prstGeom prst="wedgeRectCallout">
            <a:avLst>
              <a:gd name="adj1" fmla="val -47027"/>
              <a:gd name="adj2" fmla="val 11902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tx1"/>
                </a:solidFill>
                <a:latin typeface="MS UI Gothic" panose="020B0600070205080204" pitchFamily="50" charset="-128"/>
                <a:ea typeface="MS UI Gothic" panose="020B0600070205080204" pitchFamily="50" charset="-128"/>
              </a:rPr>
              <a:t>mine</a:t>
            </a:r>
            <a:endParaRPr kumimoji="1" lang="ja-JP" altLang="en-US" sz="3200" dirty="0">
              <a:solidFill>
                <a:schemeClr val="tx1"/>
              </a:solidFill>
              <a:latin typeface="MS UI Gothic" panose="020B0600070205080204" pitchFamily="50" charset="-128"/>
              <a:ea typeface="MS UI Gothic" panose="020B0600070205080204" pitchFamily="50" charset="-128"/>
            </a:endParaRPr>
          </a:p>
        </p:txBody>
      </p:sp>
      <p:cxnSp>
        <p:nvCxnSpPr>
          <p:cNvPr id="26" name="直線コネクタ 25">
            <a:extLst>
              <a:ext uri="{FF2B5EF4-FFF2-40B4-BE49-F238E27FC236}">
                <a16:creationId xmlns:a16="http://schemas.microsoft.com/office/drawing/2014/main" id="{DD151789-F395-44FA-BA37-3FED9A8B12B4}"/>
              </a:ext>
            </a:extLst>
          </p:cNvPr>
          <p:cNvCxnSpPr>
            <a:cxnSpLocks/>
          </p:cNvCxnSpPr>
          <p:nvPr/>
        </p:nvCxnSpPr>
        <p:spPr>
          <a:xfrm flipH="1">
            <a:off x="838705" y="1228003"/>
            <a:ext cx="924845" cy="766738"/>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966ACCCF-26B7-4D82-9D69-1A18B06862A6}"/>
              </a:ext>
            </a:extLst>
          </p:cNvPr>
          <p:cNvCxnSpPr>
            <a:cxnSpLocks/>
          </p:cNvCxnSpPr>
          <p:nvPr/>
        </p:nvCxnSpPr>
        <p:spPr>
          <a:xfrm flipH="1">
            <a:off x="555324" y="2637975"/>
            <a:ext cx="2859945" cy="0"/>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07FD4FB7-BF73-40AA-9F4B-F80EAC259AA3}"/>
              </a:ext>
            </a:extLst>
          </p:cNvPr>
          <p:cNvCxnSpPr>
            <a:cxnSpLocks/>
          </p:cNvCxnSpPr>
          <p:nvPr/>
        </p:nvCxnSpPr>
        <p:spPr>
          <a:xfrm flipH="1">
            <a:off x="437593" y="4067916"/>
            <a:ext cx="3110279" cy="9109"/>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6FC4C258-304B-489E-9EE7-330D140B624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81042" y="3286776"/>
            <a:ext cx="778195" cy="9692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45C8283C-084D-49F8-8B02-D80CF7D7F17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0300" y="3314807"/>
            <a:ext cx="778195" cy="969232"/>
          </a:xfrm>
          <a:prstGeom prst="rect">
            <a:avLst/>
          </a:prstGeom>
          <a:noFill/>
          <a:extLst>
            <a:ext uri="{909E8E84-426E-40DD-AFC4-6F175D3DCCD1}">
              <a14:hiddenFill xmlns:a14="http://schemas.microsoft.com/office/drawing/2010/main">
                <a:solidFill>
                  <a:srgbClr val="FFFFFF"/>
                </a:solidFill>
              </a14:hiddenFill>
            </a:ext>
          </a:extLst>
        </p:spPr>
      </p:pic>
      <p:cxnSp>
        <p:nvCxnSpPr>
          <p:cNvPr id="45" name="直線コネクタ 44">
            <a:extLst>
              <a:ext uri="{FF2B5EF4-FFF2-40B4-BE49-F238E27FC236}">
                <a16:creationId xmlns:a16="http://schemas.microsoft.com/office/drawing/2014/main" id="{F332984D-CD85-4870-B6DC-8E6A0C739070}"/>
              </a:ext>
            </a:extLst>
          </p:cNvPr>
          <p:cNvCxnSpPr>
            <a:cxnSpLocks/>
          </p:cNvCxnSpPr>
          <p:nvPr/>
        </p:nvCxnSpPr>
        <p:spPr>
          <a:xfrm flipV="1">
            <a:off x="1879738" y="2819174"/>
            <a:ext cx="0" cy="1083583"/>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A5B80D44-B73C-4822-926A-446E291256C1}"/>
              </a:ext>
            </a:extLst>
          </p:cNvPr>
          <p:cNvCxnSpPr>
            <a:cxnSpLocks/>
          </p:cNvCxnSpPr>
          <p:nvPr/>
        </p:nvCxnSpPr>
        <p:spPr>
          <a:xfrm flipH="1">
            <a:off x="6408932" y="1060839"/>
            <a:ext cx="812556" cy="707617"/>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9C880428-6C8D-4CB5-8C9D-A42003229A71}"/>
              </a:ext>
            </a:extLst>
          </p:cNvPr>
          <p:cNvCxnSpPr>
            <a:cxnSpLocks/>
          </p:cNvCxnSpPr>
          <p:nvPr/>
        </p:nvCxnSpPr>
        <p:spPr>
          <a:xfrm flipH="1" flipV="1">
            <a:off x="7394743" y="1067400"/>
            <a:ext cx="823650" cy="707617"/>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AD166568-2149-44A1-B2D1-C712F4931733}"/>
              </a:ext>
            </a:extLst>
          </p:cNvPr>
          <p:cNvCxnSpPr>
            <a:cxnSpLocks/>
          </p:cNvCxnSpPr>
          <p:nvPr/>
        </p:nvCxnSpPr>
        <p:spPr>
          <a:xfrm flipH="1">
            <a:off x="6881506" y="1540168"/>
            <a:ext cx="838988" cy="0"/>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885A819E-9ACC-4CBC-9B0E-044F3EDCF9B3}"/>
              </a:ext>
            </a:extLst>
          </p:cNvPr>
          <p:cNvCxnSpPr>
            <a:cxnSpLocks/>
          </p:cNvCxnSpPr>
          <p:nvPr/>
        </p:nvCxnSpPr>
        <p:spPr>
          <a:xfrm flipH="1">
            <a:off x="6902557" y="2037123"/>
            <a:ext cx="838988" cy="0"/>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05D9F6D6-0711-4042-839B-EDFB6B455076}"/>
              </a:ext>
            </a:extLst>
          </p:cNvPr>
          <p:cNvCxnSpPr>
            <a:cxnSpLocks/>
          </p:cNvCxnSpPr>
          <p:nvPr/>
        </p:nvCxnSpPr>
        <p:spPr>
          <a:xfrm flipH="1">
            <a:off x="6498660" y="2613591"/>
            <a:ext cx="1719733" cy="0"/>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50B4527F-CD0D-43FA-9082-0782477B55D5}"/>
              </a:ext>
            </a:extLst>
          </p:cNvPr>
          <p:cNvCxnSpPr>
            <a:cxnSpLocks/>
          </p:cNvCxnSpPr>
          <p:nvPr/>
        </p:nvCxnSpPr>
        <p:spPr>
          <a:xfrm flipV="1">
            <a:off x="7322051" y="1720755"/>
            <a:ext cx="0" cy="727347"/>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E85C3F9E-7029-47EC-8701-37209B6BB635}"/>
              </a:ext>
            </a:extLst>
          </p:cNvPr>
          <p:cNvCxnSpPr>
            <a:cxnSpLocks/>
          </p:cNvCxnSpPr>
          <p:nvPr/>
        </p:nvCxnSpPr>
        <p:spPr>
          <a:xfrm flipV="1">
            <a:off x="7578597" y="2245467"/>
            <a:ext cx="176200" cy="166567"/>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F72FFAAE-AAEB-4AB4-AA2E-4A29A542ADA8}"/>
              </a:ext>
            </a:extLst>
          </p:cNvPr>
          <p:cNvCxnSpPr>
            <a:cxnSpLocks/>
          </p:cNvCxnSpPr>
          <p:nvPr/>
        </p:nvCxnSpPr>
        <p:spPr>
          <a:xfrm flipH="1" flipV="1">
            <a:off x="6880802" y="2262962"/>
            <a:ext cx="176200" cy="166567"/>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
        <p:nvSpPr>
          <p:cNvPr id="65" name="テキスト ボックス 64">
            <a:extLst>
              <a:ext uri="{FF2B5EF4-FFF2-40B4-BE49-F238E27FC236}">
                <a16:creationId xmlns:a16="http://schemas.microsoft.com/office/drawing/2014/main" id="{889B190F-FB44-4DB6-A23C-BEC43EA03575}"/>
              </a:ext>
            </a:extLst>
          </p:cNvPr>
          <p:cNvSpPr txBox="1"/>
          <p:nvPr/>
        </p:nvSpPr>
        <p:spPr>
          <a:xfrm>
            <a:off x="5507603" y="2672870"/>
            <a:ext cx="3541871" cy="923330"/>
          </a:xfrm>
          <a:prstGeom prst="rect">
            <a:avLst/>
          </a:prstGeom>
          <a:noFill/>
        </p:spPr>
        <p:txBody>
          <a:bodyPr wrap="square">
            <a:spAutoFit/>
          </a:bodyPr>
          <a:lstStyle/>
          <a:p>
            <a:pPr>
              <a:lnSpc>
                <a:spcPct val="70000"/>
              </a:lnSpc>
            </a:pPr>
            <a:r>
              <a:rPr lang="en-US" altLang="ja-JP" sz="3600" dirty="0">
                <a:latin typeface="MS UI Gothic" panose="020B0600070205080204" pitchFamily="50" charset="-128"/>
                <a:ea typeface="MS UI Gothic" panose="020B0600070205080204" pitchFamily="50" charset="-128"/>
              </a:rPr>
              <a:t>ore, mine, crystal</a:t>
            </a:r>
          </a:p>
          <a:p>
            <a:pPr>
              <a:lnSpc>
                <a:spcPct val="80000"/>
              </a:lnSpc>
            </a:pPr>
            <a:r>
              <a:rPr lang="en-US" altLang="ja-JP" sz="36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36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metal, money</a:t>
            </a:r>
            <a:endParaRPr lang="ja-JP" altLang="en-US" sz="3600" dirty="0">
              <a:solidFill>
                <a:srgbClr val="FF0000"/>
              </a:solidFill>
              <a:latin typeface="MS UI Gothic" panose="020B0600070205080204" pitchFamily="50" charset="-128"/>
              <a:ea typeface="MS UI Gothic" panose="020B0600070205080204" pitchFamily="50" charset="-128"/>
            </a:endParaRPr>
          </a:p>
        </p:txBody>
      </p:sp>
      <p:cxnSp>
        <p:nvCxnSpPr>
          <p:cNvPr id="66" name="直線コネクタ 65">
            <a:extLst>
              <a:ext uri="{FF2B5EF4-FFF2-40B4-BE49-F238E27FC236}">
                <a16:creationId xmlns:a16="http://schemas.microsoft.com/office/drawing/2014/main" id="{A85B2FAF-E546-4866-A1F0-9E65B233422B}"/>
              </a:ext>
            </a:extLst>
          </p:cNvPr>
          <p:cNvCxnSpPr>
            <a:cxnSpLocks/>
          </p:cNvCxnSpPr>
          <p:nvPr/>
        </p:nvCxnSpPr>
        <p:spPr>
          <a:xfrm flipH="1">
            <a:off x="6860297" y="4233247"/>
            <a:ext cx="838988" cy="0"/>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40895C43-BD4E-4A11-8110-29A0EA7D0EEA}"/>
              </a:ext>
            </a:extLst>
          </p:cNvPr>
          <p:cNvCxnSpPr>
            <a:cxnSpLocks/>
          </p:cNvCxnSpPr>
          <p:nvPr/>
        </p:nvCxnSpPr>
        <p:spPr>
          <a:xfrm flipH="1">
            <a:off x="6881348" y="4730202"/>
            <a:ext cx="838988" cy="0"/>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35ED2EED-3BCB-4334-BB48-91A93D0694B3}"/>
              </a:ext>
            </a:extLst>
          </p:cNvPr>
          <p:cNvCxnSpPr>
            <a:cxnSpLocks/>
          </p:cNvCxnSpPr>
          <p:nvPr/>
        </p:nvCxnSpPr>
        <p:spPr>
          <a:xfrm flipH="1">
            <a:off x="6477451" y="5306670"/>
            <a:ext cx="1719733" cy="0"/>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FB764230-6224-45C9-9604-63A1461F0B28}"/>
              </a:ext>
            </a:extLst>
          </p:cNvPr>
          <p:cNvCxnSpPr>
            <a:cxnSpLocks/>
          </p:cNvCxnSpPr>
          <p:nvPr/>
        </p:nvCxnSpPr>
        <p:spPr>
          <a:xfrm flipV="1">
            <a:off x="7300842" y="4413834"/>
            <a:ext cx="0" cy="727347"/>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CB116A7E-8F6F-45E8-9AC2-6840F908122D}"/>
              </a:ext>
            </a:extLst>
          </p:cNvPr>
          <p:cNvCxnSpPr>
            <a:cxnSpLocks/>
          </p:cNvCxnSpPr>
          <p:nvPr/>
        </p:nvCxnSpPr>
        <p:spPr>
          <a:xfrm flipH="1" flipV="1">
            <a:off x="7573418" y="4931760"/>
            <a:ext cx="220070" cy="209421"/>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
        <p:nvSpPr>
          <p:cNvPr id="60" name="矢印: 下 59">
            <a:extLst>
              <a:ext uri="{FF2B5EF4-FFF2-40B4-BE49-F238E27FC236}">
                <a16:creationId xmlns:a16="http://schemas.microsoft.com/office/drawing/2014/main" id="{6A78A0FB-A029-4711-BA7B-82087A96FDB3}"/>
              </a:ext>
            </a:extLst>
          </p:cNvPr>
          <p:cNvSpPr/>
          <p:nvPr/>
        </p:nvSpPr>
        <p:spPr>
          <a:xfrm>
            <a:off x="6991078" y="3611601"/>
            <a:ext cx="597126" cy="4249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5" name="テキスト ボックス 10">
            <a:extLst>
              <a:ext uri="{FF2B5EF4-FFF2-40B4-BE49-F238E27FC236}">
                <a16:creationId xmlns:a16="http://schemas.microsoft.com/office/drawing/2014/main" id="{FCC3272D-9F03-4B82-805F-DD6C1273DE02}"/>
              </a:ext>
            </a:extLst>
          </p:cNvPr>
          <p:cNvSpPr txBox="1">
            <a:spLocks noChangeArrowheads="1"/>
          </p:cNvSpPr>
          <p:nvPr/>
        </p:nvSpPr>
        <p:spPr bwMode="auto">
          <a:xfrm>
            <a:off x="3199352" y="5396442"/>
            <a:ext cx="5837930" cy="13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80000"/>
              </a:lnSpc>
              <a:spcBef>
                <a:spcPct val="0"/>
              </a:spcBef>
              <a:buNone/>
            </a:pPr>
            <a:r>
              <a:rPr lang="en-US" altLang="ja-JP" dirty="0">
                <a:latin typeface="MS UI Gothic" panose="020B0600070205080204" pitchFamily="50" charset="-128"/>
                <a:ea typeface="MS UI Gothic" panose="020B0600070205080204" pitchFamily="50" charset="-128"/>
              </a:rPr>
              <a:t>Chinese jade (</a:t>
            </a:r>
            <a:r>
              <a:rPr lang="ja-JP" altLang="en-US" dirty="0">
                <a:latin typeface="MS UI Gothic" panose="020B0600070205080204" pitchFamily="50" charset="-128"/>
                <a:ea typeface="MS UI Gothic" panose="020B0600070205080204" pitchFamily="50" charset="-128"/>
              </a:rPr>
              <a:t>symbol of political or religious authority</a:t>
            </a:r>
            <a:r>
              <a:rPr lang="en-US" altLang="ja-JP" dirty="0">
                <a:latin typeface="MS UI Gothic" panose="020B0600070205080204" pitchFamily="50" charset="-128"/>
                <a:ea typeface="MS UI Gothic" panose="020B0600070205080204" pitchFamily="50" charset="-128"/>
              </a:rPr>
              <a:t>)</a:t>
            </a:r>
          </a:p>
          <a:p>
            <a:pPr eaLnBrk="1" hangingPunct="1">
              <a:lnSpc>
                <a:spcPct val="80000"/>
              </a:lnSpc>
              <a:spcBef>
                <a:spcPct val="0"/>
              </a:spcBef>
              <a:buNone/>
            </a:pPr>
            <a:r>
              <a:rPr lang="en-US" altLang="ja-JP" sz="4000" dirty="0">
                <a:solidFill>
                  <a:srgbClr val="FF0000"/>
                </a:solidFill>
                <a:highlight>
                  <a:srgbClr val="FFFF00"/>
                </a:highlight>
                <a:latin typeface="MS UI Gothic" panose="020B0600070205080204" pitchFamily="50" charset="-128"/>
                <a:ea typeface="MS UI Gothic" panose="020B0600070205080204" pitchFamily="50" charset="-128"/>
                <a:sym typeface="Wingdings" panose="05000000000000000000" pitchFamily="2" charset="2"/>
              </a:rPr>
              <a:t> precious stone  ball</a:t>
            </a:r>
            <a:endParaRPr lang="en-US" altLang="ja-JP" sz="4000" dirty="0">
              <a:solidFill>
                <a:srgbClr val="FF0000"/>
              </a:solidFill>
              <a:highlight>
                <a:srgbClr val="FFFF00"/>
              </a:highlight>
              <a:latin typeface="MS UI Gothic" panose="020B0600070205080204" pitchFamily="50" charset="-128"/>
              <a:ea typeface="MS UI Gothic" panose="020B0600070205080204" pitchFamily="50" charset="-128"/>
            </a:endParaRPr>
          </a:p>
        </p:txBody>
      </p:sp>
      <p:pic>
        <p:nvPicPr>
          <p:cNvPr id="76" name="Picture 2">
            <a:extLst>
              <a:ext uri="{FF2B5EF4-FFF2-40B4-BE49-F238E27FC236}">
                <a16:creationId xmlns:a16="http://schemas.microsoft.com/office/drawing/2014/main" id="{A7E42542-E8DA-497C-AC55-0ECECE868EF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034" y="5094174"/>
            <a:ext cx="2206203" cy="1654652"/>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直線コネクタ 78">
            <a:extLst>
              <a:ext uri="{FF2B5EF4-FFF2-40B4-BE49-F238E27FC236}">
                <a16:creationId xmlns:a16="http://schemas.microsoft.com/office/drawing/2014/main" id="{C4CA129B-0B1E-4863-A3C3-45EDD1920874}"/>
              </a:ext>
            </a:extLst>
          </p:cNvPr>
          <p:cNvCxnSpPr>
            <a:cxnSpLocks/>
          </p:cNvCxnSpPr>
          <p:nvPr/>
        </p:nvCxnSpPr>
        <p:spPr>
          <a:xfrm flipH="1">
            <a:off x="585804" y="3290247"/>
            <a:ext cx="2859945" cy="0"/>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89C572A0-C16A-4DB8-89BA-93AB9BD4422E}"/>
              </a:ext>
            </a:extLst>
          </p:cNvPr>
          <p:cNvCxnSpPr>
            <a:cxnSpLocks/>
          </p:cNvCxnSpPr>
          <p:nvPr/>
        </p:nvCxnSpPr>
        <p:spPr>
          <a:xfrm>
            <a:off x="1978558" y="1223152"/>
            <a:ext cx="924845" cy="766738"/>
          </a:xfrm>
          <a:prstGeom prst="line">
            <a:avLst/>
          </a:prstGeom>
          <a:ln w="165100"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
        <p:nvSpPr>
          <p:cNvPr id="84" name="テキスト ボックス 83">
            <a:extLst>
              <a:ext uri="{FF2B5EF4-FFF2-40B4-BE49-F238E27FC236}">
                <a16:creationId xmlns:a16="http://schemas.microsoft.com/office/drawing/2014/main" id="{24EBBC2B-4BE1-4E48-899D-6BFF1EDB21B4}"/>
              </a:ext>
            </a:extLst>
          </p:cNvPr>
          <p:cNvSpPr txBox="1"/>
          <p:nvPr/>
        </p:nvSpPr>
        <p:spPr>
          <a:xfrm>
            <a:off x="68192" y="4453127"/>
            <a:ext cx="3479680" cy="646331"/>
          </a:xfrm>
          <a:prstGeom prst="rect">
            <a:avLst/>
          </a:prstGeom>
          <a:noFill/>
        </p:spPr>
        <p:txBody>
          <a:bodyPr wrap="square">
            <a:spAutoFit/>
          </a:bodyPr>
          <a:lstStyle/>
          <a:p>
            <a:r>
              <a:rPr lang="ja-JP" altLang="en-US" sz="1200" dirty="0">
                <a:latin typeface="MS UI Gothic" panose="020B0600070205080204" pitchFamily="50" charset="-128"/>
                <a:ea typeface="MS UI Gothic" panose="020B0600070205080204" pitchFamily="50" charset="-128"/>
              </a:rPr>
              <a:t>https://commons.wikimedia.org/wiki/File:Jades_for_sale_at_Khotan_Jade_Market.jpg</a:t>
            </a:r>
          </a:p>
          <a:p>
            <a:r>
              <a:rPr lang="ja-JP" altLang="en-US" sz="1200" dirty="0">
                <a:latin typeface="MS UI Gothic" panose="020B0600070205080204" pitchFamily="50" charset="-128"/>
                <a:ea typeface="MS UI Gothic" panose="020B0600070205080204" pitchFamily="50" charset="-128"/>
              </a:rPr>
              <a:t>John Hill, CC BY-SA 3.0, via Wikimedia Commons</a:t>
            </a:r>
          </a:p>
        </p:txBody>
      </p:sp>
    </p:spTree>
    <p:extLst>
      <p:ext uri="{BB962C8B-B14F-4D97-AF65-F5344CB8AC3E}">
        <p14:creationId xmlns:p14="http://schemas.microsoft.com/office/powerpoint/2010/main" val="35902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2BAFC51-EF02-4943-BC0C-9FE86B00ECE6}"/>
              </a:ext>
            </a:extLst>
          </p:cNvPr>
          <p:cNvPicPr>
            <a:picLocks noChangeAspect="1"/>
          </p:cNvPicPr>
          <p:nvPr/>
        </p:nvPicPr>
        <p:blipFill>
          <a:blip r:embed="rId2"/>
          <a:stretch>
            <a:fillRect/>
          </a:stretch>
        </p:blipFill>
        <p:spPr>
          <a:xfrm>
            <a:off x="0" y="-4285"/>
            <a:ext cx="9144000" cy="470458"/>
          </a:xfrm>
          <a:prstGeom prst="rect">
            <a:avLst/>
          </a:prstGeom>
        </p:spPr>
      </p:pic>
      <p:pic>
        <p:nvPicPr>
          <p:cNvPr id="4" name="図 3" descr="ロゴ, アイコン&#10;&#10;自動的に生成された説明">
            <a:extLst>
              <a:ext uri="{FF2B5EF4-FFF2-40B4-BE49-F238E27FC236}">
                <a16:creationId xmlns:a16="http://schemas.microsoft.com/office/drawing/2014/main" id="{E72DC26B-C32C-4E9F-824E-8F0677A865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5610" y="1822414"/>
            <a:ext cx="2786019" cy="2786019"/>
          </a:xfrm>
          <a:prstGeom prst="rect">
            <a:avLst/>
          </a:prstGeom>
        </p:spPr>
      </p:pic>
      <p:cxnSp>
        <p:nvCxnSpPr>
          <p:cNvPr id="6" name="直線コネクタ 5">
            <a:extLst>
              <a:ext uri="{FF2B5EF4-FFF2-40B4-BE49-F238E27FC236}">
                <a16:creationId xmlns:a16="http://schemas.microsoft.com/office/drawing/2014/main" id="{6091CB4A-D43C-4008-82B7-B12E99D33B50}"/>
              </a:ext>
            </a:extLst>
          </p:cNvPr>
          <p:cNvCxnSpPr>
            <a:cxnSpLocks/>
          </p:cNvCxnSpPr>
          <p:nvPr/>
        </p:nvCxnSpPr>
        <p:spPr>
          <a:xfrm>
            <a:off x="592407" y="1055668"/>
            <a:ext cx="1449742"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テキスト ボックス 10">
            <a:extLst>
              <a:ext uri="{FF2B5EF4-FFF2-40B4-BE49-F238E27FC236}">
                <a16:creationId xmlns:a16="http://schemas.microsoft.com/office/drawing/2014/main" id="{E7B5215C-D590-4129-AB17-A7D61BFF9CED}"/>
              </a:ext>
            </a:extLst>
          </p:cNvPr>
          <p:cNvSpPr txBox="1">
            <a:spLocks noChangeArrowheads="1"/>
          </p:cNvSpPr>
          <p:nvPr/>
        </p:nvSpPr>
        <p:spPr bwMode="auto">
          <a:xfrm>
            <a:off x="226974" y="1056680"/>
            <a:ext cx="240467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80000"/>
              </a:lnSpc>
              <a:spcBef>
                <a:spcPct val="0"/>
              </a:spcBef>
              <a:buNone/>
            </a:pPr>
            <a:r>
              <a:rPr lang="en-US" altLang="ja-JP" sz="3600" dirty="0">
                <a:latin typeface="MS UI Gothic" panose="020B0600070205080204" pitchFamily="50" charset="-128"/>
                <a:ea typeface="MS UI Gothic" panose="020B0600070205080204" pitchFamily="50" charset="-128"/>
              </a:rPr>
              <a:t>the heaven</a:t>
            </a:r>
          </a:p>
        </p:txBody>
      </p:sp>
      <p:sp>
        <p:nvSpPr>
          <p:cNvPr id="8" name="テキスト ボックス 10">
            <a:extLst>
              <a:ext uri="{FF2B5EF4-FFF2-40B4-BE49-F238E27FC236}">
                <a16:creationId xmlns:a16="http://schemas.microsoft.com/office/drawing/2014/main" id="{9352CEF5-6F54-4A37-A135-927B5EEE2573}"/>
              </a:ext>
            </a:extLst>
          </p:cNvPr>
          <p:cNvSpPr txBox="1">
            <a:spLocks noChangeArrowheads="1"/>
          </p:cNvSpPr>
          <p:nvPr/>
        </p:nvSpPr>
        <p:spPr bwMode="auto">
          <a:xfrm>
            <a:off x="367667" y="1927003"/>
            <a:ext cx="2409436" cy="88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80000"/>
              </a:lnSpc>
              <a:spcBef>
                <a:spcPct val="0"/>
              </a:spcBef>
              <a:buNone/>
            </a:pPr>
            <a:r>
              <a:rPr lang="en-US" altLang="ja-JP" dirty="0">
                <a:latin typeface="MS UI Gothic" panose="020B0600070205080204" pitchFamily="50" charset="-128"/>
                <a:ea typeface="MS UI Gothic" panose="020B0600070205080204" pitchFamily="50" charset="-128"/>
              </a:rPr>
              <a:t>the world of human</a:t>
            </a:r>
          </a:p>
        </p:txBody>
      </p:sp>
      <p:pic>
        <p:nvPicPr>
          <p:cNvPr id="9" name="図 8">
            <a:extLst>
              <a:ext uri="{FF2B5EF4-FFF2-40B4-BE49-F238E27FC236}">
                <a16:creationId xmlns:a16="http://schemas.microsoft.com/office/drawing/2014/main" id="{48C3411E-9BAC-4F02-8848-1F7698C9963E}"/>
              </a:ext>
            </a:extLst>
          </p:cNvPr>
          <p:cNvPicPr>
            <a:picLocks noChangeAspect="1"/>
          </p:cNvPicPr>
          <p:nvPr/>
        </p:nvPicPr>
        <p:blipFill>
          <a:blip r:embed="rId4"/>
          <a:stretch>
            <a:fillRect/>
          </a:stretch>
        </p:blipFill>
        <p:spPr>
          <a:xfrm>
            <a:off x="2832495" y="993939"/>
            <a:ext cx="1174172" cy="2099096"/>
          </a:xfrm>
          <a:prstGeom prst="rect">
            <a:avLst/>
          </a:prstGeom>
        </p:spPr>
      </p:pic>
      <p:cxnSp>
        <p:nvCxnSpPr>
          <p:cNvPr id="10" name="直線コネクタ 9">
            <a:extLst>
              <a:ext uri="{FF2B5EF4-FFF2-40B4-BE49-F238E27FC236}">
                <a16:creationId xmlns:a16="http://schemas.microsoft.com/office/drawing/2014/main" id="{E3919DF8-ADCB-41FB-B085-BF7A19F11A52}"/>
              </a:ext>
            </a:extLst>
          </p:cNvPr>
          <p:cNvCxnSpPr>
            <a:cxnSpLocks/>
          </p:cNvCxnSpPr>
          <p:nvPr/>
        </p:nvCxnSpPr>
        <p:spPr>
          <a:xfrm flipV="1">
            <a:off x="4135477" y="1055668"/>
            <a:ext cx="0" cy="1967877"/>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555A985D-7D22-40E2-8E9E-CEA64624389C}"/>
              </a:ext>
            </a:extLst>
          </p:cNvPr>
          <p:cNvCxnSpPr>
            <a:cxnSpLocks/>
          </p:cNvCxnSpPr>
          <p:nvPr/>
        </p:nvCxnSpPr>
        <p:spPr>
          <a:xfrm>
            <a:off x="592407" y="1900139"/>
            <a:ext cx="1449742"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72D41F25-BC4D-4347-9584-30599B0D4AD1}"/>
              </a:ext>
            </a:extLst>
          </p:cNvPr>
          <p:cNvCxnSpPr>
            <a:cxnSpLocks/>
          </p:cNvCxnSpPr>
          <p:nvPr/>
        </p:nvCxnSpPr>
        <p:spPr>
          <a:xfrm>
            <a:off x="134838" y="3023545"/>
            <a:ext cx="2540048"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テキスト ボックス 10">
            <a:extLst>
              <a:ext uri="{FF2B5EF4-FFF2-40B4-BE49-F238E27FC236}">
                <a16:creationId xmlns:a16="http://schemas.microsoft.com/office/drawing/2014/main" id="{64B040AE-CED3-46AA-80ED-C1E712DDEAC1}"/>
              </a:ext>
            </a:extLst>
          </p:cNvPr>
          <p:cNvSpPr txBox="1">
            <a:spLocks noChangeArrowheads="1"/>
          </p:cNvSpPr>
          <p:nvPr/>
        </p:nvSpPr>
        <p:spPr bwMode="auto">
          <a:xfrm>
            <a:off x="163644" y="3093034"/>
            <a:ext cx="2786020"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80000"/>
              </a:lnSpc>
              <a:spcBef>
                <a:spcPct val="0"/>
              </a:spcBef>
              <a:buNone/>
            </a:pPr>
            <a:r>
              <a:rPr lang="en-US" altLang="ja-JP" dirty="0">
                <a:latin typeface="MS UI Gothic" panose="020B0600070205080204" pitchFamily="50" charset="-128"/>
                <a:ea typeface="MS UI Gothic" panose="020B0600070205080204" pitchFamily="50" charset="-128"/>
              </a:rPr>
              <a:t>the world for the dead (ancestors)</a:t>
            </a:r>
          </a:p>
        </p:txBody>
      </p:sp>
      <p:sp>
        <p:nvSpPr>
          <p:cNvPr id="14" name="テキスト ボックス 10">
            <a:extLst>
              <a:ext uri="{FF2B5EF4-FFF2-40B4-BE49-F238E27FC236}">
                <a16:creationId xmlns:a16="http://schemas.microsoft.com/office/drawing/2014/main" id="{C765FDF0-8164-4C8E-9C51-97BCA8DE54FC}"/>
              </a:ext>
            </a:extLst>
          </p:cNvPr>
          <p:cNvSpPr txBox="1">
            <a:spLocks noChangeArrowheads="1"/>
          </p:cNvSpPr>
          <p:nvPr/>
        </p:nvSpPr>
        <p:spPr bwMode="auto">
          <a:xfrm>
            <a:off x="4312687" y="1014703"/>
            <a:ext cx="4722128" cy="125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70000"/>
              </a:lnSpc>
              <a:spcBef>
                <a:spcPct val="0"/>
              </a:spcBef>
              <a:buFontTx/>
              <a:buNone/>
            </a:pPr>
            <a:r>
              <a:rPr lang="en-US" altLang="ja-JP" dirty="0">
                <a:latin typeface="MS UI Gothic" panose="020B0600070205080204" pitchFamily="50" charset="-128"/>
                <a:ea typeface="MS UI Gothic" panose="020B0600070205080204" pitchFamily="50" charset="-128"/>
              </a:rPr>
              <a:t>Emperor/king can travel between the three worlds.</a:t>
            </a:r>
          </a:p>
          <a:p>
            <a:pPr eaLnBrk="1" hangingPunct="1">
              <a:lnSpc>
                <a:spcPct val="70000"/>
              </a:lnSpc>
              <a:spcBef>
                <a:spcPct val="0"/>
              </a:spcBef>
              <a:buFontTx/>
              <a:buNone/>
            </a:pPr>
            <a:r>
              <a:rPr lang="en-US" altLang="ja-JP"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000" dirty="0">
                <a:latin typeface="MS UI Gothic" panose="020B0600070205080204" pitchFamily="50" charset="-128"/>
                <a:ea typeface="MS UI Gothic" panose="020B0600070205080204" pitchFamily="50" charset="-128"/>
                <a:sym typeface="Wingdings" panose="05000000000000000000" pitchFamily="2" charset="2"/>
              </a:rPr>
              <a:t>emperor, king</a:t>
            </a:r>
            <a:endParaRPr lang="en-US" altLang="ja-JP" dirty="0">
              <a:latin typeface="MS UI Gothic" panose="020B0600070205080204" pitchFamily="50" charset="-128"/>
              <a:ea typeface="MS UI Gothic" panose="020B0600070205080204" pitchFamily="50" charset="-128"/>
            </a:endParaRPr>
          </a:p>
        </p:txBody>
      </p:sp>
      <p:sp>
        <p:nvSpPr>
          <p:cNvPr id="15" name="矢印: 右 14">
            <a:extLst>
              <a:ext uri="{FF2B5EF4-FFF2-40B4-BE49-F238E27FC236}">
                <a16:creationId xmlns:a16="http://schemas.microsoft.com/office/drawing/2014/main" id="{73253C9D-7F85-4A5A-B751-500E83294322}"/>
              </a:ext>
            </a:extLst>
          </p:cNvPr>
          <p:cNvSpPr/>
          <p:nvPr/>
        </p:nvSpPr>
        <p:spPr>
          <a:xfrm rot="963665">
            <a:off x="4510419" y="2744688"/>
            <a:ext cx="1699428" cy="5000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78694F26-BA43-4605-85CB-C8FD37774186}"/>
              </a:ext>
            </a:extLst>
          </p:cNvPr>
          <p:cNvPicPr>
            <a:picLocks noChangeAspect="1"/>
          </p:cNvPicPr>
          <p:nvPr/>
        </p:nvPicPr>
        <p:blipFill>
          <a:blip r:embed="rId5"/>
          <a:stretch>
            <a:fillRect/>
          </a:stretch>
        </p:blipFill>
        <p:spPr>
          <a:xfrm>
            <a:off x="-13648" y="465777"/>
            <a:ext cx="9144000" cy="466239"/>
          </a:xfrm>
          <a:prstGeom prst="rect">
            <a:avLst/>
          </a:prstGeom>
          <a:ln>
            <a:solidFill>
              <a:schemeClr val="tx1">
                <a:lumMod val="50000"/>
                <a:lumOff val="50000"/>
              </a:schemeClr>
            </a:solidFill>
          </a:ln>
        </p:spPr>
      </p:pic>
      <p:sp>
        <p:nvSpPr>
          <p:cNvPr id="20" name="テキスト ボックス 19">
            <a:extLst>
              <a:ext uri="{FF2B5EF4-FFF2-40B4-BE49-F238E27FC236}">
                <a16:creationId xmlns:a16="http://schemas.microsoft.com/office/drawing/2014/main" id="{8F7AA641-504C-4D76-AB5B-3EA48A37BF01}"/>
              </a:ext>
            </a:extLst>
          </p:cNvPr>
          <p:cNvSpPr txBox="1"/>
          <p:nvPr/>
        </p:nvSpPr>
        <p:spPr>
          <a:xfrm>
            <a:off x="25814" y="6176584"/>
            <a:ext cx="8760542" cy="646331"/>
          </a:xfrm>
          <a:prstGeom prst="rect">
            <a:avLst/>
          </a:prstGeom>
          <a:noFill/>
        </p:spPr>
        <p:txBody>
          <a:bodyPr wrap="square">
            <a:spAutoFit/>
          </a:bodyPr>
          <a:lstStyle/>
          <a:p>
            <a:r>
              <a:rPr lang="en-US" altLang="ja-JP" sz="1200" dirty="0"/>
              <a:t>https://commons.wikimedia.org/wiki/File:%E6%96%B0%E7%9F%B3%E5%99%A8%E6%99%82%E4%BB%A3%E8%89%AF%E6%B8%9A%E6%96%87%E5%8C%96_%E7%8E%89%E7%92%A7-Ritual_Object_(Bi)_MET_DT204.jpg</a:t>
            </a:r>
          </a:p>
          <a:p>
            <a:r>
              <a:rPr lang="en-US" altLang="ja-JP" sz="1200" dirty="0"/>
              <a:t>Metropolitan Museum of Art, CC0, via Wikimedia Commons</a:t>
            </a:r>
          </a:p>
        </p:txBody>
      </p:sp>
      <p:sp>
        <p:nvSpPr>
          <p:cNvPr id="21" name="テキスト ボックス 10">
            <a:extLst>
              <a:ext uri="{FF2B5EF4-FFF2-40B4-BE49-F238E27FC236}">
                <a16:creationId xmlns:a16="http://schemas.microsoft.com/office/drawing/2014/main" id="{1F9ACB62-E3EA-466A-8087-7ADFEDDEF9A4}"/>
              </a:ext>
            </a:extLst>
          </p:cNvPr>
          <p:cNvSpPr txBox="1">
            <a:spLocks noChangeArrowheads="1"/>
          </p:cNvSpPr>
          <p:nvPr/>
        </p:nvSpPr>
        <p:spPr bwMode="auto">
          <a:xfrm>
            <a:off x="2244509" y="4379495"/>
            <a:ext cx="6727821" cy="1863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70000"/>
              </a:lnSpc>
              <a:spcBef>
                <a:spcPct val="0"/>
              </a:spcBef>
              <a:buNone/>
            </a:pPr>
            <a:r>
              <a:rPr lang="en-US" altLang="ja-JP" sz="3600" dirty="0">
                <a:latin typeface="MS UI Gothic" panose="020B0600070205080204" pitchFamily="50" charset="-128"/>
                <a:ea typeface="MS UI Gothic" panose="020B0600070205080204" pitchFamily="50" charset="-128"/>
              </a:rPr>
              <a:t>Chinese jade (</a:t>
            </a:r>
            <a:r>
              <a:rPr lang="ja-JP" altLang="en-US" sz="3600" dirty="0">
                <a:latin typeface="MS UI Gothic" panose="020B0600070205080204" pitchFamily="50" charset="-128"/>
                <a:ea typeface="MS UI Gothic" panose="020B0600070205080204" pitchFamily="50" charset="-128"/>
              </a:rPr>
              <a:t>symbol of political power or religious authority</a:t>
            </a:r>
            <a:r>
              <a:rPr lang="en-US" altLang="ja-JP" sz="3600" dirty="0">
                <a:latin typeface="MS UI Gothic" panose="020B0600070205080204" pitchFamily="50" charset="-128"/>
                <a:ea typeface="MS UI Gothic" panose="020B0600070205080204" pitchFamily="50" charset="-128"/>
              </a:rPr>
              <a:t>)</a:t>
            </a:r>
          </a:p>
          <a:p>
            <a:pPr eaLnBrk="1" hangingPunct="1">
              <a:lnSpc>
                <a:spcPct val="70000"/>
              </a:lnSpc>
              <a:spcBef>
                <a:spcPct val="0"/>
              </a:spcBef>
              <a:buNone/>
            </a:pPr>
            <a:r>
              <a:rPr lang="en-US" altLang="ja-JP" sz="4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polished &amp; round stone  </a:t>
            </a:r>
            <a:r>
              <a:rPr lang="en-US" altLang="ja-JP" sz="4800" dirty="0">
                <a:solidFill>
                  <a:srgbClr val="FF0000"/>
                </a:solidFill>
                <a:highlight>
                  <a:srgbClr val="FFFF00"/>
                </a:highlight>
                <a:latin typeface="MS UI Gothic" panose="020B0600070205080204" pitchFamily="50" charset="-128"/>
                <a:ea typeface="MS UI Gothic" panose="020B0600070205080204" pitchFamily="50" charset="-128"/>
                <a:sym typeface="Wingdings" panose="05000000000000000000" pitchFamily="2" charset="2"/>
              </a:rPr>
              <a:t>precious stone  ball</a:t>
            </a:r>
            <a:endParaRPr lang="en-US" altLang="ja-JP" sz="4400" dirty="0">
              <a:solidFill>
                <a:srgbClr val="FF0000"/>
              </a:solidFill>
              <a:highlight>
                <a:srgbClr val="FFFF00"/>
              </a:highlight>
              <a:latin typeface="MS UI Gothic" panose="020B0600070205080204" pitchFamily="50" charset="-128"/>
              <a:ea typeface="MS UI Gothic" panose="020B0600070205080204" pitchFamily="50" charset="-128"/>
            </a:endParaRPr>
          </a:p>
        </p:txBody>
      </p:sp>
      <p:pic>
        <p:nvPicPr>
          <p:cNvPr id="22" name="Picture 6">
            <a:extLst>
              <a:ext uri="{FF2B5EF4-FFF2-40B4-BE49-F238E27FC236}">
                <a16:creationId xmlns:a16="http://schemas.microsoft.com/office/drawing/2014/main" id="{441A0C36-A02B-42A2-97EA-9396BFDCD9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233" y="4707988"/>
            <a:ext cx="1650279" cy="1321547"/>
          </a:xfrm>
          <a:prstGeom prst="rect">
            <a:avLst/>
          </a:prstGeom>
          <a:noFill/>
          <a:extLst>
            <a:ext uri="{909E8E84-426E-40DD-AFC4-6F175D3DCCD1}">
              <a14:hiddenFill xmlns:a14="http://schemas.microsoft.com/office/drawing/2010/main">
                <a:solidFill>
                  <a:srgbClr val="FFFFFF"/>
                </a:solidFill>
              </a14:hiddenFill>
            </a:ext>
          </a:extLst>
        </p:spPr>
      </p:pic>
      <p:pic>
        <p:nvPicPr>
          <p:cNvPr id="23" name="図 22">
            <a:extLst>
              <a:ext uri="{FF2B5EF4-FFF2-40B4-BE49-F238E27FC236}">
                <a16:creationId xmlns:a16="http://schemas.microsoft.com/office/drawing/2014/main" id="{6694A0EA-3434-441D-8780-68DFB792F808}"/>
              </a:ext>
            </a:extLst>
          </p:cNvPr>
          <p:cNvPicPr>
            <a:picLocks noChangeAspect="1"/>
          </p:cNvPicPr>
          <p:nvPr/>
        </p:nvPicPr>
        <p:blipFill>
          <a:blip r:embed="rId7"/>
          <a:stretch>
            <a:fillRect/>
          </a:stretch>
        </p:blipFill>
        <p:spPr>
          <a:xfrm>
            <a:off x="2114911" y="3795826"/>
            <a:ext cx="611458" cy="581630"/>
          </a:xfrm>
          <a:prstGeom prst="rect">
            <a:avLst/>
          </a:prstGeom>
        </p:spPr>
      </p:pic>
      <p:sp>
        <p:nvSpPr>
          <p:cNvPr id="24" name="矢印: 右 23">
            <a:extLst>
              <a:ext uri="{FF2B5EF4-FFF2-40B4-BE49-F238E27FC236}">
                <a16:creationId xmlns:a16="http://schemas.microsoft.com/office/drawing/2014/main" id="{4D8295A2-F33C-4DAA-86A3-7A69F4D565AD}"/>
              </a:ext>
            </a:extLst>
          </p:cNvPr>
          <p:cNvSpPr/>
          <p:nvPr/>
        </p:nvSpPr>
        <p:spPr>
          <a:xfrm rot="19653493">
            <a:off x="1413981" y="4377069"/>
            <a:ext cx="77077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右 24">
            <a:extLst>
              <a:ext uri="{FF2B5EF4-FFF2-40B4-BE49-F238E27FC236}">
                <a16:creationId xmlns:a16="http://schemas.microsoft.com/office/drawing/2014/main" id="{CA050674-3585-42D4-9627-6D501B2731D7}"/>
              </a:ext>
            </a:extLst>
          </p:cNvPr>
          <p:cNvSpPr/>
          <p:nvPr/>
        </p:nvSpPr>
        <p:spPr>
          <a:xfrm>
            <a:off x="2844687" y="3495649"/>
            <a:ext cx="3368615" cy="5334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6742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P spid="14"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6F5C9B6-A3DC-4477-A5C0-B9B4A1E56D8A}"/>
              </a:ext>
            </a:extLst>
          </p:cNvPr>
          <p:cNvPicPr>
            <a:picLocks noChangeAspect="1"/>
          </p:cNvPicPr>
          <p:nvPr/>
        </p:nvPicPr>
        <p:blipFill>
          <a:blip r:embed="rId2"/>
          <a:stretch>
            <a:fillRect/>
          </a:stretch>
        </p:blipFill>
        <p:spPr>
          <a:xfrm>
            <a:off x="0" y="18829"/>
            <a:ext cx="9144000" cy="479012"/>
          </a:xfrm>
          <a:prstGeom prst="rect">
            <a:avLst/>
          </a:prstGeom>
        </p:spPr>
      </p:pic>
      <p:pic>
        <p:nvPicPr>
          <p:cNvPr id="4" name="図 3" descr="テキスト, アイコン&#10;&#10;自動的に生成された説明">
            <a:extLst>
              <a:ext uri="{FF2B5EF4-FFF2-40B4-BE49-F238E27FC236}">
                <a16:creationId xmlns:a16="http://schemas.microsoft.com/office/drawing/2014/main" id="{97A4AE6F-F616-4EE1-9718-743D35C4F7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4153" y="3949763"/>
            <a:ext cx="2308117" cy="2308117"/>
          </a:xfrm>
          <a:prstGeom prst="rect">
            <a:avLst/>
          </a:prstGeom>
        </p:spPr>
      </p:pic>
      <p:pic>
        <p:nvPicPr>
          <p:cNvPr id="6" name="図 5">
            <a:extLst>
              <a:ext uri="{FF2B5EF4-FFF2-40B4-BE49-F238E27FC236}">
                <a16:creationId xmlns:a16="http://schemas.microsoft.com/office/drawing/2014/main" id="{ABC9A6AD-F5C8-4893-B16F-80B366DC95C1}"/>
              </a:ext>
            </a:extLst>
          </p:cNvPr>
          <p:cNvPicPr>
            <a:picLocks noChangeAspect="1"/>
          </p:cNvPicPr>
          <p:nvPr/>
        </p:nvPicPr>
        <p:blipFill>
          <a:blip r:embed="rId4"/>
          <a:stretch>
            <a:fillRect/>
          </a:stretch>
        </p:blipFill>
        <p:spPr>
          <a:xfrm>
            <a:off x="0" y="494311"/>
            <a:ext cx="9144000" cy="914400"/>
          </a:xfrm>
          <a:prstGeom prst="rect">
            <a:avLst/>
          </a:prstGeom>
        </p:spPr>
      </p:pic>
      <p:sp>
        <p:nvSpPr>
          <p:cNvPr id="8" name="テキスト ボックス 7">
            <a:extLst>
              <a:ext uri="{FF2B5EF4-FFF2-40B4-BE49-F238E27FC236}">
                <a16:creationId xmlns:a16="http://schemas.microsoft.com/office/drawing/2014/main" id="{F87BF214-C1E1-467F-8C23-AFCB6DD5A480}"/>
              </a:ext>
            </a:extLst>
          </p:cNvPr>
          <p:cNvSpPr txBox="1"/>
          <p:nvPr/>
        </p:nvSpPr>
        <p:spPr>
          <a:xfrm>
            <a:off x="25814" y="6135640"/>
            <a:ext cx="8760542" cy="646331"/>
          </a:xfrm>
          <a:prstGeom prst="rect">
            <a:avLst/>
          </a:prstGeom>
          <a:noFill/>
        </p:spPr>
        <p:txBody>
          <a:bodyPr wrap="square">
            <a:spAutoFit/>
          </a:bodyPr>
          <a:lstStyle/>
          <a:p>
            <a:r>
              <a:rPr lang="en-US" altLang="ja-JP" sz="1200" dirty="0"/>
              <a:t>https://commons.wikimedia.org/wiki/File:%E6%96%B0%E7%9F%B3%E5%99%A8%E6%99%82%E4%BB%A3%E8%89%AF%E6%B8%9A%E6%96%87%E5%8C%96_%E7%8E%89%E7%92%A7-Ritual_Object_(Bi)_MET_DT204.jpg</a:t>
            </a:r>
          </a:p>
          <a:p>
            <a:r>
              <a:rPr lang="en-US" altLang="ja-JP" sz="1200" dirty="0"/>
              <a:t>Metropolitan Museum of Art, CC0, via Wikimedia Commons</a:t>
            </a:r>
          </a:p>
        </p:txBody>
      </p:sp>
      <p:sp>
        <p:nvSpPr>
          <p:cNvPr id="13" name="テキスト ボックス 10">
            <a:extLst>
              <a:ext uri="{FF2B5EF4-FFF2-40B4-BE49-F238E27FC236}">
                <a16:creationId xmlns:a16="http://schemas.microsoft.com/office/drawing/2014/main" id="{82E2A67D-6249-467A-A416-FC5B17A1AE12}"/>
              </a:ext>
            </a:extLst>
          </p:cNvPr>
          <p:cNvSpPr txBox="1">
            <a:spLocks noChangeArrowheads="1"/>
          </p:cNvSpPr>
          <p:nvPr/>
        </p:nvSpPr>
        <p:spPr bwMode="auto">
          <a:xfrm>
            <a:off x="1757406" y="4996193"/>
            <a:ext cx="5033844"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80000"/>
              </a:lnSpc>
              <a:spcBef>
                <a:spcPct val="0"/>
              </a:spcBef>
              <a:buNone/>
            </a:pPr>
            <a:r>
              <a:rPr lang="en-US" altLang="ja-JP" sz="2800" dirty="0">
                <a:latin typeface="MS UI Gothic" panose="020B0600070205080204" pitchFamily="50" charset="-128"/>
                <a:ea typeface="MS UI Gothic" panose="020B0600070205080204" pitchFamily="50" charset="-128"/>
              </a:rPr>
              <a:t>Chinese jade (</a:t>
            </a:r>
            <a:r>
              <a:rPr lang="ja-JP" altLang="en-US" sz="2800" dirty="0"/>
              <a:t>symbol of political power or religious authority</a:t>
            </a:r>
            <a:r>
              <a:rPr lang="en-US" altLang="ja-JP" sz="2800" dirty="0"/>
              <a:t>)</a:t>
            </a:r>
          </a:p>
          <a:p>
            <a:pPr eaLnBrk="1" hangingPunct="1">
              <a:lnSpc>
                <a:spcPct val="80000"/>
              </a:lnSpc>
              <a:spcBef>
                <a:spcPct val="0"/>
              </a:spcBef>
              <a:buNone/>
            </a:pPr>
            <a:r>
              <a:rPr lang="en-US" altLang="ja-JP" sz="28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symbol of emperor/king</a:t>
            </a:r>
            <a:endParaRPr lang="en-US" altLang="ja-JP" sz="2800" dirty="0">
              <a:solidFill>
                <a:srgbClr val="FF0000"/>
              </a:solidFill>
              <a:latin typeface="MS UI Gothic" panose="020B0600070205080204" pitchFamily="50" charset="-128"/>
              <a:ea typeface="MS UI Gothic" panose="020B0600070205080204" pitchFamily="50" charset="-128"/>
            </a:endParaRPr>
          </a:p>
        </p:txBody>
      </p:sp>
      <p:pic>
        <p:nvPicPr>
          <p:cNvPr id="8198" name="Picture 6">
            <a:extLst>
              <a:ext uri="{FF2B5EF4-FFF2-40B4-BE49-F238E27FC236}">
                <a16:creationId xmlns:a16="http://schemas.microsoft.com/office/drawing/2014/main" id="{79E4E7E6-3401-499B-8639-8E567CCB66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730" y="5147500"/>
            <a:ext cx="1326020" cy="1061880"/>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DCC175E5-652E-4186-B288-F834BD3FD71D}"/>
              </a:ext>
            </a:extLst>
          </p:cNvPr>
          <p:cNvPicPr>
            <a:picLocks noChangeAspect="1"/>
          </p:cNvPicPr>
          <p:nvPr/>
        </p:nvPicPr>
        <p:blipFill>
          <a:blip r:embed="rId6"/>
          <a:stretch>
            <a:fillRect/>
          </a:stretch>
        </p:blipFill>
        <p:spPr>
          <a:xfrm>
            <a:off x="1935365" y="4378497"/>
            <a:ext cx="611458" cy="581630"/>
          </a:xfrm>
          <a:prstGeom prst="rect">
            <a:avLst/>
          </a:prstGeom>
        </p:spPr>
      </p:pic>
      <p:sp>
        <p:nvSpPr>
          <p:cNvPr id="17" name="矢印: 右 16">
            <a:extLst>
              <a:ext uri="{FF2B5EF4-FFF2-40B4-BE49-F238E27FC236}">
                <a16:creationId xmlns:a16="http://schemas.microsoft.com/office/drawing/2014/main" id="{6E30456A-C4C2-424A-B06C-5A7D989EF91D}"/>
              </a:ext>
            </a:extLst>
          </p:cNvPr>
          <p:cNvSpPr/>
          <p:nvPr/>
        </p:nvSpPr>
        <p:spPr>
          <a:xfrm rot="20036165">
            <a:off x="1225802" y="4619228"/>
            <a:ext cx="77077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a:extLst>
              <a:ext uri="{FF2B5EF4-FFF2-40B4-BE49-F238E27FC236}">
                <a16:creationId xmlns:a16="http://schemas.microsoft.com/office/drawing/2014/main" id="{BED56CA0-659D-499B-A265-D92FAEB286F5}"/>
              </a:ext>
            </a:extLst>
          </p:cNvPr>
          <p:cNvCxnSpPr/>
          <p:nvPr/>
        </p:nvCxnSpPr>
        <p:spPr>
          <a:xfrm>
            <a:off x="597422" y="1537457"/>
            <a:ext cx="951872"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04287486-01AF-423D-B426-38169EC3091F}"/>
              </a:ext>
            </a:extLst>
          </p:cNvPr>
          <p:cNvCxnSpPr/>
          <p:nvPr/>
        </p:nvCxnSpPr>
        <p:spPr>
          <a:xfrm>
            <a:off x="597422" y="2352488"/>
            <a:ext cx="951872"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F94FE027-E836-47B1-91D7-B8B2C723E7B7}"/>
              </a:ext>
            </a:extLst>
          </p:cNvPr>
          <p:cNvCxnSpPr>
            <a:cxnSpLocks/>
          </p:cNvCxnSpPr>
          <p:nvPr/>
        </p:nvCxnSpPr>
        <p:spPr>
          <a:xfrm>
            <a:off x="339823" y="3382412"/>
            <a:ext cx="1600191"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テキスト ボックス 10">
            <a:extLst>
              <a:ext uri="{FF2B5EF4-FFF2-40B4-BE49-F238E27FC236}">
                <a16:creationId xmlns:a16="http://schemas.microsoft.com/office/drawing/2014/main" id="{44BF51E3-BF2A-46DA-BE1E-33FE277B6F35}"/>
              </a:ext>
            </a:extLst>
          </p:cNvPr>
          <p:cNvSpPr txBox="1">
            <a:spLocks noChangeArrowheads="1"/>
          </p:cNvSpPr>
          <p:nvPr/>
        </p:nvSpPr>
        <p:spPr bwMode="auto">
          <a:xfrm>
            <a:off x="238124" y="1550846"/>
            <a:ext cx="2180611"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80000"/>
              </a:lnSpc>
              <a:spcBef>
                <a:spcPct val="0"/>
              </a:spcBef>
              <a:buNone/>
            </a:pPr>
            <a:r>
              <a:rPr lang="en-US" altLang="ja-JP" dirty="0">
                <a:latin typeface="MS UI Gothic" panose="020B0600070205080204" pitchFamily="50" charset="-128"/>
                <a:ea typeface="MS UI Gothic" panose="020B0600070205080204" pitchFamily="50" charset="-128"/>
              </a:rPr>
              <a:t>the heaven</a:t>
            </a:r>
          </a:p>
        </p:txBody>
      </p:sp>
      <p:sp>
        <p:nvSpPr>
          <p:cNvPr id="24" name="テキスト ボックス 10">
            <a:extLst>
              <a:ext uri="{FF2B5EF4-FFF2-40B4-BE49-F238E27FC236}">
                <a16:creationId xmlns:a16="http://schemas.microsoft.com/office/drawing/2014/main" id="{179A2F26-A1DF-4D5F-83FB-0714CE8D1838}"/>
              </a:ext>
            </a:extLst>
          </p:cNvPr>
          <p:cNvSpPr txBox="1">
            <a:spLocks noChangeArrowheads="1"/>
          </p:cNvSpPr>
          <p:nvPr/>
        </p:nvSpPr>
        <p:spPr bwMode="auto">
          <a:xfrm>
            <a:off x="240844" y="3395185"/>
            <a:ext cx="3171307" cy="88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80000"/>
              </a:lnSpc>
              <a:spcBef>
                <a:spcPct val="0"/>
              </a:spcBef>
              <a:buNone/>
            </a:pPr>
            <a:r>
              <a:rPr lang="en-US" altLang="ja-JP" dirty="0">
                <a:latin typeface="MS UI Gothic" panose="020B0600070205080204" pitchFamily="50" charset="-128"/>
                <a:ea typeface="MS UI Gothic" panose="020B0600070205080204" pitchFamily="50" charset="-128"/>
              </a:rPr>
              <a:t>the world for the dead (ancestors)</a:t>
            </a:r>
          </a:p>
        </p:txBody>
      </p:sp>
      <p:sp>
        <p:nvSpPr>
          <p:cNvPr id="25" name="テキスト ボックス 10">
            <a:extLst>
              <a:ext uri="{FF2B5EF4-FFF2-40B4-BE49-F238E27FC236}">
                <a16:creationId xmlns:a16="http://schemas.microsoft.com/office/drawing/2014/main" id="{0956B7D3-F1DE-4D7B-8566-4994EF90433A}"/>
              </a:ext>
            </a:extLst>
          </p:cNvPr>
          <p:cNvSpPr txBox="1">
            <a:spLocks noChangeArrowheads="1"/>
          </p:cNvSpPr>
          <p:nvPr/>
        </p:nvSpPr>
        <p:spPr bwMode="auto">
          <a:xfrm>
            <a:off x="303529" y="2308681"/>
            <a:ext cx="2180611" cy="88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80000"/>
              </a:lnSpc>
              <a:spcBef>
                <a:spcPct val="0"/>
              </a:spcBef>
              <a:buNone/>
            </a:pPr>
            <a:r>
              <a:rPr lang="en-US" altLang="ja-JP" dirty="0">
                <a:latin typeface="MS UI Gothic" panose="020B0600070205080204" pitchFamily="50" charset="-128"/>
                <a:ea typeface="MS UI Gothic" panose="020B0600070205080204" pitchFamily="50" charset="-128"/>
              </a:rPr>
              <a:t>the world of human</a:t>
            </a:r>
          </a:p>
        </p:txBody>
      </p:sp>
      <p:pic>
        <p:nvPicPr>
          <p:cNvPr id="19" name="図 18">
            <a:extLst>
              <a:ext uri="{FF2B5EF4-FFF2-40B4-BE49-F238E27FC236}">
                <a16:creationId xmlns:a16="http://schemas.microsoft.com/office/drawing/2014/main" id="{0E602389-0D99-4EA5-9789-A910B708FD42}"/>
              </a:ext>
            </a:extLst>
          </p:cNvPr>
          <p:cNvPicPr>
            <a:picLocks noChangeAspect="1"/>
          </p:cNvPicPr>
          <p:nvPr/>
        </p:nvPicPr>
        <p:blipFill>
          <a:blip r:embed="rId7"/>
          <a:stretch>
            <a:fillRect/>
          </a:stretch>
        </p:blipFill>
        <p:spPr>
          <a:xfrm>
            <a:off x="2267896" y="1557473"/>
            <a:ext cx="1058183" cy="1891739"/>
          </a:xfrm>
          <a:prstGeom prst="rect">
            <a:avLst/>
          </a:prstGeom>
        </p:spPr>
      </p:pic>
      <p:cxnSp>
        <p:nvCxnSpPr>
          <p:cNvPr id="29" name="直線コネクタ 28">
            <a:extLst>
              <a:ext uri="{FF2B5EF4-FFF2-40B4-BE49-F238E27FC236}">
                <a16:creationId xmlns:a16="http://schemas.microsoft.com/office/drawing/2014/main" id="{F2003775-FF91-4223-AA2D-E659E21E0F98}"/>
              </a:ext>
            </a:extLst>
          </p:cNvPr>
          <p:cNvCxnSpPr>
            <a:cxnSpLocks/>
          </p:cNvCxnSpPr>
          <p:nvPr/>
        </p:nvCxnSpPr>
        <p:spPr>
          <a:xfrm flipV="1">
            <a:off x="3412151" y="1699172"/>
            <a:ext cx="0" cy="160834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pic>
        <p:nvPicPr>
          <p:cNvPr id="30" name="図 29">
            <a:extLst>
              <a:ext uri="{FF2B5EF4-FFF2-40B4-BE49-F238E27FC236}">
                <a16:creationId xmlns:a16="http://schemas.microsoft.com/office/drawing/2014/main" id="{F8D41B7E-FF4B-43E3-BBF5-7798DCF4F640}"/>
              </a:ext>
            </a:extLst>
          </p:cNvPr>
          <p:cNvPicPr>
            <a:picLocks noChangeAspect="1"/>
          </p:cNvPicPr>
          <p:nvPr/>
        </p:nvPicPr>
        <p:blipFill>
          <a:blip r:embed="rId8"/>
          <a:stretch>
            <a:fillRect/>
          </a:stretch>
        </p:blipFill>
        <p:spPr>
          <a:xfrm>
            <a:off x="4055550" y="1890116"/>
            <a:ext cx="1134446" cy="1003016"/>
          </a:xfrm>
          <a:prstGeom prst="rect">
            <a:avLst/>
          </a:prstGeom>
        </p:spPr>
      </p:pic>
      <p:sp>
        <p:nvSpPr>
          <p:cNvPr id="36" name="矢印: 右 35">
            <a:extLst>
              <a:ext uri="{FF2B5EF4-FFF2-40B4-BE49-F238E27FC236}">
                <a16:creationId xmlns:a16="http://schemas.microsoft.com/office/drawing/2014/main" id="{5D1A6271-EAA9-4104-874F-D85ABEC9B1FD}"/>
              </a:ext>
            </a:extLst>
          </p:cNvPr>
          <p:cNvSpPr/>
          <p:nvPr/>
        </p:nvSpPr>
        <p:spPr>
          <a:xfrm>
            <a:off x="3575375" y="2108180"/>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10">
            <a:extLst>
              <a:ext uri="{FF2B5EF4-FFF2-40B4-BE49-F238E27FC236}">
                <a16:creationId xmlns:a16="http://schemas.microsoft.com/office/drawing/2014/main" id="{EA80ABBB-6529-4F60-B617-41A03E34CD0C}"/>
              </a:ext>
            </a:extLst>
          </p:cNvPr>
          <p:cNvSpPr txBox="1">
            <a:spLocks noChangeArrowheads="1"/>
          </p:cNvSpPr>
          <p:nvPr/>
        </p:nvSpPr>
        <p:spPr bwMode="auto">
          <a:xfrm>
            <a:off x="5104416" y="1863660"/>
            <a:ext cx="3993586"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70000"/>
              </a:lnSpc>
              <a:spcBef>
                <a:spcPct val="0"/>
              </a:spcBef>
              <a:buFontTx/>
              <a:buNone/>
            </a:pPr>
            <a:r>
              <a:rPr lang="en-US" altLang="ja-JP" sz="2800" dirty="0">
                <a:latin typeface="MS UI Gothic" panose="020B0600070205080204" pitchFamily="50" charset="-128"/>
                <a:ea typeface="MS UI Gothic" panose="020B0600070205080204" pitchFamily="50" charset="-128"/>
              </a:rPr>
              <a:t>Emperor/king can travel between the three worlds.</a:t>
            </a:r>
          </a:p>
          <a:p>
            <a:pPr eaLnBrk="1" hangingPunct="1">
              <a:lnSpc>
                <a:spcPct val="70000"/>
              </a:lnSpc>
              <a:spcBef>
                <a:spcPct val="0"/>
              </a:spcBef>
              <a:buFontTx/>
              <a:buNone/>
            </a:pPr>
            <a:r>
              <a:rPr lang="en-US" altLang="ja-JP" sz="28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0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emperor, king</a:t>
            </a:r>
            <a:endParaRPr lang="en-US" altLang="ja-JP" sz="2800" dirty="0">
              <a:solidFill>
                <a:srgbClr val="FF0000"/>
              </a:solidFill>
              <a:latin typeface="MS UI Gothic" panose="020B0600070205080204" pitchFamily="50" charset="-128"/>
              <a:ea typeface="MS UI Gothic" panose="020B0600070205080204" pitchFamily="50" charset="-128"/>
            </a:endParaRPr>
          </a:p>
        </p:txBody>
      </p:sp>
      <p:pic>
        <p:nvPicPr>
          <p:cNvPr id="33" name="図 32">
            <a:extLst>
              <a:ext uri="{FF2B5EF4-FFF2-40B4-BE49-F238E27FC236}">
                <a16:creationId xmlns:a16="http://schemas.microsoft.com/office/drawing/2014/main" id="{BA5A1CE0-65ED-4B36-8643-3A94B5BBC992}"/>
              </a:ext>
            </a:extLst>
          </p:cNvPr>
          <p:cNvPicPr>
            <a:picLocks noChangeAspect="1"/>
          </p:cNvPicPr>
          <p:nvPr/>
        </p:nvPicPr>
        <p:blipFill>
          <a:blip r:embed="rId9"/>
          <a:stretch>
            <a:fillRect/>
          </a:stretch>
        </p:blipFill>
        <p:spPr>
          <a:xfrm>
            <a:off x="4083856" y="3798839"/>
            <a:ext cx="1176303" cy="1199368"/>
          </a:xfrm>
          <a:prstGeom prst="rect">
            <a:avLst/>
          </a:prstGeom>
        </p:spPr>
      </p:pic>
      <p:sp>
        <p:nvSpPr>
          <p:cNvPr id="40" name="矢印: 右 39">
            <a:extLst>
              <a:ext uri="{FF2B5EF4-FFF2-40B4-BE49-F238E27FC236}">
                <a16:creationId xmlns:a16="http://schemas.microsoft.com/office/drawing/2014/main" id="{DC20DCEE-267E-479E-B08C-7549F4A18C1E}"/>
              </a:ext>
            </a:extLst>
          </p:cNvPr>
          <p:cNvSpPr/>
          <p:nvPr/>
        </p:nvSpPr>
        <p:spPr>
          <a:xfrm rot="5400000">
            <a:off x="4386486" y="2874852"/>
            <a:ext cx="486287"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矢印: 右 40">
            <a:extLst>
              <a:ext uri="{FF2B5EF4-FFF2-40B4-BE49-F238E27FC236}">
                <a16:creationId xmlns:a16="http://schemas.microsoft.com/office/drawing/2014/main" id="{2D37CF88-9F1F-4801-A53D-53F324FA02D8}"/>
              </a:ext>
            </a:extLst>
          </p:cNvPr>
          <p:cNvSpPr/>
          <p:nvPr/>
        </p:nvSpPr>
        <p:spPr>
          <a:xfrm rot="21077798">
            <a:off x="2594203" y="4194617"/>
            <a:ext cx="1286902"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矢印: 右 41">
            <a:extLst>
              <a:ext uri="{FF2B5EF4-FFF2-40B4-BE49-F238E27FC236}">
                <a16:creationId xmlns:a16="http://schemas.microsoft.com/office/drawing/2014/main" id="{0EB7EA4F-0401-40BF-AACA-7BEFA7A05F82}"/>
              </a:ext>
            </a:extLst>
          </p:cNvPr>
          <p:cNvSpPr/>
          <p:nvPr/>
        </p:nvSpPr>
        <p:spPr>
          <a:xfrm rot="1233555">
            <a:off x="5608664" y="4228156"/>
            <a:ext cx="1149760"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10">
            <a:extLst>
              <a:ext uri="{FF2B5EF4-FFF2-40B4-BE49-F238E27FC236}">
                <a16:creationId xmlns:a16="http://schemas.microsoft.com/office/drawing/2014/main" id="{6F1EA67D-6FD8-4E94-9715-CAF1813836DD}"/>
              </a:ext>
            </a:extLst>
          </p:cNvPr>
          <p:cNvSpPr txBox="1">
            <a:spLocks noChangeArrowheads="1"/>
          </p:cNvSpPr>
          <p:nvPr/>
        </p:nvSpPr>
        <p:spPr bwMode="auto">
          <a:xfrm>
            <a:off x="3917940" y="3364379"/>
            <a:ext cx="1692371"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80000"/>
              </a:lnSpc>
              <a:spcBef>
                <a:spcPct val="0"/>
              </a:spcBef>
              <a:buNone/>
            </a:pPr>
            <a:r>
              <a:rPr lang="en-US" altLang="ja-JP" dirty="0">
                <a:latin typeface="MS UI Gothic" panose="020B0600070205080204" pitchFamily="50" charset="-128"/>
                <a:ea typeface="MS UI Gothic" panose="020B0600070205080204" pitchFamily="50" charset="-128"/>
              </a:rPr>
              <a:t>territory</a:t>
            </a:r>
          </a:p>
        </p:txBody>
      </p:sp>
      <p:sp>
        <p:nvSpPr>
          <p:cNvPr id="44" name="テキスト ボックス 10">
            <a:extLst>
              <a:ext uri="{FF2B5EF4-FFF2-40B4-BE49-F238E27FC236}">
                <a16:creationId xmlns:a16="http://schemas.microsoft.com/office/drawing/2014/main" id="{0EAA619C-CAB5-459B-9E6D-2186F2F33C7C}"/>
              </a:ext>
            </a:extLst>
          </p:cNvPr>
          <p:cNvSpPr txBox="1">
            <a:spLocks noChangeArrowheads="1"/>
          </p:cNvSpPr>
          <p:nvPr/>
        </p:nvSpPr>
        <p:spPr bwMode="auto">
          <a:xfrm>
            <a:off x="5776227" y="3392425"/>
            <a:ext cx="3321775" cy="88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ct val="80000"/>
              </a:lnSpc>
              <a:spcBef>
                <a:spcPct val="0"/>
              </a:spcBef>
              <a:buNone/>
            </a:pPr>
            <a:r>
              <a:rPr lang="en-US" altLang="ja-JP" dirty="0">
                <a:latin typeface="MS UI Gothic" panose="020B0600070205080204" pitchFamily="50" charset="-128"/>
                <a:ea typeface="MS UI Gothic" panose="020B0600070205080204" pitchFamily="50" charset="-128"/>
              </a:rPr>
              <a:t>kingdom</a:t>
            </a:r>
          </a:p>
          <a:p>
            <a:pPr eaLnBrk="1" hangingPunct="1">
              <a:lnSpc>
                <a:spcPct val="80000"/>
              </a:lnSpc>
              <a:spcBef>
                <a:spcPct val="0"/>
              </a:spcBef>
              <a:buNone/>
            </a:pPr>
            <a:r>
              <a:rPr lang="en-US" altLang="ja-JP" dirty="0">
                <a:latin typeface="MS UI Gothic" panose="020B0600070205080204" pitchFamily="50" charset="-128"/>
                <a:ea typeface="MS UI Gothic" panose="020B0600070205080204" pitchFamily="50" charset="-128"/>
                <a:sym typeface="Wingdings" panose="05000000000000000000" pitchFamily="2" charset="2"/>
              </a:rPr>
              <a:t> country, nation</a:t>
            </a:r>
            <a:endParaRPr lang="en-US" altLang="ja-JP" dirty="0">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98182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p:bldP spid="24" grpId="0"/>
      <p:bldP spid="25" grpId="0"/>
      <p:bldP spid="37"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21242BE-93A4-42A6-A9D6-5063E40DDE62}"/>
              </a:ext>
            </a:extLst>
          </p:cNvPr>
          <p:cNvSpPr txBox="1"/>
          <p:nvPr/>
        </p:nvSpPr>
        <p:spPr>
          <a:xfrm>
            <a:off x="426720" y="1719031"/>
            <a:ext cx="8290560" cy="646331"/>
          </a:xfrm>
          <a:prstGeom prst="rect">
            <a:avLst/>
          </a:prstGeom>
          <a:noFill/>
        </p:spPr>
        <p:txBody>
          <a:bodyPr wrap="square">
            <a:spAutoFit/>
          </a:bodyPr>
          <a:lstStyle/>
          <a:p>
            <a:r>
              <a:rPr lang="ja-JP" altLang="en-US" sz="3600" dirty="0">
                <a:hlinkClick r:id="rId2"/>
              </a:rPr>
              <a:t>http://isu.skr.u-ryukyu.ac.jp/staff/arashiro/</a:t>
            </a:r>
            <a:endParaRPr lang="ja-JP" altLang="en-US" sz="3600" dirty="0"/>
          </a:p>
        </p:txBody>
      </p:sp>
      <p:pic>
        <p:nvPicPr>
          <p:cNvPr id="5" name="図 4">
            <a:extLst>
              <a:ext uri="{FF2B5EF4-FFF2-40B4-BE49-F238E27FC236}">
                <a16:creationId xmlns:a16="http://schemas.microsoft.com/office/drawing/2014/main" id="{1DA3ADFE-648B-4543-AE3D-D7BF18E8E7DA}"/>
              </a:ext>
            </a:extLst>
          </p:cNvPr>
          <p:cNvPicPr>
            <a:picLocks noChangeAspect="1"/>
          </p:cNvPicPr>
          <p:nvPr/>
        </p:nvPicPr>
        <p:blipFill>
          <a:blip r:embed="rId3"/>
          <a:stretch>
            <a:fillRect/>
          </a:stretch>
        </p:blipFill>
        <p:spPr>
          <a:xfrm>
            <a:off x="1511630" y="2275223"/>
            <a:ext cx="6120740" cy="4407556"/>
          </a:xfrm>
          <a:prstGeom prst="rect">
            <a:avLst/>
          </a:prstGeom>
        </p:spPr>
      </p:pic>
      <p:sp>
        <p:nvSpPr>
          <p:cNvPr id="7" name="テキスト ボックス 6">
            <a:extLst>
              <a:ext uri="{FF2B5EF4-FFF2-40B4-BE49-F238E27FC236}">
                <a16:creationId xmlns:a16="http://schemas.microsoft.com/office/drawing/2014/main" id="{32866A8E-051B-470C-9EC4-C2AEDAD3794F}"/>
              </a:ext>
            </a:extLst>
          </p:cNvPr>
          <p:cNvSpPr txBox="1"/>
          <p:nvPr/>
        </p:nvSpPr>
        <p:spPr>
          <a:xfrm>
            <a:off x="172720" y="175221"/>
            <a:ext cx="8798560" cy="1754326"/>
          </a:xfrm>
          <a:prstGeom prst="rect">
            <a:avLst/>
          </a:prstGeom>
          <a:noFill/>
        </p:spPr>
        <p:txBody>
          <a:bodyPr wrap="square">
            <a:spAutoFit/>
          </a:bodyPr>
          <a:lstStyle/>
          <a:p>
            <a:r>
              <a:rPr kumimoji="1" lang="ja-JP" altLang="en-US" sz="3600" dirty="0"/>
              <a:t>本教材は，下記の</a:t>
            </a:r>
            <a:r>
              <a:rPr kumimoji="1" lang="en-US" altLang="ja-JP" sz="3600" dirty="0" err="1"/>
              <a:t>PRQMaker</a:t>
            </a:r>
            <a:r>
              <a:rPr kumimoji="1" lang="ja-JP" altLang="en-US" sz="3600" dirty="0"/>
              <a:t>の語彙リスト（</a:t>
            </a:r>
            <a:r>
              <a:rPr kumimoji="1" lang="en-US" altLang="ja-JP" sz="3600" dirty="0"/>
              <a:t>1006kanji_VocabularyList.xlsx</a:t>
            </a:r>
            <a:r>
              <a:rPr kumimoji="1" lang="ja-JP" altLang="en-US" sz="3600" dirty="0"/>
              <a:t>）に基づき作成しています。</a:t>
            </a:r>
            <a:endParaRPr lang="ja-JP" altLang="en-US" sz="3600" dirty="0"/>
          </a:p>
        </p:txBody>
      </p:sp>
    </p:spTree>
    <p:extLst>
      <p:ext uri="{BB962C8B-B14F-4D97-AF65-F5344CB8AC3E}">
        <p14:creationId xmlns:p14="http://schemas.microsoft.com/office/powerpoint/2010/main" val="62632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EDE5943-B79E-43C3-BAC6-B708D91EFA0C}"/>
              </a:ext>
            </a:extLst>
          </p:cNvPr>
          <p:cNvPicPr>
            <a:picLocks noChangeAspect="1"/>
          </p:cNvPicPr>
          <p:nvPr/>
        </p:nvPicPr>
        <p:blipFill>
          <a:blip r:embed="rId2"/>
          <a:stretch>
            <a:fillRect/>
          </a:stretch>
        </p:blipFill>
        <p:spPr>
          <a:xfrm>
            <a:off x="1509020" y="209714"/>
            <a:ext cx="6184952" cy="668315"/>
          </a:xfrm>
          <a:prstGeom prst="rect">
            <a:avLst/>
          </a:prstGeom>
        </p:spPr>
      </p:pic>
      <p:pic>
        <p:nvPicPr>
          <p:cNvPr id="4" name="図 3">
            <a:extLst>
              <a:ext uri="{FF2B5EF4-FFF2-40B4-BE49-F238E27FC236}">
                <a16:creationId xmlns:a16="http://schemas.microsoft.com/office/drawing/2014/main" id="{FA2C8DEC-6B36-4EAC-BBCE-E7DA09B8F665}"/>
              </a:ext>
            </a:extLst>
          </p:cNvPr>
          <p:cNvPicPr>
            <a:picLocks noChangeAspect="1"/>
          </p:cNvPicPr>
          <p:nvPr/>
        </p:nvPicPr>
        <p:blipFill>
          <a:blip r:embed="rId3"/>
          <a:stretch>
            <a:fillRect/>
          </a:stretch>
        </p:blipFill>
        <p:spPr>
          <a:xfrm>
            <a:off x="29496" y="4984520"/>
            <a:ext cx="9144000" cy="487566"/>
          </a:xfrm>
          <a:prstGeom prst="rect">
            <a:avLst/>
          </a:prstGeom>
        </p:spPr>
      </p:pic>
      <p:pic>
        <p:nvPicPr>
          <p:cNvPr id="7" name="図 6">
            <a:extLst>
              <a:ext uri="{FF2B5EF4-FFF2-40B4-BE49-F238E27FC236}">
                <a16:creationId xmlns:a16="http://schemas.microsoft.com/office/drawing/2014/main" id="{A53F4F3C-B64B-4D8E-BCB9-452D919CFB67}"/>
              </a:ext>
            </a:extLst>
          </p:cNvPr>
          <p:cNvPicPr>
            <a:picLocks noChangeAspect="1"/>
          </p:cNvPicPr>
          <p:nvPr/>
        </p:nvPicPr>
        <p:blipFill>
          <a:blip r:embed="rId4"/>
          <a:stretch>
            <a:fillRect/>
          </a:stretch>
        </p:blipFill>
        <p:spPr>
          <a:xfrm>
            <a:off x="0" y="5442590"/>
            <a:ext cx="9144000" cy="537381"/>
          </a:xfrm>
          <a:prstGeom prst="rect">
            <a:avLst/>
          </a:prstGeom>
        </p:spPr>
      </p:pic>
      <p:pic>
        <p:nvPicPr>
          <p:cNvPr id="9" name="図 8">
            <a:extLst>
              <a:ext uri="{FF2B5EF4-FFF2-40B4-BE49-F238E27FC236}">
                <a16:creationId xmlns:a16="http://schemas.microsoft.com/office/drawing/2014/main" id="{D82AFE03-913F-4558-84F4-61CD8DC7F34C}"/>
              </a:ext>
            </a:extLst>
          </p:cNvPr>
          <p:cNvPicPr>
            <a:picLocks noChangeAspect="1"/>
          </p:cNvPicPr>
          <p:nvPr/>
        </p:nvPicPr>
        <p:blipFill>
          <a:blip r:embed="rId5"/>
          <a:stretch>
            <a:fillRect/>
          </a:stretch>
        </p:blipFill>
        <p:spPr>
          <a:xfrm>
            <a:off x="0" y="5971211"/>
            <a:ext cx="9144000" cy="452082"/>
          </a:xfrm>
          <a:prstGeom prst="rect">
            <a:avLst/>
          </a:prstGeom>
        </p:spPr>
      </p:pic>
      <p:pic>
        <p:nvPicPr>
          <p:cNvPr id="11" name="図 10">
            <a:extLst>
              <a:ext uri="{FF2B5EF4-FFF2-40B4-BE49-F238E27FC236}">
                <a16:creationId xmlns:a16="http://schemas.microsoft.com/office/drawing/2014/main" id="{DCA5B121-A2C9-4BD4-81D8-43EBEE729B68}"/>
              </a:ext>
            </a:extLst>
          </p:cNvPr>
          <p:cNvPicPr>
            <a:picLocks noChangeAspect="1"/>
          </p:cNvPicPr>
          <p:nvPr/>
        </p:nvPicPr>
        <p:blipFill>
          <a:blip r:embed="rId6"/>
          <a:stretch>
            <a:fillRect/>
          </a:stretch>
        </p:blipFill>
        <p:spPr>
          <a:xfrm>
            <a:off x="0" y="2087387"/>
            <a:ext cx="9144000" cy="2018805"/>
          </a:xfrm>
          <a:prstGeom prst="rect">
            <a:avLst/>
          </a:prstGeom>
        </p:spPr>
      </p:pic>
      <p:pic>
        <p:nvPicPr>
          <p:cNvPr id="13" name="図 12">
            <a:extLst>
              <a:ext uri="{FF2B5EF4-FFF2-40B4-BE49-F238E27FC236}">
                <a16:creationId xmlns:a16="http://schemas.microsoft.com/office/drawing/2014/main" id="{F3A9E845-865E-4126-BFF4-2C69290C5BB2}"/>
              </a:ext>
            </a:extLst>
          </p:cNvPr>
          <p:cNvPicPr>
            <a:picLocks noChangeAspect="1"/>
          </p:cNvPicPr>
          <p:nvPr/>
        </p:nvPicPr>
        <p:blipFill>
          <a:blip r:embed="rId7"/>
          <a:stretch>
            <a:fillRect/>
          </a:stretch>
        </p:blipFill>
        <p:spPr>
          <a:xfrm>
            <a:off x="0" y="4521150"/>
            <a:ext cx="9144000" cy="478118"/>
          </a:xfrm>
          <a:prstGeom prst="rect">
            <a:avLst/>
          </a:prstGeom>
        </p:spPr>
      </p:pic>
      <p:sp>
        <p:nvSpPr>
          <p:cNvPr id="15" name="テキスト ボックス 14">
            <a:extLst>
              <a:ext uri="{FF2B5EF4-FFF2-40B4-BE49-F238E27FC236}">
                <a16:creationId xmlns:a16="http://schemas.microsoft.com/office/drawing/2014/main" id="{A5C431FC-9422-4447-AA09-E6E3F7043A2A}"/>
              </a:ext>
            </a:extLst>
          </p:cNvPr>
          <p:cNvSpPr txBox="1"/>
          <p:nvPr/>
        </p:nvSpPr>
        <p:spPr>
          <a:xfrm>
            <a:off x="2278626" y="878029"/>
            <a:ext cx="4586748" cy="1200329"/>
          </a:xfrm>
          <a:prstGeom prst="rect">
            <a:avLst/>
          </a:prstGeom>
          <a:noFill/>
        </p:spPr>
        <p:txBody>
          <a:bodyPr wrap="square">
            <a:spAutoFit/>
          </a:bodyPr>
          <a:lstStyle/>
          <a:p>
            <a:r>
              <a:rPr lang="ja-JP" altLang="en-US" sz="3600" dirty="0">
                <a:latin typeface="MS UI Gothic" panose="020B0600070205080204" pitchFamily="50" charset="-128"/>
                <a:ea typeface="MS UI Gothic" panose="020B0600070205080204" pitchFamily="50" charset="-128"/>
              </a:rPr>
              <a:t>ダリー語: افغانستان</a:t>
            </a:r>
            <a:endParaRPr lang="en-US" altLang="ja-JP" sz="3600" dirty="0">
              <a:latin typeface="MS UI Gothic" panose="020B0600070205080204" pitchFamily="50" charset="-128"/>
              <a:ea typeface="MS UI Gothic" panose="020B0600070205080204" pitchFamily="50" charset="-128"/>
            </a:endParaRPr>
          </a:p>
          <a:p>
            <a:r>
              <a:rPr lang="ja-JP" altLang="en-US" sz="3600" dirty="0">
                <a:latin typeface="MS UI Gothic" panose="020B0600070205080204" pitchFamily="50" charset="-128"/>
                <a:ea typeface="MS UI Gothic" panose="020B0600070205080204" pitchFamily="50" charset="-128"/>
              </a:rPr>
              <a:t>パシュトー語: افغانستان</a:t>
            </a:r>
          </a:p>
        </p:txBody>
      </p:sp>
    </p:spTree>
    <p:extLst>
      <p:ext uri="{BB962C8B-B14F-4D97-AF65-F5344CB8AC3E}">
        <p14:creationId xmlns:p14="http://schemas.microsoft.com/office/powerpoint/2010/main" val="137547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722226E-A8F8-4FC2-A17F-51A50CA6BAB2}"/>
              </a:ext>
            </a:extLst>
          </p:cNvPr>
          <p:cNvPicPr>
            <a:picLocks noChangeAspect="1"/>
          </p:cNvPicPr>
          <p:nvPr/>
        </p:nvPicPr>
        <p:blipFill>
          <a:blip r:embed="rId2"/>
          <a:stretch>
            <a:fillRect/>
          </a:stretch>
        </p:blipFill>
        <p:spPr>
          <a:xfrm>
            <a:off x="0" y="0"/>
            <a:ext cx="9144000" cy="537381"/>
          </a:xfrm>
          <a:prstGeom prst="rect">
            <a:avLst/>
          </a:prstGeom>
        </p:spPr>
      </p:pic>
      <p:sp>
        <p:nvSpPr>
          <p:cNvPr id="7" name="テキスト ボックス 6">
            <a:extLst>
              <a:ext uri="{FF2B5EF4-FFF2-40B4-BE49-F238E27FC236}">
                <a16:creationId xmlns:a16="http://schemas.microsoft.com/office/drawing/2014/main" id="{D1EF238C-5D53-4453-8154-7BB46146C177}"/>
              </a:ext>
            </a:extLst>
          </p:cNvPr>
          <p:cNvSpPr txBox="1"/>
          <p:nvPr/>
        </p:nvSpPr>
        <p:spPr>
          <a:xfrm>
            <a:off x="132438" y="648910"/>
            <a:ext cx="3025791" cy="498598"/>
          </a:xfrm>
          <a:prstGeom prst="rect">
            <a:avLst/>
          </a:prstGeom>
          <a:noFill/>
        </p:spPr>
        <p:txBody>
          <a:bodyPr wrap="square" rtlCol="0">
            <a:spAutoFit/>
          </a:bodyPr>
          <a:lstStyle/>
          <a:p>
            <a:pPr>
              <a:lnSpc>
                <a:spcPct val="80000"/>
              </a:lnSpc>
            </a:pPr>
            <a:r>
              <a:rPr lang="en-US" altLang="ja-JP" sz="3300" b="1" dirty="0">
                <a:latin typeface="MS UI Gothic" panose="020B0600070205080204" pitchFamily="50" charset="-128"/>
                <a:ea typeface="MS UI Gothic" panose="020B0600070205080204" pitchFamily="50" charset="-128"/>
              </a:rPr>
              <a:t>radical ”</a:t>
            </a:r>
            <a:r>
              <a:rPr lang="en-US" altLang="ja-JP" sz="3300" b="1" dirty="0">
                <a:solidFill>
                  <a:srgbClr val="FF0000"/>
                </a:solidFill>
                <a:latin typeface="MS UI Gothic" panose="020B0600070205080204" pitchFamily="50" charset="-128"/>
                <a:ea typeface="MS UI Gothic" panose="020B0600070205080204" pitchFamily="50" charset="-128"/>
              </a:rPr>
              <a:t>water</a:t>
            </a:r>
            <a:r>
              <a:rPr lang="en-US" altLang="ja-JP" sz="3300" b="1" dirty="0">
                <a:latin typeface="MS UI Gothic" panose="020B0600070205080204" pitchFamily="50" charset="-128"/>
                <a:ea typeface="MS UI Gothic" panose="020B0600070205080204" pitchFamily="50" charset="-128"/>
              </a:rPr>
              <a:t>”</a:t>
            </a:r>
          </a:p>
        </p:txBody>
      </p:sp>
      <p:pic>
        <p:nvPicPr>
          <p:cNvPr id="8" name="図 7">
            <a:extLst>
              <a:ext uri="{FF2B5EF4-FFF2-40B4-BE49-F238E27FC236}">
                <a16:creationId xmlns:a16="http://schemas.microsoft.com/office/drawing/2014/main" id="{08CF6DBC-67D5-4218-9427-BDD36A4B35DC}"/>
              </a:ext>
            </a:extLst>
          </p:cNvPr>
          <p:cNvPicPr>
            <a:picLocks noChangeAspect="1"/>
          </p:cNvPicPr>
          <p:nvPr/>
        </p:nvPicPr>
        <p:blipFill>
          <a:blip r:embed="rId3"/>
          <a:stretch>
            <a:fillRect/>
          </a:stretch>
        </p:blipFill>
        <p:spPr>
          <a:xfrm>
            <a:off x="401891" y="1076690"/>
            <a:ext cx="586249" cy="1715321"/>
          </a:xfrm>
          <a:prstGeom prst="rect">
            <a:avLst/>
          </a:prstGeom>
        </p:spPr>
      </p:pic>
      <p:pic>
        <p:nvPicPr>
          <p:cNvPr id="10" name="図 9">
            <a:extLst>
              <a:ext uri="{FF2B5EF4-FFF2-40B4-BE49-F238E27FC236}">
                <a16:creationId xmlns:a16="http://schemas.microsoft.com/office/drawing/2014/main" id="{1F674B28-EFA5-4905-B9E4-EE09AF62792B}"/>
              </a:ext>
            </a:extLst>
          </p:cNvPr>
          <p:cNvPicPr>
            <a:picLocks noChangeAspect="1"/>
          </p:cNvPicPr>
          <p:nvPr/>
        </p:nvPicPr>
        <p:blipFill>
          <a:blip r:embed="rId4"/>
          <a:stretch>
            <a:fillRect/>
          </a:stretch>
        </p:blipFill>
        <p:spPr>
          <a:xfrm>
            <a:off x="2302526" y="1018400"/>
            <a:ext cx="1215787" cy="1723246"/>
          </a:xfrm>
          <a:prstGeom prst="rect">
            <a:avLst/>
          </a:prstGeom>
        </p:spPr>
      </p:pic>
      <p:sp>
        <p:nvSpPr>
          <p:cNvPr id="12" name="テキスト ボックス 11">
            <a:extLst>
              <a:ext uri="{FF2B5EF4-FFF2-40B4-BE49-F238E27FC236}">
                <a16:creationId xmlns:a16="http://schemas.microsoft.com/office/drawing/2014/main" id="{EC36DAB3-BEE2-47B9-869C-95CBBECF3D9E}"/>
              </a:ext>
            </a:extLst>
          </p:cNvPr>
          <p:cNvSpPr txBox="1"/>
          <p:nvPr/>
        </p:nvSpPr>
        <p:spPr>
          <a:xfrm>
            <a:off x="1710503" y="2664549"/>
            <a:ext cx="3025791" cy="498598"/>
          </a:xfrm>
          <a:prstGeom prst="rect">
            <a:avLst/>
          </a:prstGeom>
          <a:noFill/>
        </p:spPr>
        <p:txBody>
          <a:bodyPr wrap="square" rtlCol="0">
            <a:spAutoFit/>
          </a:bodyPr>
          <a:lstStyle/>
          <a:p>
            <a:pPr>
              <a:lnSpc>
                <a:spcPct val="80000"/>
              </a:lnSpc>
            </a:pPr>
            <a:r>
              <a:rPr lang="en-US" altLang="ja-JP" sz="3300" b="1" dirty="0">
                <a:latin typeface="MS UI Gothic" panose="020B0600070205080204" pitchFamily="50" charset="-128"/>
                <a:ea typeface="MS UI Gothic" panose="020B0600070205080204" pitchFamily="50" charset="-128"/>
              </a:rPr>
              <a:t>middle, center</a:t>
            </a:r>
          </a:p>
        </p:txBody>
      </p:sp>
      <p:sp>
        <p:nvSpPr>
          <p:cNvPr id="11" name="加算記号 10">
            <a:extLst>
              <a:ext uri="{FF2B5EF4-FFF2-40B4-BE49-F238E27FC236}">
                <a16:creationId xmlns:a16="http://schemas.microsoft.com/office/drawing/2014/main" id="{A016CFB3-374D-4CE5-9C51-1DA3C91C07B1}"/>
              </a:ext>
            </a:extLst>
          </p:cNvPr>
          <p:cNvSpPr/>
          <p:nvPr/>
        </p:nvSpPr>
        <p:spPr>
          <a:xfrm>
            <a:off x="1253303" y="1418383"/>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13705855-2D60-43FE-B253-30013855CEC1}"/>
              </a:ext>
            </a:extLst>
          </p:cNvPr>
          <p:cNvPicPr>
            <a:picLocks noChangeAspect="1"/>
          </p:cNvPicPr>
          <p:nvPr/>
        </p:nvPicPr>
        <p:blipFill>
          <a:blip r:embed="rId5"/>
          <a:stretch>
            <a:fillRect/>
          </a:stretch>
        </p:blipFill>
        <p:spPr>
          <a:xfrm>
            <a:off x="4426447" y="1076690"/>
            <a:ext cx="4459850" cy="2282026"/>
          </a:xfrm>
          <a:prstGeom prst="rect">
            <a:avLst/>
          </a:prstGeom>
        </p:spPr>
      </p:pic>
      <p:sp>
        <p:nvSpPr>
          <p:cNvPr id="15" name="次の値と等しい 14">
            <a:extLst>
              <a:ext uri="{FF2B5EF4-FFF2-40B4-BE49-F238E27FC236}">
                <a16:creationId xmlns:a16="http://schemas.microsoft.com/office/drawing/2014/main" id="{433B585F-0820-4746-A37F-E60D0FFC700C}"/>
              </a:ext>
            </a:extLst>
          </p:cNvPr>
          <p:cNvSpPr/>
          <p:nvPr/>
        </p:nvSpPr>
        <p:spPr>
          <a:xfrm>
            <a:off x="3518313" y="1477150"/>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テキスト ボックス 16">
            <a:extLst>
              <a:ext uri="{FF2B5EF4-FFF2-40B4-BE49-F238E27FC236}">
                <a16:creationId xmlns:a16="http://schemas.microsoft.com/office/drawing/2014/main" id="{C3C89C09-70B3-431C-A876-32DBC9372E91}"/>
              </a:ext>
            </a:extLst>
          </p:cNvPr>
          <p:cNvSpPr txBox="1"/>
          <p:nvPr/>
        </p:nvSpPr>
        <p:spPr>
          <a:xfrm>
            <a:off x="4345895" y="4350635"/>
            <a:ext cx="4617470" cy="2197525"/>
          </a:xfrm>
          <a:prstGeom prst="rect">
            <a:avLst/>
          </a:prstGeom>
          <a:noFill/>
        </p:spPr>
        <p:txBody>
          <a:bodyPr wrap="square">
            <a:spAutoFit/>
          </a:bodyPr>
          <a:lstStyle/>
          <a:p>
            <a:pPr>
              <a:lnSpc>
                <a:spcPct val="90000"/>
              </a:lnSpc>
            </a:pPr>
            <a:r>
              <a:rPr lang="en-US" altLang="ja-JP" sz="3600" dirty="0">
                <a:latin typeface="MS UI Gothic" panose="020B0600070205080204" pitchFamily="50" charset="-128"/>
                <a:ea typeface="MS UI Gothic" panose="020B0600070205080204" pitchFamily="50" charset="-128"/>
              </a:rPr>
              <a:t>area between the sky and shore</a:t>
            </a:r>
          </a:p>
          <a:p>
            <a:pPr marL="571500" indent="-571500">
              <a:lnSpc>
                <a:spcPct val="90000"/>
              </a:lnSpc>
              <a:buFont typeface="Wingdings" panose="05000000000000000000" pitchFamily="2" charset="2"/>
              <a:buChar char="à"/>
            </a:pPr>
            <a:r>
              <a:rPr lang="en-US" altLang="ja-JP" sz="40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offing, offshore</a:t>
            </a:r>
          </a:p>
          <a:p>
            <a:pPr marL="571500" indent="-571500">
              <a:lnSpc>
                <a:spcPct val="90000"/>
              </a:lnSpc>
              <a:buFont typeface="Wingdings" panose="05000000000000000000" pitchFamily="2" charset="2"/>
              <a:buChar char="à"/>
            </a:pPr>
            <a:r>
              <a:rPr lang="en-US" altLang="ja-JP" sz="40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open sea, ocean</a:t>
            </a:r>
          </a:p>
        </p:txBody>
      </p:sp>
      <p:pic>
        <p:nvPicPr>
          <p:cNvPr id="18" name="Picture 2" descr="水平線のイラスト（背景素材）">
            <a:extLst>
              <a:ext uri="{FF2B5EF4-FFF2-40B4-BE49-F238E27FC236}">
                <a16:creationId xmlns:a16="http://schemas.microsoft.com/office/drawing/2014/main" id="{8C01EE8B-FA91-472C-B4AE-DDFD6A29AC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571" y="4186024"/>
            <a:ext cx="4050934" cy="2282026"/>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直線コネクタ 18">
            <a:extLst>
              <a:ext uri="{FF2B5EF4-FFF2-40B4-BE49-F238E27FC236}">
                <a16:creationId xmlns:a16="http://schemas.microsoft.com/office/drawing/2014/main" id="{701F5157-9F80-4F2A-8F8E-E145412843E9}"/>
              </a:ext>
            </a:extLst>
          </p:cNvPr>
          <p:cNvCxnSpPr>
            <a:cxnSpLocks/>
          </p:cNvCxnSpPr>
          <p:nvPr/>
        </p:nvCxnSpPr>
        <p:spPr>
          <a:xfrm>
            <a:off x="641820" y="5422769"/>
            <a:ext cx="3321412"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9AD88A1B-89BB-4706-9FA0-7E4E65FE76C1}"/>
              </a:ext>
            </a:extLst>
          </p:cNvPr>
          <p:cNvCxnSpPr>
            <a:cxnSpLocks/>
          </p:cNvCxnSpPr>
          <p:nvPr/>
        </p:nvCxnSpPr>
        <p:spPr>
          <a:xfrm>
            <a:off x="606527" y="4109609"/>
            <a:ext cx="3321412"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6675D295-05CE-42D2-BADD-A83025724757}"/>
              </a:ext>
            </a:extLst>
          </p:cNvPr>
          <p:cNvCxnSpPr>
            <a:cxnSpLocks/>
          </p:cNvCxnSpPr>
          <p:nvPr/>
        </p:nvCxnSpPr>
        <p:spPr>
          <a:xfrm>
            <a:off x="606527" y="6468050"/>
            <a:ext cx="3321412"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吹き出し: 四角形 22">
            <a:extLst>
              <a:ext uri="{FF2B5EF4-FFF2-40B4-BE49-F238E27FC236}">
                <a16:creationId xmlns:a16="http://schemas.microsoft.com/office/drawing/2014/main" id="{E29D5B91-C643-435A-AE4C-3D94A8B7237B}"/>
              </a:ext>
            </a:extLst>
          </p:cNvPr>
          <p:cNvSpPr/>
          <p:nvPr/>
        </p:nvSpPr>
        <p:spPr>
          <a:xfrm>
            <a:off x="4057363" y="3570300"/>
            <a:ext cx="1536582" cy="498599"/>
          </a:xfrm>
          <a:prstGeom prst="wedgeRectCallout">
            <a:avLst>
              <a:gd name="adj1" fmla="val -72737"/>
              <a:gd name="adj2" fmla="val 5799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ysClr val="windowText" lastClr="000000"/>
                </a:solidFill>
                <a:latin typeface="MS UI Gothic" panose="020B0600070205080204" pitchFamily="50" charset="-128"/>
                <a:ea typeface="MS UI Gothic" panose="020B0600070205080204" pitchFamily="50" charset="-128"/>
              </a:rPr>
              <a:t>sky area</a:t>
            </a:r>
            <a:endParaRPr kumimoji="1" lang="en-US" altLang="ja-JP" sz="2400" dirty="0">
              <a:solidFill>
                <a:schemeClr val="tx1"/>
              </a:solidFill>
              <a:latin typeface="MS UI Gothic" panose="020B0600070205080204" pitchFamily="50" charset="-128"/>
              <a:ea typeface="MS UI Gothic" panose="020B0600070205080204" pitchFamily="50" charset="-128"/>
            </a:endParaRPr>
          </a:p>
        </p:txBody>
      </p:sp>
      <p:sp>
        <p:nvSpPr>
          <p:cNvPr id="24" name="吹き出し: 四角形 23">
            <a:extLst>
              <a:ext uri="{FF2B5EF4-FFF2-40B4-BE49-F238E27FC236}">
                <a16:creationId xmlns:a16="http://schemas.microsoft.com/office/drawing/2014/main" id="{AC7BC6DA-04D1-4B09-BE03-F8DEEE5E3E93}"/>
              </a:ext>
            </a:extLst>
          </p:cNvPr>
          <p:cNvSpPr/>
          <p:nvPr/>
        </p:nvSpPr>
        <p:spPr>
          <a:xfrm>
            <a:off x="542633" y="5754112"/>
            <a:ext cx="1536582" cy="498599"/>
          </a:xfrm>
          <a:prstGeom prst="wedgeRectCallout">
            <a:avLst>
              <a:gd name="adj1" fmla="val 50120"/>
              <a:gd name="adj2" fmla="val 8757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ysClr val="windowText" lastClr="000000"/>
                </a:solidFill>
                <a:latin typeface="MS UI Gothic" panose="020B0600070205080204" pitchFamily="50" charset="-128"/>
                <a:ea typeface="MS UI Gothic" panose="020B0600070205080204" pitchFamily="50" charset="-128"/>
              </a:rPr>
              <a:t>shore</a:t>
            </a:r>
            <a:endParaRPr kumimoji="1" lang="en-US" altLang="ja-JP" sz="2400" dirty="0">
              <a:solidFill>
                <a:schemeClr val="tx1"/>
              </a:solidFill>
              <a:latin typeface="MS UI Gothic" panose="020B0600070205080204" pitchFamily="50" charset="-128"/>
              <a:ea typeface="MS UI Gothic" panose="020B0600070205080204" pitchFamily="50" charset="-128"/>
            </a:endParaRPr>
          </a:p>
        </p:txBody>
      </p:sp>
      <p:sp>
        <p:nvSpPr>
          <p:cNvPr id="25" name="吹き出し: 四角形 24">
            <a:extLst>
              <a:ext uri="{FF2B5EF4-FFF2-40B4-BE49-F238E27FC236}">
                <a16:creationId xmlns:a16="http://schemas.microsoft.com/office/drawing/2014/main" id="{FEA6E89B-1158-45AC-BA49-30E73207C963}"/>
              </a:ext>
            </a:extLst>
          </p:cNvPr>
          <p:cNvSpPr/>
          <p:nvPr/>
        </p:nvSpPr>
        <p:spPr>
          <a:xfrm>
            <a:off x="300726" y="4505911"/>
            <a:ext cx="3250483" cy="498599"/>
          </a:xfrm>
          <a:prstGeom prst="wedgeRectCallout">
            <a:avLst>
              <a:gd name="adj1" fmla="val 30156"/>
              <a:gd name="adj2" fmla="val 12011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ysClr val="windowText" lastClr="000000"/>
                </a:solidFill>
                <a:latin typeface="MS UI Gothic" panose="020B0600070205080204" pitchFamily="50" charset="-128"/>
                <a:ea typeface="MS UI Gothic" panose="020B0600070205080204" pitchFamily="50" charset="-128"/>
              </a:rPr>
              <a:t>offshore </a:t>
            </a:r>
            <a:r>
              <a:rPr kumimoji="1" lang="en-US" altLang="ja-JP" sz="2400" dirty="0">
                <a:solidFill>
                  <a:sysClr val="windowText" lastClr="000000"/>
                </a:solidFill>
                <a:latin typeface="MS UI Gothic" panose="020B0600070205080204" pitchFamily="50" charset="-128"/>
                <a:ea typeface="MS UI Gothic" panose="020B0600070205080204" pitchFamily="50" charset="-128"/>
                <a:sym typeface="Wingdings" panose="05000000000000000000" pitchFamily="2" charset="2"/>
              </a:rPr>
              <a:t> middle area</a:t>
            </a:r>
            <a:endParaRPr kumimoji="1" lang="en-US" altLang="ja-JP" sz="2400" dirty="0">
              <a:solidFill>
                <a:schemeClr val="tx1"/>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940576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8D91C4DA-16D4-4D1F-A9B9-F9B166D24625}"/>
              </a:ext>
            </a:extLst>
          </p:cNvPr>
          <p:cNvPicPr>
            <a:picLocks noChangeAspect="1"/>
          </p:cNvPicPr>
          <p:nvPr/>
        </p:nvPicPr>
        <p:blipFill>
          <a:blip r:embed="rId2"/>
          <a:stretch>
            <a:fillRect/>
          </a:stretch>
        </p:blipFill>
        <p:spPr>
          <a:xfrm>
            <a:off x="5701910" y="1844532"/>
            <a:ext cx="897287" cy="1104354"/>
          </a:xfrm>
          <a:prstGeom prst="rect">
            <a:avLst/>
          </a:prstGeom>
        </p:spPr>
      </p:pic>
      <p:pic>
        <p:nvPicPr>
          <p:cNvPr id="4" name="図 3">
            <a:extLst>
              <a:ext uri="{FF2B5EF4-FFF2-40B4-BE49-F238E27FC236}">
                <a16:creationId xmlns:a16="http://schemas.microsoft.com/office/drawing/2014/main" id="{EE2828CF-49AF-4486-ACD8-A06D4AFEC94D}"/>
              </a:ext>
            </a:extLst>
          </p:cNvPr>
          <p:cNvPicPr>
            <a:picLocks noChangeAspect="1"/>
          </p:cNvPicPr>
          <p:nvPr/>
        </p:nvPicPr>
        <p:blipFill>
          <a:blip r:embed="rId3"/>
          <a:stretch>
            <a:fillRect/>
          </a:stretch>
        </p:blipFill>
        <p:spPr>
          <a:xfrm>
            <a:off x="0" y="27183"/>
            <a:ext cx="9144000" cy="452082"/>
          </a:xfrm>
          <a:prstGeom prst="rect">
            <a:avLst/>
          </a:prstGeom>
        </p:spPr>
      </p:pic>
      <p:sp>
        <p:nvSpPr>
          <p:cNvPr id="11" name="テキスト ボックス 10">
            <a:extLst>
              <a:ext uri="{FF2B5EF4-FFF2-40B4-BE49-F238E27FC236}">
                <a16:creationId xmlns:a16="http://schemas.microsoft.com/office/drawing/2014/main" id="{DDBB9C79-DDFC-465D-8F3E-1ECC908D0CDF}"/>
              </a:ext>
            </a:extLst>
          </p:cNvPr>
          <p:cNvSpPr txBox="1"/>
          <p:nvPr/>
        </p:nvSpPr>
        <p:spPr>
          <a:xfrm>
            <a:off x="105072" y="1340428"/>
            <a:ext cx="7010400" cy="461665"/>
          </a:xfrm>
          <a:prstGeom prst="rect">
            <a:avLst/>
          </a:prstGeom>
          <a:noFill/>
        </p:spPr>
        <p:txBody>
          <a:bodyPr wrap="square">
            <a:spAutoFit/>
          </a:bodyPr>
          <a:lstStyle/>
          <a:p>
            <a:r>
              <a:rPr lang="ja-JP" altLang="en-US" sz="1200" dirty="0"/>
              <a:t>https://commons.wikimedia.org/wiki/File:A_basket_of_yarn.jpg</a:t>
            </a:r>
          </a:p>
          <a:p>
            <a:r>
              <a:rPr lang="ja-JP" altLang="en-US" sz="1200" dirty="0"/>
              <a:t>pixelverve.com, CC BY-SA 2.0 &lt;https://creativecommons.org/licenses/by-sa/2.0&gt;, via Wikimedia Commons</a:t>
            </a:r>
          </a:p>
        </p:txBody>
      </p:sp>
      <p:pic>
        <p:nvPicPr>
          <p:cNvPr id="13" name="Picture 2">
            <a:extLst>
              <a:ext uri="{FF2B5EF4-FFF2-40B4-BE49-F238E27FC236}">
                <a16:creationId xmlns:a16="http://schemas.microsoft.com/office/drawing/2014/main" id="{6B873930-006A-47EE-9145-791E3C0C92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617" y="1821580"/>
            <a:ext cx="2504948" cy="1878712"/>
          </a:xfrm>
          <a:prstGeom prst="rect">
            <a:avLst/>
          </a:prstGeom>
          <a:noFill/>
          <a:extLst>
            <a:ext uri="{909E8E84-426E-40DD-AFC4-6F175D3DCCD1}">
              <a14:hiddenFill xmlns:a14="http://schemas.microsoft.com/office/drawing/2010/main">
                <a:solidFill>
                  <a:srgbClr val="FFFFFF"/>
                </a:solidFill>
              </a14:hiddenFill>
            </a:ext>
          </a:extLst>
        </p:spPr>
      </p:pic>
      <p:pic>
        <p:nvPicPr>
          <p:cNvPr id="14" name="図 13">
            <a:extLst>
              <a:ext uri="{FF2B5EF4-FFF2-40B4-BE49-F238E27FC236}">
                <a16:creationId xmlns:a16="http://schemas.microsoft.com/office/drawing/2014/main" id="{D0932635-2E81-4EAB-BA56-41F1E808D00F}"/>
              </a:ext>
            </a:extLst>
          </p:cNvPr>
          <p:cNvPicPr>
            <a:picLocks noChangeAspect="1"/>
          </p:cNvPicPr>
          <p:nvPr/>
        </p:nvPicPr>
        <p:blipFill>
          <a:blip r:embed="rId5"/>
          <a:stretch>
            <a:fillRect/>
          </a:stretch>
        </p:blipFill>
        <p:spPr>
          <a:xfrm>
            <a:off x="1414524" y="3952477"/>
            <a:ext cx="1233996" cy="1610593"/>
          </a:xfrm>
          <a:prstGeom prst="rect">
            <a:avLst/>
          </a:prstGeom>
        </p:spPr>
      </p:pic>
      <p:sp>
        <p:nvSpPr>
          <p:cNvPr id="15" name="四角形: 角を丸くする 14">
            <a:extLst>
              <a:ext uri="{FF2B5EF4-FFF2-40B4-BE49-F238E27FC236}">
                <a16:creationId xmlns:a16="http://schemas.microsoft.com/office/drawing/2014/main" id="{893977F9-9DD1-48D5-BFAD-FAD6B3572E3C}"/>
              </a:ext>
            </a:extLst>
          </p:cNvPr>
          <p:cNvSpPr/>
          <p:nvPr/>
        </p:nvSpPr>
        <p:spPr>
          <a:xfrm rot="5157326">
            <a:off x="530177" y="4903706"/>
            <a:ext cx="685446" cy="234726"/>
          </a:xfrm>
          <a:prstGeom prst="roundRect">
            <a:avLst>
              <a:gd name="adj" fmla="val 34130"/>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9BA1294E-67B9-43FC-B177-804BB4ACED87}"/>
              </a:ext>
            </a:extLst>
          </p:cNvPr>
          <p:cNvSpPr/>
          <p:nvPr/>
        </p:nvSpPr>
        <p:spPr>
          <a:xfrm rot="2833075">
            <a:off x="728817" y="4893872"/>
            <a:ext cx="685446" cy="234726"/>
          </a:xfrm>
          <a:prstGeom prst="roundRect">
            <a:avLst>
              <a:gd name="adj" fmla="val 34130"/>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26903EE9-9DE0-401E-9080-041426883B66}"/>
              </a:ext>
            </a:extLst>
          </p:cNvPr>
          <p:cNvSpPr/>
          <p:nvPr/>
        </p:nvSpPr>
        <p:spPr>
          <a:xfrm rot="18795293">
            <a:off x="411156" y="4831656"/>
            <a:ext cx="685446" cy="234726"/>
          </a:xfrm>
          <a:prstGeom prst="roundRect">
            <a:avLst>
              <a:gd name="adj" fmla="val 0"/>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57A9B3D7-A013-43B7-881C-14CB89E07D15}"/>
              </a:ext>
            </a:extLst>
          </p:cNvPr>
          <p:cNvSpPr/>
          <p:nvPr/>
        </p:nvSpPr>
        <p:spPr>
          <a:xfrm rot="2833075">
            <a:off x="595441" y="4416711"/>
            <a:ext cx="685446" cy="234726"/>
          </a:xfrm>
          <a:prstGeom prst="roundRect">
            <a:avLst>
              <a:gd name="adj" fmla="val 34130"/>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C966040C-6D57-4125-96B6-05EA0AEB4E52}"/>
              </a:ext>
            </a:extLst>
          </p:cNvPr>
          <p:cNvSpPr/>
          <p:nvPr/>
        </p:nvSpPr>
        <p:spPr>
          <a:xfrm rot="18795293">
            <a:off x="540450" y="3891379"/>
            <a:ext cx="438930" cy="199524"/>
          </a:xfrm>
          <a:prstGeom prst="roundRect">
            <a:avLst>
              <a:gd name="adj" fmla="val 34130"/>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864A15D3-D04F-4818-93BA-D08C07521E69}"/>
              </a:ext>
            </a:extLst>
          </p:cNvPr>
          <p:cNvSpPr/>
          <p:nvPr/>
        </p:nvSpPr>
        <p:spPr>
          <a:xfrm rot="18795293">
            <a:off x="488683" y="4188333"/>
            <a:ext cx="542465" cy="213105"/>
          </a:xfrm>
          <a:prstGeom prst="roundRect">
            <a:avLst>
              <a:gd name="adj" fmla="val 34130"/>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00430FAA-EF60-4DC2-96FA-B0D8E278BEE2}"/>
              </a:ext>
            </a:extLst>
          </p:cNvPr>
          <p:cNvSpPr/>
          <p:nvPr/>
        </p:nvSpPr>
        <p:spPr>
          <a:xfrm rot="18795293">
            <a:off x="401347" y="4489762"/>
            <a:ext cx="685446" cy="234726"/>
          </a:xfrm>
          <a:prstGeom prst="roundRect">
            <a:avLst>
              <a:gd name="adj" fmla="val 34130"/>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82F46E66-E39A-4410-B9FA-F4BC298711A1}"/>
              </a:ext>
            </a:extLst>
          </p:cNvPr>
          <p:cNvSpPr txBox="1"/>
          <p:nvPr/>
        </p:nvSpPr>
        <p:spPr>
          <a:xfrm>
            <a:off x="237616" y="5263096"/>
            <a:ext cx="6295921" cy="1175706"/>
          </a:xfrm>
          <a:prstGeom prst="rect">
            <a:avLst/>
          </a:prstGeom>
          <a:noFill/>
        </p:spPr>
        <p:txBody>
          <a:bodyPr wrap="square" rtlCol="0">
            <a:spAutoFit/>
          </a:bodyPr>
          <a:lstStyle/>
          <a:p>
            <a:pPr>
              <a:lnSpc>
                <a:spcPct val="80000"/>
              </a:lnSpc>
            </a:pPr>
            <a:r>
              <a:rPr lang="en-US" altLang="ja-JP" sz="4400" b="1" dirty="0">
                <a:latin typeface="MS UI Gothic" panose="020B0600070205080204" pitchFamily="50" charset="-128"/>
                <a:ea typeface="MS UI Gothic" panose="020B0600070205080204" pitchFamily="50" charset="-128"/>
              </a:rPr>
              <a:t>yarn</a:t>
            </a:r>
          </a:p>
          <a:p>
            <a:pPr>
              <a:lnSpc>
                <a:spcPct val="80000"/>
              </a:lnSpc>
            </a:pPr>
            <a:r>
              <a:rPr lang="en-US" altLang="ja-JP" sz="4400" b="1" dirty="0">
                <a:latin typeface="MS UI Gothic" panose="020B0600070205080204" pitchFamily="50" charset="-128"/>
                <a:ea typeface="MS UI Gothic" panose="020B0600070205080204" pitchFamily="50" charset="-128"/>
                <a:sym typeface="Wingdings" panose="05000000000000000000" pitchFamily="2" charset="2"/>
              </a:rPr>
              <a:t> thread  </a:t>
            </a:r>
            <a:r>
              <a:rPr lang="en-US" altLang="ja-JP" sz="4400" b="1" dirty="0">
                <a:highlight>
                  <a:srgbClr val="FFFF00"/>
                </a:highlight>
                <a:latin typeface="MS UI Gothic" panose="020B0600070205080204" pitchFamily="50" charset="-128"/>
                <a:ea typeface="MS UI Gothic" panose="020B0600070205080204" pitchFamily="50" charset="-128"/>
                <a:sym typeface="Wingdings" panose="05000000000000000000" pitchFamily="2" charset="2"/>
              </a:rPr>
              <a:t>long object</a:t>
            </a:r>
            <a:endParaRPr lang="en-US" altLang="ja-JP" sz="4400" b="1" dirty="0">
              <a:highlight>
                <a:srgbClr val="FFFF00"/>
              </a:highlight>
              <a:latin typeface="MS UI Gothic" panose="020B0600070205080204" pitchFamily="50" charset="-128"/>
              <a:ea typeface="MS UI Gothic" panose="020B0600070205080204" pitchFamily="50" charset="-128"/>
            </a:endParaRPr>
          </a:p>
        </p:txBody>
      </p:sp>
      <p:pic>
        <p:nvPicPr>
          <p:cNvPr id="23" name="図 22">
            <a:extLst>
              <a:ext uri="{FF2B5EF4-FFF2-40B4-BE49-F238E27FC236}">
                <a16:creationId xmlns:a16="http://schemas.microsoft.com/office/drawing/2014/main" id="{640BA082-92D4-4878-A912-F297B8D54136}"/>
              </a:ext>
            </a:extLst>
          </p:cNvPr>
          <p:cNvPicPr>
            <a:picLocks noChangeAspect="1"/>
          </p:cNvPicPr>
          <p:nvPr/>
        </p:nvPicPr>
        <p:blipFill>
          <a:blip r:embed="rId6"/>
          <a:stretch>
            <a:fillRect/>
          </a:stretch>
        </p:blipFill>
        <p:spPr>
          <a:xfrm>
            <a:off x="-5176" y="497604"/>
            <a:ext cx="9144000" cy="452082"/>
          </a:xfrm>
          <a:prstGeom prst="rect">
            <a:avLst/>
          </a:prstGeom>
        </p:spPr>
      </p:pic>
      <p:pic>
        <p:nvPicPr>
          <p:cNvPr id="6" name="図 5">
            <a:extLst>
              <a:ext uri="{FF2B5EF4-FFF2-40B4-BE49-F238E27FC236}">
                <a16:creationId xmlns:a16="http://schemas.microsoft.com/office/drawing/2014/main" id="{9190B5D6-85D5-48B7-A668-590A29E70E8B}"/>
              </a:ext>
            </a:extLst>
          </p:cNvPr>
          <p:cNvPicPr>
            <a:picLocks noChangeAspect="1"/>
          </p:cNvPicPr>
          <p:nvPr/>
        </p:nvPicPr>
        <p:blipFill>
          <a:blip r:embed="rId7"/>
          <a:stretch>
            <a:fillRect/>
          </a:stretch>
        </p:blipFill>
        <p:spPr>
          <a:xfrm>
            <a:off x="-5176" y="885194"/>
            <a:ext cx="9144000" cy="486201"/>
          </a:xfrm>
          <a:prstGeom prst="rect">
            <a:avLst/>
          </a:prstGeom>
        </p:spPr>
      </p:pic>
      <p:pic>
        <p:nvPicPr>
          <p:cNvPr id="24" name="図 23">
            <a:extLst>
              <a:ext uri="{FF2B5EF4-FFF2-40B4-BE49-F238E27FC236}">
                <a16:creationId xmlns:a16="http://schemas.microsoft.com/office/drawing/2014/main" id="{9C18BBFC-B6E2-4F93-8675-9E1EADF823C7}"/>
              </a:ext>
            </a:extLst>
          </p:cNvPr>
          <p:cNvPicPr>
            <a:picLocks noChangeAspect="1"/>
          </p:cNvPicPr>
          <p:nvPr/>
        </p:nvPicPr>
        <p:blipFill>
          <a:blip r:embed="rId8"/>
          <a:stretch>
            <a:fillRect/>
          </a:stretch>
        </p:blipFill>
        <p:spPr>
          <a:xfrm>
            <a:off x="4466805" y="1999694"/>
            <a:ext cx="1327262" cy="1335069"/>
          </a:xfrm>
          <a:prstGeom prst="rect">
            <a:avLst/>
          </a:prstGeom>
        </p:spPr>
      </p:pic>
      <p:pic>
        <p:nvPicPr>
          <p:cNvPr id="2050" name="Picture 2" descr="アオウミガメのイラスト（亀）">
            <a:extLst>
              <a:ext uri="{FF2B5EF4-FFF2-40B4-BE49-F238E27FC236}">
                <a16:creationId xmlns:a16="http://schemas.microsoft.com/office/drawing/2014/main" id="{3C7AF5CE-4C3A-4D31-991D-0216EAEA231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08574" y="1029798"/>
            <a:ext cx="2465439" cy="2058642"/>
          </a:xfrm>
          <a:prstGeom prst="rect">
            <a:avLst/>
          </a:prstGeom>
          <a:noFill/>
          <a:extLst>
            <a:ext uri="{909E8E84-426E-40DD-AFC4-6F175D3DCCD1}">
              <a14:hiddenFill xmlns:a14="http://schemas.microsoft.com/office/drawing/2010/main">
                <a:solidFill>
                  <a:srgbClr val="FFFFFF"/>
                </a:solidFill>
              </a14:hiddenFill>
            </a:ext>
          </a:extLst>
        </p:spPr>
      </p:pic>
      <p:sp>
        <p:nvSpPr>
          <p:cNvPr id="27" name="矢印: 右 26">
            <a:extLst>
              <a:ext uri="{FF2B5EF4-FFF2-40B4-BE49-F238E27FC236}">
                <a16:creationId xmlns:a16="http://schemas.microsoft.com/office/drawing/2014/main" id="{6D04BFE5-B2F8-428D-85DB-19682766E08C}"/>
              </a:ext>
            </a:extLst>
          </p:cNvPr>
          <p:cNvSpPr/>
          <p:nvPr/>
        </p:nvSpPr>
        <p:spPr>
          <a:xfrm rot="16200000">
            <a:off x="3670411" y="5313130"/>
            <a:ext cx="42241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矢印: 右 27">
            <a:extLst>
              <a:ext uri="{FF2B5EF4-FFF2-40B4-BE49-F238E27FC236}">
                <a16:creationId xmlns:a16="http://schemas.microsoft.com/office/drawing/2014/main" id="{68F2C9DA-9C66-4B02-A526-CC34D0E1533E}"/>
              </a:ext>
            </a:extLst>
          </p:cNvPr>
          <p:cNvSpPr/>
          <p:nvPr/>
        </p:nvSpPr>
        <p:spPr>
          <a:xfrm rot="8239186">
            <a:off x="3969005" y="2928313"/>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6B735BAE-A761-4875-95C2-21355C4C10A7}"/>
              </a:ext>
            </a:extLst>
          </p:cNvPr>
          <p:cNvSpPr txBox="1"/>
          <p:nvPr/>
        </p:nvSpPr>
        <p:spPr>
          <a:xfrm>
            <a:off x="2284359" y="6304108"/>
            <a:ext cx="6622025" cy="461665"/>
          </a:xfrm>
          <a:prstGeom prst="rect">
            <a:avLst/>
          </a:prstGeom>
          <a:noFill/>
        </p:spPr>
        <p:txBody>
          <a:bodyPr wrap="square">
            <a:spAutoFit/>
          </a:bodyPr>
          <a:lstStyle/>
          <a:p>
            <a:r>
              <a:rPr lang="en-US" altLang="ja-JP" sz="1200" dirty="0">
                <a:latin typeface="MS UI Gothic" panose="020B0600070205080204" pitchFamily="50" charset="-128"/>
                <a:ea typeface="MS UI Gothic" panose="020B0600070205080204" pitchFamily="50" charset="-128"/>
              </a:rPr>
              <a:t>https://commons.wikimedia.org/wiki/File:Cordage_en_chanvre.jpg</a:t>
            </a:r>
          </a:p>
          <a:p>
            <a:r>
              <a:rPr lang="en-US" altLang="ja-JP" sz="1200" dirty="0">
                <a:latin typeface="MS UI Gothic" panose="020B0600070205080204" pitchFamily="50" charset="-128"/>
                <a:ea typeface="MS UI Gothic" panose="020B0600070205080204" pitchFamily="50" charset="-128"/>
              </a:rPr>
              <a:t>Ji-Elle, CC BY-SA 3.0 &lt;https://creativecommons.org/licenses/by-sa/3.0&gt;, via Wikimedia Commons</a:t>
            </a:r>
            <a:endParaRPr lang="ja-JP" altLang="en-US" sz="1200" dirty="0">
              <a:latin typeface="MS UI Gothic" panose="020B0600070205080204" pitchFamily="50" charset="-128"/>
              <a:ea typeface="MS UI Gothic" panose="020B0600070205080204" pitchFamily="50" charset="-128"/>
            </a:endParaRPr>
          </a:p>
        </p:txBody>
      </p:sp>
      <p:sp>
        <p:nvSpPr>
          <p:cNvPr id="34" name="テキスト ボックス 33">
            <a:extLst>
              <a:ext uri="{FF2B5EF4-FFF2-40B4-BE49-F238E27FC236}">
                <a16:creationId xmlns:a16="http://schemas.microsoft.com/office/drawing/2014/main" id="{D2EC1AD3-DEB6-4761-890D-BF10D5158BBD}"/>
              </a:ext>
            </a:extLst>
          </p:cNvPr>
          <p:cNvSpPr txBox="1"/>
          <p:nvPr/>
        </p:nvSpPr>
        <p:spPr>
          <a:xfrm>
            <a:off x="2828582" y="3399070"/>
            <a:ext cx="6149757" cy="1892826"/>
          </a:xfrm>
          <a:prstGeom prst="rect">
            <a:avLst/>
          </a:prstGeom>
          <a:noFill/>
        </p:spPr>
        <p:txBody>
          <a:bodyPr wrap="square">
            <a:spAutoFit/>
          </a:bodyPr>
          <a:lstStyle/>
          <a:p>
            <a:pPr>
              <a:lnSpc>
                <a:spcPct val="90000"/>
              </a:lnSpc>
            </a:pPr>
            <a:r>
              <a:rPr lang="en-US" altLang="ja-JP" sz="3800" dirty="0">
                <a:latin typeface="MS UI Gothic" panose="020B0600070205080204" pitchFamily="50" charset="-128"/>
                <a:ea typeface="MS UI Gothic" panose="020B0600070205080204" pitchFamily="50" charset="-128"/>
              </a:rPr>
              <a:t>a long object with hexagonal repeated pattern design</a:t>
            </a:r>
          </a:p>
          <a:p>
            <a:pPr marL="571500" indent="-571500">
              <a:lnSpc>
                <a:spcPct val="90000"/>
              </a:lnSpc>
              <a:buFont typeface="Wingdings" panose="05000000000000000000" pitchFamily="2" charset="2"/>
              <a:buChar char="à"/>
            </a:pPr>
            <a:r>
              <a:rPr lang="en-US" altLang="ja-JP" sz="5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rope</a:t>
            </a:r>
          </a:p>
        </p:txBody>
      </p:sp>
      <p:pic>
        <p:nvPicPr>
          <p:cNvPr id="2054" name="Picture 6">
            <a:extLst>
              <a:ext uri="{FF2B5EF4-FFF2-40B4-BE49-F238E27FC236}">
                <a16:creationId xmlns:a16="http://schemas.microsoft.com/office/drawing/2014/main" id="{941E00FE-D8F2-4078-AD46-EE74FF191CA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08574" y="4666299"/>
            <a:ext cx="2329582" cy="1817074"/>
          </a:xfrm>
          <a:prstGeom prst="rect">
            <a:avLst/>
          </a:prstGeom>
          <a:noFill/>
          <a:extLst>
            <a:ext uri="{909E8E84-426E-40DD-AFC4-6F175D3DCCD1}">
              <a14:hiddenFill xmlns:a14="http://schemas.microsoft.com/office/drawing/2010/main">
                <a:solidFill>
                  <a:srgbClr val="FFFFFF"/>
                </a:solidFill>
              </a14:hiddenFill>
            </a:ext>
          </a:extLst>
        </p:spPr>
      </p:pic>
      <p:pic>
        <p:nvPicPr>
          <p:cNvPr id="31" name="図 30">
            <a:extLst>
              <a:ext uri="{FF2B5EF4-FFF2-40B4-BE49-F238E27FC236}">
                <a16:creationId xmlns:a16="http://schemas.microsoft.com/office/drawing/2014/main" id="{571ED39A-0DBD-4C89-A031-63848451124B}"/>
              </a:ext>
            </a:extLst>
          </p:cNvPr>
          <p:cNvPicPr>
            <a:picLocks noChangeAspect="1"/>
          </p:cNvPicPr>
          <p:nvPr/>
        </p:nvPicPr>
        <p:blipFill>
          <a:blip r:embed="rId11"/>
          <a:stretch>
            <a:fillRect/>
          </a:stretch>
        </p:blipFill>
        <p:spPr>
          <a:xfrm>
            <a:off x="5243355" y="4457612"/>
            <a:ext cx="1320212" cy="1282275"/>
          </a:xfrm>
          <a:prstGeom prst="rect">
            <a:avLst/>
          </a:prstGeom>
        </p:spPr>
      </p:pic>
      <p:sp>
        <p:nvSpPr>
          <p:cNvPr id="38" name="テキスト ボックス 37">
            <a:extLst>
              <a:ext uri="{FF2B5EF4-FFF2-40B4-BE49-F238E27FC236}">
                <a16:creationId xmlns:a16="http://schemas.microsoft.com/office/drawing/2014/main" id="{E9FA9317-376E-4FC8-B0A0-5D3B3CDF697B}"/>
              </a:ext>
            </a:extLst>
          </p:cNvPr>
          <p:cNvSpPr txBox="1"/>
          <p:nvPr/>
        </p:nvSpPr>
        <p:spPr>
          <a:xfrm>
            <a:off x="5794067" y="2798989"/>
            <a:ext cx="2815603" cy="498598"/>
          </a:xfrm>
          <a:prstGeom prst="rect">
            <a:avLst/>
          </a:prstGeom>
          <a:noFill/>
        </p:spPr>
        <p:txBody>
          <a:bodyPr wrap="square" rtlCol="0">
            <a:spAutoFit/>
          </a:bodyPr>
          <a:lstStyle/>
          <a:p>
            <a:pPr>
              <a:lnSpc>
                <a:spcPct val="80000"/>
              </a:lnSpc>
            </a:pPr>
            <a:r>
              <a:rPr lang="en-US" altLang="ja-JP" sz="3300" b="1" dirty="0">
                <a:latin typeface="MS UI Gothic" panose="020B0600070205080204" pitchFamily="50" charset="-128"/>
                <a:ea typeface="MS UI Gothic" panose="020B0600070205080204" pitchFamily="50" charset="-128"/>
              </a:rPr>
              <a:t>turtle, tortoise</a:t>
            </a:r>
          </a:p>
        </p:txBody>
      </p:sp>
      <p:sp>
        <p:nvSpPr>
          <p:cNvPr id="2048" name="六角形 2047">
            <a:extLst>
              <a:ext uri="{FF2B5EF4-FFF2-40B4-BE49-F238E27FC236}">
                <a16:creationId xmlns:a16="http://schemas.microsoft.com/office/drawing/2014/main" id="{A6BAEC67-87B1-4527-81A4-326BC88CAB8F}"/>
              </a:ext>
            </a:extLst>
          </p:cNvPr>
          <p:cNvSpPr/>
          <p:nvPr/>
        </p:nvSpPr>
        <p:spPr>
          <a:xfrm>
            <a:off x="3409712" y="3083877"/>
            <a:ext cx="293715" cy="461665"/>
          </a:xfrm>
          <a:prstGeom prst="hexagon">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5" name="六角形 44">
            <a:extLst>
              <a:ext uri="{FF2B5EF4-FFF2-40B4-BE49-F238E27FC236}">
                <a16:creationId xmlns:a16="http://schemas.microsoft.com/office/drawing/2014/main" id="{FA6FCA27-FD0C-40C2-B984-994CAA516CA9}"/>
              </a:ext>
            </a:extLst>
          </p:cNvPr>
          <p:cNvSpPr/>
          <p:nvPr/>
        </p:nvSpPr>
        <p:spPr>
          <a:xfrm>
            <a:off x="3543134" y="1815919"/>
            <a:ext cx="293715" cy="461665"/>
          </a:xfrm>
          <a:prstGeom prst="hexagon">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6" name="六角形 45">
            <a:extLst>
              <a:ext uri="{FF2B5EF4-FFF2-40B4-BE49-F238E27FC236}">
                <a16:creationId xmlns:a16="http://schemas.microsoft.com/office/drawing/2014/main" id="{E72AC87D-339C-4A16-99EB-01205F2A2401}"/>
              </a:ext>
            </a:extLst>
          </p:cNvPr>
          <p:cNvSpPr/>
          <p:nvPr/>
        </p:nvSpPr>
        <p:spPr>
          <a:xfrm>
            <a:off x="3345585" y="2097049"/>
            <a:ext cx="293715" cy="461665"/>
          </a:xfrm>
          <a:prstGeom prst="hexagon">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7" name="六角形 46">
            <a:extLst>
              <a:ext uri="{FF2B5EF4-FFF2-40B4-BE49-F238E27FC236}">
                <a16:creationId xmlns:a16="http://schemas.microsoft.com/office/drawing/2014/main" id="{C570CDEC-1C6B-4247-BBA0-643BAC2BE7F2}"/>
              </a:ext>
            </a:extLst>
          </p:cNvPr>
          <p:cNvSpPr/>
          <p:nvPr/>
        </p:nvSpPr>
        <p:spPr>
          <a:xfrm>
            <a:off x="3587901" y="2300857"/>
            <a:ext cx="293715" cy="461665"/>
          </a:xfrm>
          <a:prstGeom prst="hexagon">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8" name="六角形 47">
            <a:extLst>
              <a:ext uri="{FF2B5EF4-FFF2-40B4-BE49-F238E27FC236}">
                <a16:creationId xmlns:a16="http://schemas.microsoft.com/office/drawing/2014/main" id="{1F10CF75-88BF-4C75-BBAC-CB6DC550622C}"/>
              </a:ext>
            </a:extLst>
          </p:cNvPr>
          <p:cNvSpPr/>
          <p:nvPr/>
        </p:nvSpPr>
        <p:spPr>
          <a:xfrm>
            <a:off x="3372521" y="2580670"/>
            <a:ext cx="293715" cy="461665"/>
          </a:xfrm>
          <a:prstGeom prst="hexagon">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9" name="六角形 48">
            <a:extLst>
              <a:ext uri="{FF2B5EF4-FFF2-40B4-BE49-F238E27FC236}">
                <a16:creationId xmlns:a16="http://schemas.microsoft.com/office/drawing/2014/main" id="{EEB48EED-6349-4105-AB71-B5D12FC334FF}"/>
              </a:ext>
            </a:extLst>
          </p:cNvPr>
          <p:cNvSpPr/>
          <p:nvPr/>
        </p:nvSpPr>
        <p:spPr>
          <a:xfrm>
            <a:off x="3617358" y="2808792"/>
            <a:ext cx="293715" cy="461665"/>
          </a:xfrm>
          <a:prstGeom prst="hexagon">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434704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825CCEB-62D1-4BD2-A3C8-72FCD292581B}"/>
              </a:ext>
            </a:extLst>
          </p:cNvPr>
          <p:cNvPicPr>
            <a:picLocks noChangeAspect="1"/>
          </p:cNvPicPr>
          <p:nvPr/>
        </p:nvPicPr>
        <p:blipFill>
          <a:blip r:embed="rId2"/>
          <a:stretch>
            <a:fillRect/>
          </a:stretch>
        </p:blipFill>
        <p:spPr>
          <a:xfrm>
            <a:off x="317806" y="1241438"/>
            <a:ext cx="4336026" cy="2218667"/>
          </a:xfrm>
          <a:prstGeom prst="rect">
            <a:avLst/>
          </a:prstGeom>
        </p:spPr>
      </p:pic>
      <p:pic>
        <p:nvPicPr>
          <p:cNvPr id="3" name="図 2">
            <a:extLst>
              <a:ext uri="{FF2B5EF4-FFF2-40B4-BE49-F238E27FC236}">
                <a16:creationId xmlns:a16="http://schemas.microsoft.com/office/drawing/2014/main" id="{78354B3D-9F8D-4613-BC45-345BC6BCCB6B}"/>
              </a:ext>
            </a:extLst>
          </p:cNvPr>
          <p:cNvPicPr>
            <a:picLocks noChangeAspect="1"/>
          </p:cNvPicPr>
          <p:nvPr/>
        </p:nvPicPr>
        <p:blipFill>
          <a:blip r:embed="rId3"/>
          <a:stretch>
            <a:fillRect/>
          </a:stretch>
        </p:blipFill>
        <p:spPr>
          <a:xfrm>
            <a:off x="0" y="0"/>
            <a:ext cx="9144000" cy="537381"/>
          </a:xfrm>
          <a:prstGeom prst="rect">
            <a:avLst/>
          </a:prstGeom>
        </p:spPr>
      </p:pic>
      <p:pic>
        <p:nvPicPr>
          <p:cNvPr id="4" name="図 3">
            <a:extLst>
              <a:ext uri="{FF2B5EF4-FFF2-40B4-BE49-F238E27FC236}">
                <a16:creationId xmlns:a16="http://schemas.microsoft.com/office/drawing/2014/main" id="{E72FC616-6EF5-44FB-B23F-0FF387CD8D60}"/>
              </a:ext>
            </a:extLst>
          </p:cNvPr>
          <p:cNvPicPr>
            <a:picLocks noChangeAspect="1"/>
          </p:cNvPicPr>
          <p:nvPr/>
        </p:nvPicPr>
        <p:blipFill>
          <a:blip r:embed="rId4"/>
          <a:stretch>
            <a:fillRect/>
          </a:stretch>
        </p:blipFill>
        <p:spPr>
          <a:xfrm>
            <a:off x="0" y="537381"/>
            <a:ext cx="9144000" cy="452082"/>
          </a:xfrm>
          <a:prstGeom prst="rect">
            <a:avLst/>
          </a:prstGeom>
        </p:spPr>
      </p:pic>
      <p:pic>
        <p:nvPicPr>
          <p:cNvPr id="7" name="図 6">
            <a:extLst>
              <a:ext uri="{FF2B5EF4-FFF2-40B4-BE49-F238E27FC236}">
                <a16:creationId xmlns:a16="http://schemas.microsoft.com/office/drawing/2014/main" id="{FF1EE850-F384-4E44-867E-CDE887F49CBB}"/>
              </a:ext>
            </a:extLst>
          </p:cNvPr>
          <p:cNvPicPr>
            <a:picLocks noChangeAspect="1"/>
          </p:cNvPicPr>
          <p:nvPr/>
        </p:nvPicPr>
        <p:blipFill>
          <a:blip r:embed="rId5"/>
          <a:stretch>
            <a:fillRect/>
          </a:stretch>
        </p:blipFill>
        <p:spPr>
          <a:xfrm>
            <a:off x="2313156" y="4434575"/>
            <a:ext cx="4681352" cy="2176418"/>
          </a:xfrm>
          <a:prstGeom prst="rect">
            <a:avLst/>
          </a:prstGeom>
        </p:spPr>
      </p:pic>
      <p:pic>
        <p:nvPicPr>
          <p:cNvPr id="9" name="図 8">
            <a:extLst>
              <a:ext uri="{FF2B5EF4-FFF2-40B4-BE49-F238E27FC236}">
                <a16:creationId xmlns:a16="http://schemas.microsoft.com/office/drawing/2014/main" id="{6B593E93-941C-495B-B0EA-D84B08F222A3}"/>
              </a:ext>
            </a:extLst>
          </p:cNvPr>
          <p:cNvPicPr>
            <a:picLocks noChangeAspect="1"/>
          </p:cNvPicPr>
          <p:nvPr/>
        </p:nvPicPr>
        <p:blipFill>
          <a:blip r:embed="rId6"/>
          <a:stretch>
            <a:fillRect/>
          </a:stretch>
        </p:blipFill>
        <p:spPr>
          <a:xfrm>
            <a:off x="403938" y="4616245"/>
            <a:ext cx="1722173" cy="1672686"/>
          </a:xfrm>
          <a:prstGeom prst="rect">
            <a:avLst/>
          </a:prstGeom>
        </p:spPr>
      </p:pic>
      <p:sp>
        <p:nvSpPr>
          <p:cNvPr id="10" name="テキスト ボックス 9">
            <a:extLst>
              <a:ext uri="{FF2B5EF4-FFF2-40B4-BE49-F238E27FC236}">
                <a16:creationId xmlns:a16="http://schemas.microsoft.com/office/drawing/2014/main" id="{BC2D0470-7256-4386-84C8-CAA7C2AD6774}"/>
              </a:ext>
            </a:extLst>
          </p:cNvPr>
          <p:cNvSpPr txBox="1"/>
          <p:nvPr/>
        </p:nvSpPr>
        <p:spPr>
          <a:xfrm>
            <a:off x="3257053" y="2890316"/>
            <a:ext cx="4984955" cy="164352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nSpc>
                <a:spcPct val="90000"/>
              </a:lnSpc>
            </a:pPr>
            <a:r>
              <a:rPr lang="en-US" altLang="ja-JP" sz="3600" dirty="0">
                <a:latin typeface="MS UI Gothic" panose="020B0600070205080204" pitchFamily="50" charset="-128"/>
                <a:ea typeface="MS UI Gothic" panose="020B0600070205080204" pitchFamily="50" charset="-128"/>
              </a:rPr>
              <a:t>Islands that form a line </a:t>
            </a:r>
            <a:r>
              <a:rPr lang="en-US" altLang="ja-JP" sz="3600" dirty="0">
                <a:solidFill>
                  <a:srgbClr val="FF0000"/>
                </a:solidFill>
                <a:latin typeface="MS UI Gothic" panose="020B0600070205080204" pitchFamily="50" charset="-128"/>
                <a:ea typeface="MS UI Gothic" panose="020B0600070205080204" pitchFamily="50" charset="-128"/>
              </a:rPr>
              <a:t>like a rope </a:t>
            </a:r>
            <a:r>
              <a:rPr lang="en-US" altLang="ja-JP" sz="3600" dirty="0">
                <a:latin typeface="MS UI Gothic" panose="020B0600070205080204" pitchFamily="50" charset="-128"/>
                <a:ea typeface="MS UI Gothic" panose="020B0600070205080204" pitchFamily="50" charset="-128"/>
              </a:rPr>
              <a:t>in the </a:t>
            </a:r>
            <a:r>
              <a:rPr lang="en-US" altLang="ja-JP" sz="3600" dirty="0">
                <a:solidFill>
                  <a:srgbClr val="FF0000"/>
                </a:solidFill>
                <a:latin typeface="MS UI Gothic" panose="020B0600070205080204" pitchFamily="50" charset="-128"/>
                <a:ea typeface="MS UI Gothic" panose="020B0600070205080204" pitchFamily="50" charset="-128"/>
              </a:rPr>
              <a:t>ocean</a:t>
            </a:r>
          </a:p>
          <a:p>
            <a:pPr marL="571500" indent="-571500">
              <a:lnSpc>
                <a:spcPct val="90000"/>
              </a:lnSpc>
              <a:buFont typeface="Wingdings" panose="05000000000000000000" pitchFamily="2" charset="2"/>
              <a:buChar char="à"/>
            </a:pPr>
            <a:r>
              <a:rPr lang="en-US" altLang="ja-JP" sz="40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Okinawa (islands)</a:t>
            </a:r>
          </a:p>
        </p:txBody>
      </p:sp>
    </p:spTree>
    <p:extLst>
      <p:ext uri="{BB962C8B-B14F-4D97-AF65-F5344CB8AC3E}">
        <p14:creationId xmlns:p14="http://schemas.microsoft.com/office/powerpoint/2010/main" val="3947652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BC2D0470-7256-4386-84C8-CAA7C2AD6774}"/>
              </a:ext>
            </a:extLst>
          </p:cNvPr>
          <p:cNvSpPr txBox="1"/>
          <p:nvPr/>
        </p:nvSpPr>
        <p:spPr>
          <a:xfrm>
            <a:off x="4340352" y="3967606"/>
            <a:ext cx="4644277" cy="11449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nSpc>
                <a:spcPct val="90000"/>
              </a:lnSpc>
            </a:pPr>
            <a:r>
              <a:rPr lang="en-US" altLang="ja-JP" sz="3600" dirty="0">
                <a:solidFill>
                  <a:srgbClr val="FF0000"/>
                </a:solidFill>
                <a:latin typeface="MS UI Gothic" panose="020B0600070205080204" pitchFamily="50" charset="-128"/>
                <a:ea typeface="MS UI Gothic" panose="020B0600070205080204" pitchFamily="50" charset="-128"/>
              </a:rPr>
              <a:t>Lapis-lazuli (Kingdom)</a:t>
            </a:r>
          </a:p>
          <a:p>
            <a:pPr marL="571500" indent="-571500">
              <a:lnSpc>
                <a:spcPct val="90000"/>
              </a:lnSpc>
              <a:buFont typeface="Wingdings" panose="05000000000000000000" pitchFamily="2" charset="2"/>
              <a:buChar char="à"/>
            </a:pPr>
            <a:r>
              <a:rPr lang="en-US" altLang="ja-JP" sz="40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Ryukyu (Kingdom)</a:t>
            </a:r>
          </a:p>
        </p:txBody>
      </p:sp>
      <p:pic>
        <p:nvPicPr>
          <p:cNvPr id="8" name="図 7">
            <a:extLst>
              <a:ext uri="{FF2B5EF4-FFF2-40B4-BE49-F238E27FC236}">
                <a16:creationId xmlns:a16="http://schemas.microsoft.com/office/drawing/2014/main" id="{985E5797-47B6-4E41-A4D2-0F418361C064}"/>
              </a:ext>
            </a:extLst>
          </p:cNvPr>
          <p:cNvPicPr>
            <a:picLocks noChangeAspect="1"/>
          </p:cNvPicPr>
          <p:nvPr/>
        </p:nvPicPr>
        <p:blipFill>
          <a:blip r:embed="rId2"/>
          <a:stretch>
            <a:fillRect/>
          </a:stretch>
        </p:blipFill>
        <p:spPr>
          <a:xfrm>
            <a:off x="0" y="-2448"/>
            <a:ext cx="9144000" cy="477672"/>
          </a:xfrm>
          <a:prstGeom prst="rect">
            <a:avLst/>
          </a:prstGeom>
        </p:spPr>
      </p:pic>
      <p:pic>
        <p:nvPicPr>
          <p:cNvPr id="11" name="図 10">
            <a:extLst>
              <a:ext uri="{FF2B5EF4-FFF2-40B4-BE49-F238E27FC236}">
                <a16:creationId xmlns:a16="http://schemas.microsoft.com/office/drawing/2014/main" id="{025D7CC0-4763-417B-A51F-76801ED26FED}"/>
              </a:ext>
            </a:extLst>
          </p:cNvPr>
          <p:cNvPicPr>
            <a:picLocks noChangeAspect="1"/>
          </p:cNvPicPr>
          <p:nvPr/>
        </p:nvPicPr>
        <p:blipFill>
          <a:blip r:embed="rId3"/>
          <a:stretch>
            <a:fillRect/>
          </a:stretch>
        </p:blipFill>
        <p:spPr>
          <a:xfrm>
            <a:off x="0" y="475224"/>
            <a:ext cx="9144000" cy="486201"/>
          </a:xfrm>
          <a:prstGeom prst="rect">
            <a:avLst/>
          </a:prstGeom>
        </p:spPr>
      </p:pic>
      <p:pic>
        <p:nvPicPr>
          <p:cNvPr id="6" name="図 5">
            <a:extLst>
              <a:ext uri="{FF2B5EF4-FFF2-40B4-BE49-F238E27FC236}">
                <a16:creationId xmlns:a16="http://schemas.microsoft.com/office/drawing/2014/main" id="{5BA9CE6C-7909-4615-8DA1-64C887E10879}"/>
              </a:ext>
            </a:extLst>
          </p:cNvPr>
          <p:cNvPicPr>
            <a:picLocks noChangeAspect="1"/>
          </p:cNvPicPr>
          <p:nvPr/>
        </p:nvPicPr>
        <p:blipFill>
          <a:blip r:embed="rId4"/>
          <a:stretch>
            <a:fillRect/>
          </a:stretch>
        </p:blipFill>
        <p:spPr>
          <a:xfrm>
            <a:off x="159371" y="1284005"/>
            <a:ext cx="2483638" cy="2276668"/>
          </a:xfrm>
          <a:prstGeom prst="rect">
            <a:avLst/>
          </a:prstGeom>
        </p:spPr>
      </p:pic>
      <p:pic>
        <p:nvPicPr>
          <p:cNvPr id="12" name="Picture 4">
            <a:extLst>
              <a:ext uri="{FF2B5EF4-FFF2-40B4-BE49-F238E27FC236}">
                <a16:creationId xmlns:a16="http://schemas.microsoft.com/office/drawing/2014/main" id="{7327083B-69C9-4A68-88D0-7D708FC7EA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6898" y="1399635"/>
            <a:ext cx="2015395" cy="2442902"/>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a:extLst>
              <a:ext uri="{FF2B5EF4-FFF2-40B4-BE49-F238E27FC236}">
                <a16:creationId xmlns:a16="http://schemas.microsoft.com/office/drawing/2014/main" id="{B542A5F7-9234-4B75-BD83-1E9905848BAD}"/>
              </a:ext>
            </a:extLst>
          </p:cNvPr>
          <p:cNvPicPr>
            <a:picLocks noChangeAspect="1"/>
          </p:cNvPicPr>
          <p:nvPr/>
        </p:nvPicPr>
        <p:blipFill>
          <a:blip r:embed="rId6"/>
          <a:stretch>
            <a:fillRect/>
          </a:stretch>
        </p:blipFill>
        <p:spPr>
          <a:xfrm>
            <a:off x="5931257" y="997678"/>
            <a:ext cx="2230234" cy="1471172"/>
          </a:xfrm>
          <a:prstGeom prst="rect">
            <a:avLst/>
          </a:prstGeom>
        </p:spPr>
      </p:pic>
      <p:sp>
        <p:nvSpPr>
          <p:cNvPr id="14" name="テキスト ボックス 13">
            <a:extLst>
              <a:ext uri="{FF2B5EF4-FFF2-40B4-BE49-F238E27FC236}">
                <a16:creationId xmlns:a16="http://schemas.microsoft.com/office/drawing/2014/main" id="{3BD24D1E-FDC5-479E-A391-2AF28934BC4A}"/>
              </a:ext>
            </a:extLst>
          </p:cNvPr>
          <p:cNvSpPr txBox="1"/>
          <p:nvPr/>
        </p:nvSpPr>
        <p:spPr>
          <a:xfrm>
            <a:off x="4955447" y="2402573"/>
            <a:ext cx="3822794" cy="1520416"/>
          </a:xfrm>
          <a:prstGeom prst="rect">
            <a:avLst/>
          </a:prstGeom>
          <a:noFill/>
        </p:spPr>
        <p:txBody>
          <a:bodyPr wrap="square">
            <a:spAutoFit/>
          </a:bodyPr>
          <a:lstStyle/>
          <a:p>
            <a:pPr>
              <a:lnSpc>
                <a:spcPct val="70000"/>
              </a:lnSpc>
            </a:pPr>
            <a:r>
              <a:rPr lang="ja-JP" altLang="en-US" sz="3200" dirty="0">
                <a:latin typeface="MS UI Gothic" panose="020B0600070205080204" pitchFamily="50" charset="-128"/>
                <a:ea typeface="MS UI Gothic" panose="020B0600070205080204" pitchFamily="50" charset="-128"/>
              </a:rPr>
              <a:t>the color of the clear current resembles the lapis-lazuli</a:t>
            </a:r>
            <a:endParaRPr lang="en-US" altLang="ja-JP" sz="3200" dirty="0">
              <a:latin typeface="MS UI Gothic" panose="020B0600070205080204" pitchFamily="50" charset="-128"/>
              <a:ea typeface="MS UI Gothic" panose="020B0600070205080204" pitchFamily="50" charset="-128"/>
            </a:endParaRPr>
          </a:p>
          <a:p>
            <a:pPr>
              <a:lnSpc>
                <a:spcPct val="80000"/>
              </a:lnSpc>
            </a:pPr>
            <a:r>
              <a:rPr lang="en-US" altLang="ja-JP" sz="32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3200" dirty="0">
                <a:solidFill>
                  <a:srgbClr val="FF0000"/>
                </a:solidFill>
                <a:highlight>
                  <a:srgbClr val="00FFFF"/>
                </a:highlight>
                <a:latin typeface="MS UI Gothic" panose="020B0600070205080204" pitchFamily="50" charset="-128"/>
                <a:ea typeface="MS UI Gothic" panose="020B0600070205080204" pitchFamily="50" charset="-128"/>
                <a:sym typeface="Wingdings" panose="05000000000000000000" pitchFamily="2" charset="2"/>
              </a:rPr>
              <a:t>lapis-lazuli</a:t>
            </a:r>
            <a:endParaRPr lang="ja-JP" altLang="en-US" sz="3200" dirty="0">
              <a:solidFill>
                <a:srgbClr val="FF0000"/>
              </a:solidFill>
              <a:highlight>
                <a:srgbClr val="00FFFF"/>
              </a:highlight>
              <a:latin typeface="MS UI Gothic" panose="020B0600070205080204" pitchFamily="50" charset="-128"/>
              <a:ea typeface="MS UI Gothic" panose="020B0600070205080204" pitchFamily="50" charset="-128"/>
            </a:endParaRPr>
          </a:p>
        </p:txBody>
      </p:sp>
      <p:sp>
        <p:nvSpPr>
          <p:cNvPr id="15" name="テキスト ボックス 14">
            <a:extLst>
              <a:ext uri="{FF2B5EF4-FFF2-40B4-BE49-F238E27FC236}">
                <a16:creationId xmlns:a16="http://schemas.microsoft.com/office/drawing/2014/main" id="{BAB1793B-F333-4470-9F9F-C72E27AA0D95}"/>
              </a:ext>
            </a:extLst>
          </p:cNvPr>
          <p:cNvSpPr txBox="1"/>
          <p:nvPr/>
        </p:nvSpPr>
        <p:spPr>
          <a:xfrm>
            <a:off x="4058751" y="5231973"/>
            <a:ext cx="4984955" cy="1471172"/>
          </a:xfrm>
          <a:prstGeom prst="rect">
            <a:avLst/>
          </a:prstGeom>
          <a:noFill/>
        </p:spPr>
        <p:txBody>
          <a:bodyPr wrap="square">
            <a:spAutoFit/>
          </a:bodyPr>
          <a:lstStyle/>
          <a:p>
            <a:pPr>
              <a:lnSpc>
                <a:spcPct val="70000"/>
              </a:lnSpc>
            </a:pPr>
            <a:r>
              <a:rPr lang="en-US" altLang="ja-JP" sz="3200" dirty="0">
                <a:latin typeface="MS UI Gothic" panose="020B0600070205080204" pitchFamily="50" charset="-128"/>
                <a:ea typeface="MS UI Gothic" panose="020B0600070205080204" pitchFamily="50" charset="-128"/>
              </a:rPr>
              <a:t>the object that was needed as a symbol of the authority.</a:t>
            </a:r>
          </a:p>
          <a:p>
            <a:pPr marL="571500" indent="-571500">
              <a:lnSpc>
                <a:spcPct val="70000"/>
              </a:lnSpc>
              <a:buFont typeface="Wingdings" panose="05000000000000000000" pitchFamily="2" charset="2"/>
              <a:buChar char="à"/>
            </a:pPr>
            <a:r>
              <a:rPr lang="en-US" altLang="ja-JP" sz="32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polished &amp; round object, </a:t>
            </a:r>
            <a:r>
              <a:rPr lang="en-US" altLang="ja-JP" sz="3200" dirty="0">
                <a:solidFill>
                  <a:srgbClr val="FF0000"/>
                </a:solidFill>
                <a:highlight>
                  <a:srgbClr val="FFFF00"/>
                </a:highlight>
                <a:latin typeface="MS UI Gothic" panose="020B0600070205080204" pitchFamily="50" charset="-128"/>
                <a:ea typeface="MS UI Gothic" panose="020B0600070205080204" pitchFamily="50" charset="-128"/>
                <a:sym typeface="Wingdings" panose="05000000000000000000" pitchFamily="2" charset="2"/>
              </a:rPr>
              <a:t>sphere, ball</a:t>
            </a:r>
            <a:endParaRPr lang="en-US" altLang="ja-JP" sz="3200" dirty="0">
              <a:solidFill>
                <a:srgbClr val="FF0000"/>
              </a:solidFill>
              <a:highlight>
                <a:srgbClr val="FFFF00"/>
              </a:highlight>
              <a:latin typeface="MS UI Gothic" panose="020B0600070205080204" pitchFamily="50" charset="-128"/>
              <a:ea typeface="MS UI Gothic" panose="020B0600070205080204" pitchFamily="50" charset="-128"/>
            </a:endParaRPr>
          </a:p>
        </p:txBody>
      </p:sp>
      <p:pic>
        <p:nvPicPr>
          <p:cNvPr id="16" name="図 15">
            <a:extLst>
              <a:ext uri="{FF2B5EF4-FFF2-40B4-BE49-F238E27FC236}">
                <a16:creationId xmlns:a16="http://schemas.microsoft.com/office/drawing/2014/main" id="{F072E548-0209-4966-8FD7-034BB53EC2C7}"/>
              </a:ext>
            </a:extLst>
          </p:cNvPr>
          <p:cNvPicPr>
            <a:picLocks noChangeAspect="1"/>
          </p:cNvPicPr>
          <p:nvPr/>
        </p:nvPicPr>
        <p:blipFill>
          <a:blip r:embed="rId7"/>
          <a:stretch>
            <a:fillRect/>
          </a:stretch>
        </p:blipFill>
        <p:spPr>
          <a:xfrm>
            <a:off x="159371" y="3745233"/>
            <a:ext cx="2493226" cy="2349110"/>
          </a:xfrm>
          <a:prstGeom prst="rect">
            <a:avLst/>
          </a:prstGeom>
        </p:spPr>
      </p:pic>
      <p:pic>
        <p:nvPicPr>
          <p:cNvPr id="4098" name="Picture 2">
            <a:extLst>
              <a:ext uri="{FF2B5EF4-FFF2-40B4-BE49-F238E27FC236}">
                <a16:creationId xmlns:a16="http://schemas.microsoft.com/office/drawing/2014/main" id="{DF0BC4B9-A2C8-4801-BB2E-AB72A79CDF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07937" y="4683755"/>
            <a:ext cx="1475198" cy="1475198"/>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a:extLst>
              <a:ext uri="{FF2B5EF4-FFF2-40B4-BE49-F238E27FC236}">
                <a16:creationId xmlns:a16="http://schemas.microsoft.com/office/drawing/2014/main" id="{435E217B-BFDB-4CCD-BEA0-467B3292EE26}"/>
              </a:ext>
            </a:extLst>
          </p:cNvPr>
          <p:cNvSpPr txBox="1"/>
          <p:nvPr/>
        </p:nvSpPr>
        <p:spPr>
          <a:xfrm>
            <a:off x="159371" y="6085801"/>
            <a:ext cx="4180981" cy="461665"/>
          </a:xfrm>
          <a:prstGeom prst="rect">
            <a:avLst/>
          </a:prstGeom>
          <a:noFill/>
        </p:spPr>
        <p:txBody>
          <a:bodyPr wrap="square">
            <a:spAutoFit/>
          </a:bodyPr>
          <a:lstStyle/>
          <a:p>
            <a:r>
              <a:rPr lang="ja-JP" altLang="en-US" sz="1200" dirty="0">
                <a:latin typeface="MS UI Gothic" panose="020B0600070205080204" pitchFamily="50" charset="-128"/>
                <a:ea typeface="MS UI Gothic" panose="020B0600070205080204" pitchFamily="50" charset="-128"/>
              </a:rPr>
              <a:t>https://commons.wikimedia.org/wiki/File:Sphere_wireframe.svg</a:t>
            </a:r>
          </a:p>
          <a:p>
            <a:r>
              <a:rPr lang="ja-JP" altLang="en-US" sz="1200" dirty="0">
                <a:latin typeface="MS UI Gothic" panose="020B0600070205080204" pitchFamily="50" charset="-128"/>
                <a:ea typeface="MS UI Gothic" panose="020B0600070205080204" pitchFamily="50" charset="-128"/>
              </a:rPr>
              <a:t>Geek3, CC BY-SA 3.0, via Wikimedia Commons</a:t>
            </a:r>
          </a:p>
        </p:txBody>
      </p:sp>
      <p:sp>
        <p:nvSpPr>
          <p:cNvPr id="21" name="テキスト ボックス 20">
            <a:extLst>
              <a:ext uri="{FF2B5EF4-FFF2-40B4-BE49-F238E27FC236}">
                <a16:creationId xmlns:a16="http://schemas.microsoft.com/office/drawing/2014/main" id="{9EB75208-0BAB-448E-BA60-1C91BE341B99}"/>
              </a:ext>
            </a:extLst>
          </p:cNvPr>
          <p:cNvSpPr txBox="1"/>
          <p:nvPr/>
        </p:nvSpPr>
        <p:spPr>
          <a:xfrm>
            <a:off x="2189356" y="903453"/>
            <a:ext cx="4092426" cy="461665"/>
          </a:xfrm>
          <a:prstGeom prst="rect">
            <a:avLst/>
          </a:prstGeom>
          <a:noFill/>
        </p:spPr>
        <p:txBody>
          <a:bodyPr wrap="square">
            <a:spAutoFit/>
          </a:bodyPr>
          <a:lstStyle/>
          <a:p>
            <a:r>
              <a:rPr lang="ja-JP" altLang="en-US" sz="1200" dirty="0">
                <a:latin typeface="MS UI Gothic" panose="020B0600070205080204" pitchFamily="50" charset="-128"/>
                <a:ea typeface="MS UI Gothic" panose="020B0600070205080204" pitchFamily="50" charset="-128"/>
              </a:rPr>
              <a:t>https://commons.wikimedia.org/wiki/File:Lazurite.jpg</a:t>
            </a:r>
          </a:p>
          <a:p>
            <a:r>
              <a:rPr lang="ja-JP" altLang="en-US" sz="1200" dirty="0">
                <a:latin typeface="MS UI Gothic" panose="020B0600070205080204" pitchFamily="50" charset="-128"/>
                <a:ea typeface="MS UI Gothic" panose="020B0600070205080204" pitchFamily="50" charset="-128"/>
              </a:rPr>
              <a:t>Didier Descouens, CC BY-SA 4.0, via Wikimedia Commons</a:t>
            </a:r>
          </a:p>
        </p:txBody>
      </p:sp>
    </p:spTree>
    <p:extLst>
      <p:ext uri="{BB962C8B-B14F-4D97-AF65-F5344CB8AC3E}">
        <p14:creationId xmlns:p14="http://schemas.microsoft.com/office/powerpoint/2010/main" val="118239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FCE1CB56-FCF7-4792-A86A-0E6B2A427362}"/>
              </a:ext>
            </a:extLst>
          </p:cNvPr>
          <p:cNvPicPr>
            <a:picLocks noChangeAspect="1"/>
          </p:cNvPicPr>
          <p:nvPr/>
        </p:nvPicPr>
        <p:blipFill>
          <a:blip r:embed="rId2"/>
          <a:stretch>
            <a:fillRect/>
          </a:stretch>
        </p:blipFill>
        <p:spPr>
          <a:xfrm>
            <a:off x="3798403" y="3565379"/>
            <a:ext cx="1971784" cy="1300686"/>
          </a:xfrm>
          <a:prstGeom prst="rect">
            <a:avLst/>
          </a:prstGeom>
        </p:spPr>
      </p:pic>
      <p:pic>
        <p:nvPicPr>
          <p:cNvPr id="7" name="図 6">
            <a:extLst>
              <a:ext uri="{FF2B5EF4-FFF2-40B4-BE49-F238E27FC236}">
                <a16:creationId xmlns:a16="http://schemas.microsoft.com/office/drawing/2014/main" id="{F432BAA7-151E-4680-8EC7-CFBBFA50A507}"/>
              </a:ext>
            </a:extLst>
          </p:cNvPr>
          <p:cNvPicPr>
            <a:picLocks noChangeAspect="1"/>
          </p:cNvPicPr>
          <p:nvPr/>
        </p:nvPicPr>
        <p:blipFill>
          <a:blip r:embed="rId3"/>
          <a:stretch>
            <a:fillRect/>
          </a:stretch>
        </p:blipFill>
        <p:spPr>
          <a:xfrm>
            <a:off x="0" y="-755"/>
            <a:ext cx="9144000" cy="486201"/>
          </a:xfrm>
          <a:prstGeom prst="rect">
            <a:avLst/>
          </a:prstGeom>
        </p:spPr>
      </p:pic>
      <p:sp>
        <p:nvSpPr>
          <p:cNvPr id="8" name="テキスト ボックス 7">
            <a:extLst>
              <a:ext uri="{FF2B5EF4-FFF2-40B4-BE49-F238E27FC236}">
                <a16:creationId xmlns:a16="http://schemas.microsoft.com/office/drawing/2014/main" id="{CEC82023-DDC8-4421-82BB-CCE75D2EC1FC}"/>
              </a:ext>
            </a:extLst>
          </p:cNvPr>
          <p:cNvSpPr txBox="1"/>
          <p:nvPr/>
        </p:nvSpPr>
        <p:spPr>
          <a:xfrm>
            <a:off x="500040" y="3217353"/>
            <a:ext cx="1980510" cy="904863"/>
          </a:xfrm>
          <a:prstGeom prst="rect">
            <a:avLst/>
          </a:prstGeom>
          <a:noFill/>
        </p:spPr>
        <p:txBody>
          <a:bodyPr wrap="square" rtlCol="0">
            <a:spAutoFit/>
          </a:bodyPr>
          <a:lstStyle/>
          <a:p>
            <a:pPr>
              <a:lnSpc>
                <a:spcPct val="80000"/>
              </a:lnSpc>
            </a:pPr>
            <a:r>
              <a:rPr lang="en-US" altLang="ja-JP" sz="3300" b="1" dirty="0">
                <a:latin typeface="MS UI Gothic" panose="020B0600070205080204" pitchFamily="50" charset="-128"/>
                <a:ea typeface="MS UI Gothic" panose="020B0600070205080204" pitchFamily="50" charset="-128"/>
              </a:rPr>
              <a:t>radical </a:t>
            </a:r>
          </a:p>
          <a:p>
            <a:pPr>
              <a:lnSpc>
                <a:spcPct val="80000"/>
              </a:lnSpc>
            </a:pPr>
            <a:r>
              <a:rPr lang="en-US" altLang="ja-JP" sz="3300" b="1" dirty="0">
                <a:latin typeface="MS UI Gothic" panose="020B0600070205080204" pitchFamily="50" charset="-128"/>
                <a:ea typeface="MS UI Gothic" panose="020B0600070205080204" pitchFamily="50" charset="-128"/>
              </a:rPr>
              <a:t>”</a:t>
            </a:r>
            <a:r>
              <a:rPr lang="en-US" altLang="ja-JP" sz="3300" b="1" dirty="0">
                <a:solidFill>
                  <a:srgbClr val="FF0000"/>
                </a:solidFill>
                <a:latin typeface="MS UI Gothic" panose="020B0600070205080204" pitchFamily="50" charset="-128"/>
                <a:ea typeface="MS UI Gothic" panose="020B0600070205080204" pitchFamily="50" charset="-128"/>
              </a:rPr>
              <a:t>water</a:t>
            </a:r>
            <a:r>
              <a:rPr lang="en-US" altLang="ja-JP" sz="3300" b="1" dirty="0">
                <a:latin typeface="MS UI Gothic" panose="020B0600070205080204" pitchFamily="50" charset="-128"/>
                <a:ea typeface="MS UI Gothic" panose="020B0600070205080204" pitchFamily="50" charset="-128"/>
              </a:rPr>
              <a:t>”</a:t>
            </a:r>
          </a:p>
        </p:txBody>
      </p:sp>
      <p:pic>
        <p:nvPicPr>
          <p:cNvPr id="9" name="図 8">
            <a:extLst>
              <a:ext uri="{FF2B5EF4-FFF2-40B4-BE49-F238E27FC236}">
                <a16:creationId xmlns:a16="http://schemas.microsoft.com/office/drawing/2014/main" id="{E14DFC17-ACAD-460B-B9C4-473EEC6E2F95}"/>
              </a:ext>
            </a:extLst>
          </p:cNvPr>
          <p:cNvPicPr>
            <a:picLocks noChangeAspect="1"/>
          </p:cNvPicPr>
          <p:nvPr/>
        </p:nvPicPr>
        <p:blipFill>
          <a:blip r:embed="rId4"/>
          <a:stretch>
            <a:fillRect/>
          </a:stretch>
        </p:blipFill>
        <p:spPr>
          <a:xfrm>
            <a:off x="234235" y="3866122"/>
            <a:ext cx="488477" cy="1429248"/>
          </a:xfrm>
          <a:prstGeom prst="rect">
            <a:avLst/>
          </a:prstGeom>
        </p:spPr>
      </p:pic>
      <p:sp>
        <p:nvSpPr>
          <p:cNvPr id="15" name="矢印: 右 14">
            <a:extLst>
              <a:ext uri="{FF2B5EF4-FFF2-40B4-BE49-F238E27FC236}">
                <a16:creationId xmlns:a16="http://schemas.microsoft.com/office/drawing/2014/main" id="{C7167EEB-B552-4356-9AD7-5FF2E10D7FE9}"/>
              </a:ext>
            </a:extLst>
          </p:cNvPr>
          <p:cNvSpPr/>
          <p:nvPr/>
        </p:nvSpPr>
        <p:spPr>
          <a:xfrm rot="2902669">
            <a:off x="725571" y="4493696"/>
            <a:ext cx="1318462"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a:extLst>
              <a:ext uri="{FF2B5EF4-FFF2-40B4-BE49-F238E27FC236}">
                <a16:creationId xmlns:a16="http://schemas.microsoft.com/office/drawing/2014/main" id="{585D3E04-EAF7-4E02-B850-7C1DCC86B225}"/>
              </a:ext>
            </a:extLst>
          </p:cNvPr>
          <p:cNvSpPr txBox="1"/>
          <p:nvPr/>
        </p:nvSpPr>
        <p:spPr>
          <a:xfrm>
            <a:off x="1" y="449485"/>
            <a:ext cx="5892800" cy="1200329"/>
          </a:xfrm>
          <a:prstGeom prst="rect">
            <a:avLst/>
          </a:prstGeom>
          <a:noFill/>
        </p:spPr>
        <p:txBody>
          <a:bodyPr wrap="square">
            <a:spAutoFit/>
          </a:bodyPr>
          <a:lstStyle/>
          <a:p>
            <a:r>
              <a:rPr lang="en-US" altLang="ja-JP" sz="1200" dirty="0">
                <a:latin typeface="MS UI Gothic" panose="020B0600070205080204" pitchFamily="50" charset="-128"/>
                <a:ea typeface="MS UI Gothic" panose="020B0600070205080204" pitchFamily="50" charset="-128"/>
              </a:rPr>
              <a:t>https://commons.wikimedia.org/wiki/File:National_Museum_of_Ethnology,_Osaka_-_Spirit_figures_(Straw_dolls)_-_Murayama_City,_Yamagata_Pref._-_Collected_in_the_1970s.jpg</a:t>
            </a:r>
            <a:endParaRPr lang="ja-JP" altLang="en-US" sz="1200" dirty="0">
              <a:latin typeface="MS UI Gothic" panose="020B0600070205080204" pitchFamily="50" charset="-128"/>
              <a:ea typeface="MS UI Gothic" panose="020B0600070205080204" pitchFamily="50" charset="-128"/>
            </a:endParaRPr>
          </a:p>
          <a:p>
            <a:r>
              <a:rPr lang="ja-JP" altLang="en-US" sz="1200" dirty="0">
                <a:latin typeface="MS UI Gothic" panose="020B0600070205080204" pitchFamily="50" charset="-128"/>
                <a:ea typeface="MS UI Gothic" panose="020B0600070205080204" pitchFamily="50" charset="-128"/>
              </a:rPr>
              <a:t>https://commons.wikimedia.org/wiki/File:National_Museum_of_Ethnology,_Osaka_-_Straw_horses_-_Festival_%22D%C3%B4soshin-matsuri%22_-_Daisen-ch%C3%B4,_Tottori_pref._-_Made_in_1978.jpg</a:t>
            </a:r>
            <a:endParaRPr lang="en-US" altLang="ja-JP" sz="1200" dirty="0">
              <a:latin typeface="MS UI Gothic" panose="020B0600070205080204" pitchFamily="50" charset="-128"/>
              <a:ea typeface="MS UI Gothic" panose="020B0600070205080204" pitchFamily="50" charset="-128"/>
            </a:endParaRPr>
          </a:p>
          <a:p>
            <a:r>
              <a:rPr lang="ja-JP" altLang="en-US" sz="1200" dirty="0">
                <a:latin typeface="MS UI Gothic" panose="020B0600070205080204" pitchFamily="50" charset="-128"/>
                <a:ea typeface="MS UI Gothic" panose="020B0600070205080204" pitchFamily="50" charset="-128"/>
              </a:rPr>
              <a:t>Yanajin33, CC BY-SA , via Wikimedia Commons</a:t>
            </a:r>
          </a:p>
        </p:txBody>
      </p:sp>
      <p:pic>
        <p:nvPicPr>
          <p:cNvPr id="4098" name="Picture 2">
            <a:extLst>
              <a:ext uri="{FF2B5EF4-FFF2-40B4-BE49-F238E27FC236}">
                <a16:creationId xmlns:a16="http://schemas.microsoft.com/office/drawing/2014/main" id="{97864F59-2009-43B6-A536-D0439DDD2E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4867" y="2981100"/>
            <a:ext cx="3203865" cy="240289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408B3A01-5852-4538-8416-05E4D260F4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2916" y="524567"/>
            <a:ext cx="3203865" cy="2402898"/>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5F7FC538-6D34-4977-A172-BD753C7E0E1E}"/>
              </a:ext>
            </a:extLst>
          </p:cNvPr>
          <p:cNvSpPr txBox="1"/>
          <p:nvPr/>
        </p:nvSpPr>
        <p:spPr>
          <a:xfrm>
            <a:off x="135268" y="1562630"/>
            <a:ext cx="5892800" cy="1717393"/>
          </a:xfrm>
          <a:prstGeom prst="rect">
            <a:avLst/>
          </a:prstGeom>
          <a:noFill/>
        </p:spPr>
        <p:txBody>
          <a:bodyPr wrap="square" rtlCol="0">
            <a:spAutoFit/>
          </a:bodyPr>
          <a:lstStyle/>
          <a:p>
            <a:pPr>
              <a:lnSpc>
                <a:spcPct val="80000"/>
              </a:lnSpc>
            </a:pPr>
            <a:r>
              <a:rPr lang="en-US" altLang="ja-JP" sz="3300" b="1" dirty="0">
                <a:latin typeface="MS UI Gothic" panose="020B0600070205080204" pitchFamily="50" charset="-128"/>
                <a:ea typeface="MS UI Gothic" panose="020B0600070205080204" pitchFamily="50" charset="-128"/>
              </a:rPr>
              <a:t>The straw doll/horse/dog were </a:t>
            </a:r>
            <a:r>
              <a:rPr lang="en-US" altLang="ja-JP" sz="3300" b="1" dirty="0">
                <a:solidFill>
                  <a:srgbClr val="FF0000"/>
                </a:solidFill>
                <a:latin typeface="MS UI Gothic" panose="020B0600070205080204" pitchFamily="50" charset="-128"/>
                <a:ea typeface="MS UI Gothic" panose="020B0600070205080204" pitchFamily="50" charset="-128"/>
              </a:rPr>
              <a:t>discarded outside </a:t>
            </a:r>
            <a:r>
              <a:rPr lang="en-US" altLang="ja-JP" sz="3300" b="1" dirty="0">
                <a:latin typeface="MS UI Gothic" panose="020B0600070205080204" pitchFamily="50" charset="-128"/>
                <a:ea typeface="MS UI Gothic" panose="020B0600070205080204" pitchFamily="50" charset="-128"/>
              </a:rPr>
              <a:t>the village after they had possessed the bad things in the village.</a:t>
            </a:r>
          </a:p>
        </p:txBody>
      </p:sp>
      <p:sp>
        <p:nvSpPr>
          <p:cNvPr id="18" name="テキスト ボックス 17">
            <a:extLst>
              <a:ext uri="{FF2B5EF4-FFF2-40B4-BE49-F238E27FC236}">
                <a16:creationId xmlns:a16="http://schemas.microsoft.com/office/drawing/2014/main" id="{C0BAB825-5C39-4C3B-A6E2-0A25C901F118}"/>
              </a:ext>
            </a:extLst>
          </p:cNvPr>
          <p:cNvSpPr txBox="1"/>
          <p:nvPr/>
        </p:nvSpPr>
        <p:spPr>
          <a:xfrm>
            <a:off x="135268" y="5360747"/>
            <a:ext cx="8761989" cy="1428083"/>
          </a:xfrm>
          <a:prstGeom prst="rect">
            <a:avLst/>
          </a:prstGeom>
          <a:noFill/>
        </p:spPr>
        <p:txBody>
          <a:bodyPr wrap="square">
            <a:spAutoFit/>
          </a:bodyPr>
          <a:lstStyle/>
          <a:p>
            <a:pPr>
              <a:lnSpc>
                <a:spcPct val="70000"/>
              </a:lnSpc>
            </a:pPr>
            <a:r>
              <a:rPr lang="en-US" altLang="ja-JP" sz="3800" dirty="0">
                <a:latin typeface="MS UI Gothic" panose="020B0600070205080204" pitchFamily="50" charset="-128"/>
                <a:ea typeface="MS UI Gothic" panose="020B0600070205080204" pitchFamily="50" charset="-128"/>
              </a:rPr>
              <a:t>They were washed into the river to drive away the bad things from the village.</a:t>
            </a:r>
          </a:p>
          <a:p>
            <a:pPr marL="571500" indent="-571500">
              <a:lnSpc>
                <a:spcPct val="70000"/>
              </a:lnSpc>
              <a:buFont typeface="Wingdings" panose="05000000000000000000" pitchFamily="2" charset="2"/>
              <a:buChar char="à"/>
            </a:pPr>
            <a:r>
              <a:rPr lang="en-US" altLang="ja-JP" sz="4800" dirty="0">
                <a:highlight>
                  <a:srgbClr val="FFFF00"/>
                </a:highlight>
                <a:latin typeface="MS UI Gothic" panose="020B0600070205080204" pitchFamily="50" charset="-128"/>
                <a:ea typeface="MS UI Gothic" panose="020B0600070205080204" pitchFamily="50" charset="-128"/>
                <a:sym typeface="Wingdings" panose="05000000000000000000" pitchFamily="2" charset="2"/>
              </a:rPr>
              <a:t>to float on the </a:t>
            </a:r>
            <a:r>
              <a:rPr lang="en-US" altLang="ja-JP" sz="4800" dirty="0">
                <a:solidFill>
                  <a:srgbClr val="FF0000"/>
                </a:solidFill>
                <a:highlight>
                  <a:srgbClr val="FFFF00"/>
                </a:highlight>
                <a:latin typeface="MS UI Gothic" panose="020B0600070205080204" pitchFamily="50" charset="-128"/>
                <a:ea typeface="MS UI Gothic" panose="020B0600070205080204" pitchFamily="50" charset="-128"/>
                <a:sym typeface="Wingdings" panose="05000000000000000000" pitchFamily="2" charset="2"/>
              </a:rPr>
              <a:t>current</a:t>
            </a:r>
          </a:p>
        </p:txBody>
      </p:sp>
      <p:pic>
        <p:nvPicPr>
          <p:cNvPr id="26" name="図 25">
            <a:extLst>
              <a:ext uri="{FF2B5EF4-FFF2-40B4-BE49-F238E27FC236}">
                <a16:creationId xmlns:a16="http://schemas.microsoft.com/office/drawing/2014/main" id="{8F68026C-8A09-4601-870C-DCEA8BDEDEA4}"/>
              </a:ext>
            </a:extLst>
          </p:cNvPr>
          <p:cNvPicPr>
            <a:picLocks noChangeAspect="1"/>
          </p:cNvPicPr>
          <p:nvPr/>
        </p:nvPicPr>
        <p:blipFill>
          <a:blip r:embed="rId7"/>
          <a:stretch>
            <a:fillRect/>
          </a:stretch>
        </p:blipFill>
        <p:spPr>
          <a:xfrm>
            <a:off x="1979626" y="3239033"/>
            <a:ext cx="908165" cy="2109549"/>
          </a:xfrm>
          <a:prstGeom prst="rect">
            <a:avLst/>
          </a:prstGeom>
        </p:spPr>
      </p:pic>
      <p:pic>
        <p:nvPicPr>
          <p:cNvPr id="28" name="図 27">
            <a:extLst>
              <a:ext uri="{FF2B5EF4-FFF2-40B4-BE49-F238E27FC236}">
                <a16:creationId xmlns:a16="http://schemas.microsoft.com/office/drawing/2014/main" id="{721F9507-38EB-4A16-B111-5D8AFDE8E129}"/>
              </a:ext>
            </a:extLst>
          </p:cNvPr>
          <p:cNvPicPr>
            <a:picLocks noChangeAspect="1"/>
          </p:cNvPicPr>
          <p:nvPr/>
        </p:nvPicPr>
        <p:blipFill>
          <a:blip r:embed="rId8"/>
          <a:stretch>
            <a:fillRect/>
          </a:stretch>
        </p:blipFill>
        <p:spPr>
          <a:xfrm>
            <a:off x="2988021" y="3274702"/>
            <a:ext cx="738896" cy="2020668"/>
          </a:xfrm>
          <a:prstGeom prst="rect">
            <a:avLst/>
          </a:prstGeom>
        </p:spPr>
      </p:pic>
    </p:spTree>
    <p:extLst>
      <p:ext uri="{BB962C8B-B14F-4D97-AF65-F5344CB8AC3E}">
        <p14:creationId xmlns:p14="http://schemas.microsoft.com/office/powerpoint/2010/main" val="4235668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EFCC28A0-124D-45E4-95B7-9C6C6723A334}"/>
              </a:ext>
            </a:extLst>
          </p:cNvPr>
          <p:cNvPicPr>
            <a:picLocks noChangeAspect="1"/>
          </p:cNvPicPr>
          <p:nvPr/>
        </p:nvPicPr>
        <p:blipFill>
          <a:blip r:embed="rId2"/>
          <a:stretch>
            <a:fillRect/>
          </a:stretch>
        </p:blipFill>
        <p:spPr>
          <a:xfrm>
            <a:off x="0" y="-2448"/>
            <a:ext cx="9144000" cy="477672"/>
          </a:xfrm>
          <a:prstGeom prst="rect">
            <a:avLst/>
          </a:prstGeom>
        </p:spPr>
      </p:pic>
      <p:pic>
        <p:nvPicPr>
          <p:cNvPr id="20" name="図 19">
            <a:extLst>
              <a:ext uri="{FF2B5EF4-FFF2-40B4-BE49-F238E27FC236}">
                <a16:creationId xmlns:a16="http://schemas.microsoft.com/office/drawing/2014/main" id="{E36D9445-2317-45DD-BB91-19D54DB36423}"/>
              </a:ext>
            </a:extLst>
          </p:cNvPr>
          <p:cNvPicPr>
            <a:picLocks noChangeAspect="1"/>
          </p:cNvPicPr>
          <p:nvPr/>
        </p:nvPicPr>
        <p:blipFill>
          <a:blip r:embed="rId3"/>
          <a:stretch>
            <a:fillRect/>
          </a:stretch>
        </p:blipFill>
        <p:spPr>
          <a:xfrm>
            <a:off x="0" y="460710"/>
            <a:ext cx="9144000" cy="486201"/>
          </a:xfrm>
          <a:prstGeom prst="rect">
            <a:avLst/>
          </a:prstGeom>
        </p:spPr>
      </p:pic>
      <p:pic>
        <p:nvPicPr>
          <p:cNvPr id="24" name="Picture 2">
            <a:extLst>
              <a:ext uri="{FF2B5EF4-FFF2-40B4-BE49-F238E27FC236}">
                <a16:creationId xmlns:a16="http://schemas.microsoft.com/office/drawing/2014/main" id="{2B22BECF-38B1-49BF-BA98-909A709A33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0114" y="2817084"/>
            <a:ext cx="2336667" cy="17525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a:extLst>
              <a:ext uri="{FF2B5EF4-FFF2-40B4-BE49-F238E27FC236}">
                <a16:creationId xmlns:a16="http://schemas.microsoft.com/office/drawing/2014/main" id="{9882E282-BF10-43D9-B35F-A53B40E927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0114" y="989025"/>
            <a:ext cx="2336667" cy="1752500"/>
          </a:xfrm>
          <a:prstGeom prst="rect">
            <a:avLst/>
          </a:prstGeom>
          <a:noFill/>
          <a:extLst>
            <a:ext uri="{909E8E84-426E-40DD-AFC4-6F175D3DCCD1}">
              <a14:hiddenFill xmlns:a14="http://schemas.microsoft.com/office/drawing/2010/main">
                <a:solidFill>
                  <a:srgbClr val="FFFFFF"/>
                </a:solidFill>
              </a14:hiddenFill>
            </a:ext>
          </a:extLst>
        </p:spPr>
      </p:pic>
      <p:pic>
        <p:nvPicPr>
          <p:cNvPr id="26" name="図 25">
            <a:extLst>
              <a:ext uri="{FF2B5EF4-FFF2-40B4-BE49-F238E27FC236}">
                <a16:creationId xmlns:a16="http://schemas.microsoft.com/office/drawing/2014/main" id="{1F67BC59-A6C0-4F0E-8894-1A373829FE03}"/>
              </a:ext>
            </a:extLst>
          </p:cNvPr>
          <p:cNvPicPr>
            <a:picLocks noChangeAspect="1"/>
          </p:cNvPicPr>
          <p:nvPr/>
        </p:nvPicPr>
        <p:blipFill>
          <a:blip r:embed="rId6"/>
          <a:stretch>
            <a:fillRect/>
          </a:stretch>
        </p:blipFill>
        <p:spPr>
          <a:xfrm>
            <a:off x="4785590" y="1665092"/>
            <a:ext cx="1005061" cy="1919386"/>
          </a:xfrm>
          <a:prstGeom prst="rect">
            <a:avLst/>
          </a:prstGeom>
        </p:spPr>
      </p:pic>
      <p:pic>
        <p:nvPicPr>
          <p:cNvPr id="27" name="図 26">
            <a:extLst>
              <a:ext uri="{FF2B5EF4-FFF2-40B4-BE49-F238E27FC236}">
                <a16:creationId xmlns:a16="http://schemas.microsoft.com/office/drawing/2014/main" id="{D8A6A9AA-6DAD-497C-90E8-ABA1336CD0CB}"/>
              </a:ext>
            </a:extLst>
          </p:cNvPr>
          <p:cNvPicPr>
            <a:picLocks noChangeAspect="1"/>
          </p:cNvPicPr>
          <p:nvPr/>
        </p:nvPicPr>
        <p:blipFill>
          <a:blip r:embed="rId7"/>
          <a:stretch>
            <a:fillRect/>
          </a:stretch>
        </p:blipFill>
        <p:spPr>
          <a:xfrm>
            <a:off x="5862415" y="1674294"/>
            <a:ext cx="826179" cy="1838249"/>
          </a:xfrm>
          <a:prstGeom prst="rect">
            <a:avLst/>
          </a:prstGeom>
        </p:spPr>
      </p:pic>
      <p:pic>
        <p:nvPicPr>
          <p:cNvPr id="22" name="図 21">
            <a:extLst>
              <a:ext uri="{FF2B5EF4-FFF2-40B4-BE49-F238E27FC236}">
                <a16:creationId xmlns:a16="http://schemas.microsoft.com/office/drawing/2014/main" id="{48B99E47-E3A8-443F-A372-F469B57CFDA4}"/>
              </a:ext>
            </a:extLst>
          </p:cNvPr>
          <p:cNvPicPr>
            <a:picLocks noChangeAspect="1"/>
          </p:cNvPicPr>
          <p:nvPr/>
        </p:nvPicPr>
        <p:blipFill>
          <a:blip r:embed="rId8"/>
          <a:stretch>
            <a:fillRect/>
          </a:stretch>
        </p:blipFill>
        <p:spPr>
          <a:xfrm>
            <a:off x="4414316" y="1760945"/>
            <a:ext cx="488477" cy="1429248"/>
          </a:xfrm>
          <a:prstGeom prst="rect">
            <a:avLst/>
          </a:prstGeom>
        </p:spPr>
      </p:pic>
      <p:sp>
        <p:nvSpPr>
          <p:cNvPr id="30" name="テキスト ボックス 29">
            <a:extLst>
              <a:ext uri="{FF2B5EF4-FFF2-40B4-BE49-F238E27FC236}">
                <a16:creationId xmlns:a16="http://schemas.microsoft.com/office/drawing/2014/main" id="{9AC2879C-F945-4FED-A26F-10A4961F56C2}"/>
              </a:ext>
            </a:extLst>
          </p:cNvPr>
          <p:cNvSpPr txBox="1"/>
          <p:nvPr/>
        </p:nvSpPr>
        <p:spPr>
          <a:xfrm>
            <a:off x="87219" y="5926521"/>
            <a:ext cx="7410861" cy="880241"/>
          </a:xfrm>
          <a:prstGeom prst="rect">
            <a:avLst/>
          </a:prstGeom>
          <a:noFill/>
        </p:spPr>
        <p:txBody>
          <a:bodyPr wrap="square" rtlCol="0">
            <a:spAutoFit/>
          </a:bodyPr>
          <a:lstStyle/>
          <a:p>
            <a:pPr>
              <a:lnSpc>
                <a:spcPct val="80000"/>
              </a:lnSpc>
            </a:pPr>
            <a:r>
              <a:rPr lang="en-US" altLang="ja-JP" sz="3200" b="1" dirty="0">
                <a:latin typeface="MS UI Gothic" panose="020B0600070205080204" pitchFamily="50" charset="-128"/>
                <a:ea typeface="MS UI Gothic" panose="020B0600070205080204" pitchFamily="50" charset="-128"/>
              </a:rPr>
              <a:t>radical ”</a:t>
            </a:r>
            <a:r>
              <a:rPr lang="en-US" altLang="ja-JP" sz="3200" b="1" dirty="0">
                <a:solidFill>
                  <a:srgbClr val="FF0000"/>
                </a:solidFill>
                <a:latin typeface="MS UI Gothic" panose="020B0600070205080204" pitchFamily="50" charset="-128"/>
                <a:ea typeface="MS UI Gothic" panose="020B0600070205080204" pitchFamily="50" charset="-128"/>
              </a:rPr>
              <a:t>king</a:t>
            </a:r>
            <a:r>
              <a:rPr lang="en-US" altLang="ja-JP" sz="3200" b="1" dirty="0">
                <a:latin typeface="MS UI Gothic" panose="020B0600070205080204" pitchFamily="50" charset="-128"/>
                <a:ea typeface="MS UI Gothic" panose="020B0600070205080204" pitchFamily="50" charset="-128"/>
              </a:rPr>
              <a:t>”</a:t>
            </a:r>
          </a:p>
          <a:p>
            <a:pPr>
              <a:lnSpc>
                <a:spcPct val="80000"/>
              </a:lnSpc>
            </a:pPr>
            <a:r>
              <a:rPr lang="en-US" altLang="ja-JP" sz="3200" b="1" dirty="0">
                <a:latin typeface="MS UI Gothic" panose="020B0600070205080204" pitchFamily="50" charset="-128"/>
                <a:ea typeface="MS UI Gothic" panose="020B0600070205080204" pitchFamily="50" charset="-128"/>
                <a:sym typeface="Wingdings" panose="05000000000000000000" pitchFamily="2" charset="2"/>
              </a:rPr>
              <a:t> symbol of “king”  </a:t>
            </a:r>
            <a:r>
              <a:rPr lang="en-US" altLang="ja-JP" sz="3200" b="1" dirty="0">
                <a:solidFill>
                  <a:srgbClr val="FF0000"/>
                </a:solidFill>
                <a:latin typeface="MS UI Gothic" panose="020B0600070205080204" pitchFamily="50" charset="-128"/>
                <a:ea typeface="MS UI Gothic" panose="020B0600070205080204" pitchFamily="50" charset="-128"/>
              </a:rPr>
              <a:t>precious stone</a:t>
            </a:r>
            <a:endParaRPr lang="en-US" altLang="ja-JP" sz="3200" b="1" dirty="0">
              <a:latin typeface="MS UI Gothic" panose="020B0600070205080204" pitchFamily="50" charset="-128"/>
              <a:ea typeface="MS UI Gothic" panose="020B0600070205080204" pitchFamily="50" charset="-128"/>
            </a:endParaRPr>
          </a:p>
        </p:txBody>
      </p:sp>
      <p:pic>
        <p:nvPicPr>
          <p:cNvPr id="31" name="図 30">
            <a:extLst>
              <a:ext uri="{FF2B5EF4-FFF2-40B4-BE49-F238E27FC236}">
                <a16:creationId xmlns:a16="http://schemas.microsoft.com/office/drawing/2014/main" id="{E5DAAE4D-25A0-4AEB-BF0A-20D8AA91A90A}"/>
              </a:ext>
            </a:extLst>
          </p:cNvPr>
          <p:cNvPicPr>
            <a:picLocks noChangeAspect="1"/>
          </p:cNvPicPr>
          <p:nvPr/>
        </p:nvPicPr>
        <p:blipFill>
          <a:blip r:embed="rId9"/>
          <a:stretch>
            <a:fillRect/>
          </a:stretch>
        </p:blipFill>
        <p:spPr>
          <a:xfrm>
            <a:off x="187599" y="4410755"/>
            <a:ext cx="750103" cy="1511926"/>
          </a:xfrm>
          <a:prstGeom prst="rect">
            <a:avLst/>
          </a:prstGeom>
        </p:spPr>
      </p:pic>
      <p:pic>
        <p:nvPicPr>
          <p:cNvPr id="4100" name="図 4099">
            <a:extLst>
              <a:ext uri="{FF2B5EF4-FFF2-40B4-BE49-F238E27FC236}">
                <a16:creationId xmlns:a16="http://schemas.microsoft.com/office/drawing/2014/main" id="{46EE7820-2866-4CFD-B5C7-6882A7C37CAF}"/>
              </a:ext>
            </a:extLst>
          </p:cNvPr>
          <p:cNvPicPr>
            <a:picLocks noChangeAspect="1"/>
          </p:cNvPicPr>
          <p:nvPr/>
        </p:nvPicPr>
        <p:blipFill>
          <a:blip r:embed="rId10"/>
          <a:stretch>
            <a:fillRect/>
          </a:stretch>
        </p:blipFill>
        <p:spPr>
          <a:xfrm>
            <a:off x="4400613" y="3541161"/>
            <a:ext cx="2230234" cy="1471172"/>
          </a:xfrm>
          <a:prstGeom prst="rect">
            <a:avLst/>
          </a:prstGeom>
        </p:spPr>
      </p:pic>
      <p:sp>
        <p:nvSpPr>
          <p:cNvPr id="29" name="テキスト ボックス 28">
            <a:extLst>
              <a:ext uri="{FF2B5EF4-FFF2-40B4-BE49-F238E27FC236}">
                <a16:creationId xmlns:a16="http://schemas.microsoft.com/office/drawing/2014/main" id="{6E4A0942-1C31-4620-85E1-C690F1F8B431}"/>
              </a:ext>
            </a:extLst>
          </p:cNvPr>
          <p:cNvSpPr txBox="1"/>
          <p:nvPr/>
        </p:nvSpPr>
        <p:spPr>
          <a:xfrm>
            <a:off x="79614" y="2189327"/>
            <a:ext cx="4419815" cy="1126462"/>
          </a:xfrm>
          <a:prstGeom prst="rect">
            <a:avLst/>
          </a:prstGeom>
          <a:noFill/>
        </p:spPr>
        <p:txBody>
          <a:bodyPr wrap="square" rtlCol="0">
            <a:spAutoFit/>
          </a:bodyPr>
          <a:lstStyle/>
          <a:p>
            <a:pPr>
              <a:lnSpc>
                <a:spcPct val="80000"/>
              </a:lnSpc>
            </a:pPr>
            <a:r>
              <a:rPr lang="en-US" altLang="ja-JP" sz="2800" dirty="0">
                <a:latin typeface="MS UI Gothic" panose="020B0600070205080204" pitchFamily="50" charset="-128"/>
                <a:ea typeface="MS UI Gothic" panose="020B0600070205080204" pitchFamily="50" charset="-128"/>
              </a:rPr>
              <a:t>The straw doll/horse/dog were washed into the river to drive away the bad things.</a:t>
            </a:r>
          </a:p>
        </p:txBody>
      </p:sp>
      <p:sp>
        <p:nvSpPr>
          <p:cNvPr id="38" name="テキスト ボックス 37">
            <a:extLst>
              <a:ext uri="{FF2B5EF4-FFF2-40B4-BE49-F238E27FC236}">
                <a16:creationId xmlns:a16="http://schemas.microsoft.com/office/drawing/2014/main" id="{6AF41903-249A-4732-8C42-E86D4FEFA5AF}"/>
              </a:ext>
            </a:extLst>
          </p:cNvPr>
          <p:cNvSpPr txBox="1"/>
          <p:nvPr/>
        </p:nvSpPr>
        <p:spPr>
          <a:xfrm>
            <a:off x="276667" y="3198167"/>
            <a:ext cx="4092426" cy="461665"/>
          </a:xfrm>
          <a:prstGeom prst="rect">
            <a:avLst/>
          </a:prstGeom>
          <a:noFill/>
        </p:spPr>
        <p:txBody>
          <a:bodyPr wrap="square">
            <a:spAutoFit/>
          </a:bodyPr>
          <a:lstStyle/>
          <a:p>
            <a:r>
              <a:rPr lang="ja-JP" altLang="en-US" sz="1200" dirty="0">
                <a:latin typeface="MS UI Gothic" panose="020B0600070205080204" pitchFamily="50" charset="-128"/>
                <a:ea typeface="MS UI Gothic" panose="020B0600070205080204" pitchFamily="50" charset="-128"/>
              </a:rPr>
              <a:t>https://commons.wikimedia.org/wiki/File:Lazurite.jpg</a:t>
            </a:r>
          </a:p>
          <a:p>
            <a:r>
              <a:rPr lang="ja-JP" altLang="en-US" sz="1200" dirty="0">
                <a:latin typeface="MS UI Gothic" panose="020B0600070205080204" pitchFamily="50" charset="-128"/>
                <a:ea typeface="MS UI Gothic" panose="020B0600070205080204" pitchFamily="50" charset="-128"/>
              </a:rPr>
              <a:t>Didier Descouens, CC BY-SA 4.0, via Wikimedia Commons</a:t>
            </a:r>
          </a:p>
        </p:txBody>
      </p:sp>
      <p:sp>
        <p:nvSpPr>
          <p:cNvPr id="8" name="テキスト ボックス 7">
            <a:extLst>
              <a:ext uri="{FF2B5EF4-FFF2-40B4-BE49-F238E27FC236}">
                <a16:creationId xmlns:a16="http://schemas.microsoft.com/office/drawing/2014/main" id="{CEC82023-DDC8-4421-82BB-CCE75D2EC1FC}"/>
              </a:ext>
            </a:extLst>
          </p:cNvPr>
          <p:cNvSpPr txBox="1"/>
          <p:nvPr/>
        </p:nvSpPr>
        <p:spPr>
          <a:xfrm>
            <a:off x="1603797" y="1813392"/>
            <a:ext cx="3025791" cy="498598"/>
          </a:xfrm>
          <a:prstGeom prst="rect">
            <a:avLst/>
          </a:prstGeom>
          <a:noFill/>
        </p:spPr>
        <p:txBody>
          <a:bodyPr wrap="square" rtlCol="0">
            <a:spAutoFit/>
          </a:bodyPr>
          <a:lstStyle/>
          <a:p>
            <a:pPr>
              <a:lnSpc>
                <a:spcPct val="80000"/>
              </a:lnSpc>
            </a:pPr>
            <a:r>
              <a:rPr lang="en-US" altLang="ja-JP" sz="3300" b="1" dirty="0">
                <a:latin typeface="MS UI Gothic" panose="020B0600070205080204" pitchFamily="50" charset="-128"/>
                <a:ea typeface="MS UI Gothic" panose="020B0600070205080204" pitchFamily="50" charset="-128"/>
              </a:rPr>
              <a:t>radical ”</a:t>
            </a:r>
            <a:r>
              <a:rPr lang="en-US" altLang="ja-JP" sz="3300" b="1" dirty="0">
                <a:solidFill>
                  <a:srgbClr val="FF0000"/>
                </a:solidFill>
                <a:latin typeface="MS UI Gothic" panose="020B0600070205080204" pitchFamily="50" charset="-128"/>
                <a:ea typeface="MS UI Gothic" panose="020B0600070205080204" pitchFamily="50" charset="-128"/>
              </a:rPr>
              <a:t>water</a:t>
            </a:r>
            <a:r>
              <a:rPr lang="en-US" altLang="ja-JP" sz="3300" b="1" dirty="0">
                <a:latin typeface="MS UI Gothic" panose="020B0600070205080204" pitchFamily="50" charset="-128"/>
                <a:ea typeface="MS UI Gothic" panose="020B0600070205080204" pitchFamily="50" charset="-128"/>
              </a:rPr>
              <a:t>”</a:t>
            </a:r>
          </a:p>
        </p:txBody>
      </p:sp>
      <p:pic>
        <p:nvPicPr>
          <p:cNvPr id="4102" name="Picture 4">
            <a:extLst>
              <a:ext uri="{FF2B5EF4-FFF2-40B4-BE49-F238E27FC236}">
                <a16:creationId xmlns:a16="http://schemas.microsoft.com/office/drawing/2014/main" id="{D17E05CB-47FE-492B-927F-74D830A7EE7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07706" y="3595775"/>
            <a:ext cx="1917288" cy="2323984"/>
          </a:xfrm>
          <a:prstGeom prst="rect">
            <a:avLst/>
          </a:prstGeom>
          <a:noFill/>
          <a:extLst>
            <a:ext uri="{909E8E84-426E-40DD-AFC4-6F175D3DCCD1}">
              <a14:hiddenFill xmlns:a14="http://schemas.microsoft.com/office/drawing/2010/main">
                <a:solidFill>
                  <a:srgbClr val="FFFFFF"/>
                </a:solidFill>
              </a14:hiddenFill>
            </a:ext>
          </a:extLst>
        </p:spPr>
      </p:pic>
      <p:sp>
        <p:nvSpPr>
          <p:cNvPr id="41" name="テキスト ボックス 40">
            <a:extLst>
              <a:ext uri="{FF2B5EF4-FFF2-40B4-BE49-F238E27FC236}">
                <a16:creationId xmlns:a16="http://schemas.microsoft.com/office/drawing/2014/main" id="{DD593900-4B96-482C-B05C-26D2CBB32E2A}"/>
              </a:ext>
            </a:extLst>
          </p:cNvPr>
          <p:cNvSpPr txBox="1"/>
          <p:nvPr/>
        </p:nvSpPr>
        <p:spPr>
          <a:xfrm>
            <a:off x="3124994" y="4956671"/>
            <a:ext cx="5831407" cy="1532727"/>
          </a:xfrm>
          <a:prstGeom prst="rect">
            <a:avLst/>
          </a:prstGeom>
          <a:noFill/>
        </p:spPr>
        <p:txBody>
          <a:bodyPr wrap="square">
            <a:spAutoFit/>
          </a:bodyPr>
          <a:lstStyle/>
          <a:p>
            <a:pPr>
              <a:lnSpc>
                <a:spcPct val="70000"/>
              </a:lnSpc>
            </a:pPr>
            <a:r>
              <a:rPr lang="ja-JP" altLang="en-US" sz="3600" dirty="0">
                <a:latin typeface="MS UI Gothic" panose="020B0600070205080204" pitchFamily="50" charset="-128"/>
                <a:ea typeface="MS UI Gothic" panose="020B0600070205080204" pitchFamily="50" charset="-128"/>
              </a:rPr>
              <a:t>the color of the clear current resembles the lapis-lazuli</a:t>
            </a:r>
            <a:endParaRPr lang="en-US" altLang="ja-JP" sz="3600" dirty="0">
              <a:latin typeface="MS UI Gothic" panose="020B0600070205080204" pitchFamily="50" charset="-128"/>
              <a:ea typeface="MS UI Gothic" panose="020B0600070205080204" pitchFamily="50" charset="-128"/>
            </a:endParaRPr>
          </a:p>
          <a:p>
            <a:pPr>
              <a:lnSpc>
                <a:spcPct val="80000"/>
              </a:lnSpc>
            </a:pPr>
            <a:r>
              <a:rPr lang="en-US" altLang="ja-JP" sz="5400" dirty="0">
                <a:latin typeface="MS UI Gothic" panose="020B0600070205080204" pitchFamily="50" charset="-128"/>
                <a:ea typeface="MS UI Gothic" panose="020B0600070205080204" pitchFamily="50" charset="-128"/>
                <a:sym typeface="Wingdings" panose="05000000000000000000" pitchFamily="2" charset="2"/>
              </a:rPr>
              <a:t>	 </a:t>
            </a:r>
            <a:r>
              <a:rPr lang="en-US" altLang="ja-JP" sz="5400" dirty="0">
                <a:solidFill>
                  <a:srgbClr val="FF0000"/>
                </a:solidFill>
                <a:highlight>
                  <a:srgbClr val="00FFFF"/>
                </a:highlight>
                <a:latin typeface="MS UI Gothic" panose="020B0600070205080204" pitchFamily="50" charset="-128"/>
                <a:ea typeface="MS UI Gothic" panose="020B0600070205080204" pitchFamily="50" charset="-128"/>
                <a:sym typeface="Wingdings" panose="05000000000000000000" pitchFamily="2" charset="2"/>
              </a:rPr>
              <a:t>lapis-lazuli</a:t>
            </a:r>
            <a:endParaRPr lang="ja-JP" altLang="en-US" sz="5400" dirty="0">
              <a:solidFill>
                <a:srgbClr val="FF0000"/>
              </a:solidFill>
              <a:highlight>
                <a:srgbClr val="00FFFF"/>
              </a:highlight>
              <a:latin typeface="MS UI Gothic" panose="020B0600070205080204" pitchFamily="50" charset="-128"/>
              <a:ea typeface="MS UI Gothic" panose="020B0600070205080204" pitchFamily="50" charset="-128"/>
            </a:endParaRPr>
          </a:p>
        </p:txBody>
      </p:sp>
      <p:sp>
        <p:nvSpPr>
          <p:cNvPr id="23" name="テキスト ボックス 22">
            <a:extLst>
              <a:ext uri="{FF2B5EF4-FFF2-40B4-BE49-F238E27FC236}">
                <a16:creationId xmlns:a16="http://schemas.microsoft.com/office/drawing/2014/main" id="{5C730B78-A91A-47AF-BCE7-9802F217765C}"/>
              </a:ext>
            </a:extLst>
          </p:cNvPr>
          <p:cNvSpPr txBox="1"/>
          <p:nvPr/>
        </p:nvSpPr>
        <p:spPr>
          <a:xfrm>
            <a:off x="87219" y="899557"/>
            <a:ext cx="6554960" cy="1015663"/>
          </a:xfrm>
          <a:prstGeom prst="rect">
            <a:avLst/>
          </a:prstGeom>
          <a:noFill/>
        </p:spPr>
        <p:txBody>
          <a:bodyPr wrap="square">
            <a:spAutoFit/>
          </a:bodyPr>
          <a:lstStyle/>
          <a:p>
            <a:r>
              <a:rPr lang="en-US" altLang="ja-JP" sz="1200" dirty="0">
                <a:latin typeface="MS UI Gothic" panose="020B0600070205080204" pitchFamily="50" charset="-128"/>
                <a:ea typeface="MS UI Gothic" panose="020B0600070205080204" pitchFamily="50" charset="-128"/>
              </a:rPr>
              <a:t>https://commons.wikimedia.org/wiki/File:National_Museum_of_Ethnology,_Osaka_-_Spirit_figures_(Straw_dolls)_-_Murayama_City,_Yamagata_Pref._-_Collected_in_the_1970s.jpg</a:t>
            </a:r>
            <a:endParaRPr lang="ja-JP" altLang="en-US" sz="1200" dirty="0">
              <a:latin typeface="MS UI Gothic" panose="020B0600070205080204" pitchFamily="50" charset="-128"/>
              <a:ea typeface="MS UI Gothic" panose="020B0600070205080204" pitchFamily="50" charset="-128"/>
            </a:endParaRPr>
          </a:p>
          <a:p>
            <a:r>
              <a:rPr lang="ja-JP" altLang="en-US" sz="1200" dirty="0">
                <a:latin typeface="MS UI Gothic" panose="020B0600070205080204" pitchFamily="50" charset="-128"/>
                <a:ea typeface="MS UI Gothic" panose="020B0600070205080204" pitchFamily="50" charset="-128"/>
              </a:rPr>
              <a:t>https://commons.wikimedia.org/wiki/File:National_Museum_of_Ethnology,_Osaka_-_Straw_horses_-_Festival_%22D%C3%B4soshin-matsuri%22_-_Daisen-ch%C3%B4,_Tottori_pref._-_Made_in_1978.jpg</a:t>
            </a:r>
            <a:endParaRPr lang="en-US" altLang="ja-JP" sz="1200" dirty="0">
              <a:latin typeface="MS UI Gothic" panose="020B0600070205080204" pitchFamily="50" charset="-128"/>
              <a:ea typeface="MS UI Gothic" panose="020B0600070205080204" pitchFamily="50" charset="-128"/>
            </a:endParaRPr>
          </a:p>
          <a:p>
            <a:r>
              <a:rPr lang="ja-JP" altLang="en-US" sz="1200" dirty="0">
                <a:latin typeface="MS UI Gothic" panose="020B0600070205080204" pitchFamily="50" charset="-128"/>
                <a:ea typeface="MS UI Gothic" panose="020B0600070205080204" pitchFamily="50" charset="-128"/>
              </a:rPr>
              <a:t>Yanajin33, CC BY-SA , via Wikimedia Commons</a:t>
            </a:r>
          </a:p>
        </p:txBody>
      </p:sp>
    </p:spTree>
    <p:extLst>
      <p:ext uri="{BB962C8B-B14F-4D97-AF65-F5344CB8AC3E}">
        <p14:creationId xmlns:p14="http://schemas.microsoft.com/office/powerpoint/2010/main" val="357927813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4591</TotalTime>
  <Words>1099</Words>
  <Application>Microsoft Office PowerPoint</Application>
  <PresentationFormat>画面に合わせる (4:3)</PresentationFormat>
  <Paragraphs>102</Paragraphs>
  <Slides>14</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14</vt:i4>
      </vt:variant>
    </vt:vector>
  </HeadingPairs>
  <TitlesOfParts>
    <vt:vector size="21" baseType="lpstr">
      <vt:lpstr>MS UI Gothic</vt:lpstr>
      <vt:lpstr>游ゴシック</vt:lpstr>
      <vt:lpstr>Arial</vt:lpstr>
      <vt:lpstr>Calibri</vt:lpstr>
      <vt:lpstr>Calibri Light</vt:lpstr>
      <vt:lpstr>Wingdings</vt:lpstr>
      <vt:lpstr>Office テーマ</vt:lpstr>
      <vt:lpstr>Free Kanji Material  無料漢字教材 kanji0085-0086 Advanced Kanji　新城直樹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新城　直樹</dc:creator>
  <cp:lastModifiedBy>新城　直樹</cp:lastModifiedBy>
  <cp:revision>99</cp:revision>
  <dcterms:created xsi:type="dcterms:W3CDTF">2022-02-04T14:29:48Z</dcterms:created>
  <dcterms:modified xsi:type="dcterms:W3CDTF">2022-03-04T09:31:06Z</dcterms:modified>
</cp:coreProperties>
</file>