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542" r:id="rId2"/>
    <p:sldId id="543" r:id="rId3"/>
    <p:sldId id="539" r:id="rId4"/>
    <p:sldId id="549" r:id="rId5"/>
    <p:sldId id="336" r:id="rId6"/>
    <p:sldId id="547" r:id="rId7"/>
    <p:sldId id="548"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8585"/>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58" autoAdjust="0"/>
    <p:restoredTop sz="94343" autoAdjust="0"/>
  </p:normalViewPr>
  <p:slideViewPr>
    <p:cSldViewPr snapToGrid="0">
      <p:cViewPr varScale="1">
        <p:scale>
          <a:sx n="65" d="100"/>
          <a:sy n="65" d="100"/>
        </p:scale>
        <p:origin x="135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099704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4229930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391558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717771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7BF8274-35F6-4B64-8986-3AF2353B22F2}" type="datetimeFigureOut">
              <a:rPr kumimoji="1" lang="ja-JP" altLang="en-US" smtClean="0"/>
              <a:t>2022/3/12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81993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428282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7BF8274-35F6-4B64-8986-3AF2353B22F2}" type="datetimeFigureOut">
              <a:rPr kumimoji="1" lang="ja-JP" altLang="en-US" smtClean="0"/>
              <a:t>2022/3/12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2667378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7BF8274-35F6-4B64-8986-3AF2353B22F2}" type="datetimeFigureOut">
              <a:rPr kumimoji="1" lang="ja-JP" altLang="en-US" smtClean="0"/>
              <a:t>2022/3/12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031170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BF8274-35F6-4B64-8986-3AF2353B22F2}" type="datetimeFigureOut">
              <a:rPr kumimoji="1" lang="ja-JP" altLang="en-US" smtClean="0"/>
              <a:t>2022/3/12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429347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966693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BF8274-35F6-4B64-8986-3AF2353B22F2}" type="datetimeFigureOut">
              <a:rPr kumimoji="1" lang="ja-JP" altLang="en-US" smtClean="0"/>
              <a:t>2022/3/12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1731403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BF8274-35F6-4B64-8986-3AF2353B22F2}" type="datetimeFigureOut">
              <a:rPr kumimoji="1" lang="ja-JP" altLang="en-US" smtClean="0"/>
              <a:t>2022/3/12</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C81255-AFF8-46C5-A09D-F5909B46ED95}" type="slidenum">
              <a:rPr kumimoji="1" lang="ja-JP" altLang="en-US" smtClean="0"/>
              <a:t>‹#›</a:t>
            </a:fld>
            <a:endParaRPr kumimoji="1" lang="ja-JP" altLang="en-US"/>
          </a:p>
        </p:txBody>
      </p:sp>
    </p:spTree>
    <p:extLst>
      <p:ext uri="{BB962C8B-B14F-4D97-AF65-F5344CB8AC3E}">
        <p14:creationId xmlns:p14="http://schemas.microsoft.com/office/powerpoint/2010/main" val="32863200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isu.skr.u-ryukyu.ac.jp/staff/arashiro/"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6.gif"/></Relationships>
</file>

<file path=ppt/slides/_rels/slide5.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7.png"/><Relationship Id="rId1" Type="http://schemas.openxmlformats.org/officeDocument/2006/relationships/slideLayout" Target="../slideLayouts/slideLayout7.xml"/><Relationship Id="rId6" Type="http://schemas.openxmlformats.org/officeDocument/2006/relationships/image" Target="../media/image11.png"/><Relationship Id="rId5" Type="http://schemas.openxmlformats.org/officeDocument/2006/relationships/image" Target="../media/image10.png"/><Relationship Id="rId10" Type="http://schemas.openxmlformats.org/officeDocument/2006/relationships/image" Target="../media/image15.png"/><Relationship Id="rId4" Type="http://schemas.openxmlformats.org/officeDocument/2006/relationships/image" Target="../media/image9.png"/><Relationship Id="rId9" Type="http://schemas.openxmlformats.org/officeDocument/2006/relationships/image" Target="../media/image14.gif"/></Relationships>
</file>

<file path=ppt/slides/_rels/slide6.xml.rels><?xml version="1.0" encoding="UTF-8" standalone="yes"?>
<Relationships xmlns="http://schemas.openxmlformats.org/package/2006/relationships"><Relationship Id="rId8" Type="http://schemas.openxmlformats.org/officeDocument/2006/relationships/image" Target="../media/image22.png"/><Relationship Id="rId13" Type="http://schemas.openxmlformats.org/officeDocument/2006/relationships/image" Target="../media/image27.png"/><Relationship Id="rId3" Type="http://schemas.openxmlformats.org/officeDocument/2006/relationships/image" Target="../media/image17.png"/><Relationship Id="rId7" Type="http://schemas.openxmlformats.org/officeDocument/2006/relationships/image" Target="../media/image21.png"/><Relationship Id="rId12" Type="http://schemas.openxmlformats.org/officeDocument/2006/relationships/image" Target="../media/image26.gif"/><Relationship Id="rId2" Type="http://schemas.openxmlformats.org/officeDocument/2006/relationships/image" Target="../media/image16.png"/><Relationship Id="rId1" Type="http://schemas.openxmlformats.org/officeDocument/2006/relationships/slideLayout" Target="../slideLayouts/slideLayout7.xml"/><Relationship Id="rId6" Type="http://schemas.openxmlformats.org/officeDocument/2006/relationships/image" Target="../media/image20.png"/><Relationship Id="rId11" Type="http://schemas.openxmlformats.org/officeDocument/2006/relationships/image" Target="../media/image25.jpeg"/><Relationship Id="rId5" Type="http://schemas.openxmlformats.org/officeDocument/2006/relationships/image" Target="../media/image19.png"/><Relationship Id="rId10" Type="http://schemas.openxmlformats.org/officeDocument/2006/relationships/image" Target="../media/image24.png"/><Relationship Id="rId4" Type="http://schemas.openxmlformats.org/officeDocument/2006/relationships/image" Target="../media/image18.png"/><Relationship Id="rId9" Type="http://schemas.openxmlformats.org/officeDocument/2006/relationships/image" Target="../media/image23.png"/></Relationships>
</file>

<file path=ppt/slides/_rels/slide7.xml.rels><?xml version="1.0" encoding="UTF-8" standalone="yes"?>
<Relationships xmlns="http://schemas.openxmlformats.org/package/2006/relationships"><Relationship Id="rId8" Type="http://schemas.openxmlformats.org/officeDocument/2006/relationships/image" Target="../media/image25.jpeg"/><Relationship Id="rId3" Type="http://schemas.openxmlformats.org/officeDocument/2006/relationships/image" Target="../media/image18.png"/><Relationship Id="rId7" Type="http://schemas.openxmlformats.org/officeDocument/2006/relationships/image" Target="../media/image24.png"/><Relationship Id="rId2" Type="http://schemas.openxmlformats.org/officeDocument/2006/relationships/image" Target="../media/image17.png"/><Relationship Id="rId1" Type="http://schemas.openxmlformats.org/officeDocument/2006/relationships/slideLayout" Target="../slideLayouts/slideLayout7.xml"/><Relationship Id="rId6" Type="http://schemas.openxmlformats.org/officeDocument/2006/relationships/image" Target="../media/image23.png"/><Relationship Id="rId5" Type="http://schemas.openxmlformats.org/officeDocument/2006/relationships/image" Target="../media/image22.png"/><Relationship Id="rId10" Type="http://schemas.openxmlformats.org/officeDocument/2006/relationships/image" Target="../media/image27.png"/><Relationship Id="rId4" Type="http://schemas.openxmlformats.org/officeDocument/2006/relationships/image" Target="../media/image21.png"/><Relationship Id="rId9" Type="http://schemas.openxmlformats.org/officeDocument/2006/relationships/image" Target="../media/image28.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C531263-49D2-4561-B366-19685FC98532}"/>
              </a:ext>
            </a:extLst>
          </p:cNvPr>
          <p:cNvSpPr>
            <a:spLocks noGrp="1"/>
          </p:cNvSpPr>
          <p:nvPr>
            <p:ph type="title"/>
          </p:nvPr>
        </p:nvSpPr>
        <p:spPr>
          <a:xfrm>
            <a:off x="276046" y="365126"/>
            <a:ext cx="8086290" cy="1325563"/>
          </a:xfrm>
        </p:spPr>
        <p:txBody>
          <a:bodyPr>
            <a:normAutofit/>
          </a:bodyPr>
          <a:lstStyle/>
          <a:p>
            <a:pPr algn="r"/>
            <a:r>
              <a:rPr kumimoji="1" lang="en-US" altLang="ja-JP" dirty="0"/>
              <a:t>Free Kanji Material  </a:t>
            </a:r>
            <a:r>
              <a:rPr kumimoji="1" lang="ja-JP" altLang="en-US" dirty="0"/>
              <a:t>無料漢字教材</a:t>
            </a:r>
            <a:br>
              <a:rPr kumimoji="1" lang="en-US" altLang="ja-JP" dirty="0"/>
            </a:br>
            <a:r>
              <a:rPr kumimoji="1" lang="en-US" altLang="ja-JP" sz="3600" dirty="0">
                <a:solidFill>
                  <a:srgbClr val="FF0000"/>
                </a:solidFill>
                <a:highlight>
                  <a:srgbClr val="FFFF00"/>
                </a:highlight>
              </a:rPr>
              <a:t>kanji0075-0077</a:t>
            </a:r>
            <a:r>
              <a:rPr lang="ja-JP" altLang="en-US" sz="3600" dirty="0"/>
              <a:t>　新城直樹</a:t>
            </a:r>
            <a:endParaRPr kumimoji="1" lang="ja-JP" altLang="en-US" sz="3600" dirty="0"/>
          </a:p>
        </p:txBody>
      </p:sp>
      <p:sp>
        <p:nvSpPr>
          <p:cNvPr id="3" name="コンテンツ プレースホルダー 2">
            <a:extLst>
              <a:ext uri="{FF2B5EF4-FFF2-40B4-BE49-F238E27FC236}">
                <a16:creationId xmlns:a16="http://schemas.microsoft.com/office/drawing/2014/main" id="{65CAA980-FE4A-48E0-826A-3FA6EF638441}"/>
              </a:ext>
            </a:extLst>
          </p:cNvPr>
          <p:cNvSpPr>
            <a:spLocks noGrp="1"/>
          </p:cNvSpPr>
          <p:nvPr>
            <p:ph idx="1"/>
          </p:nvPr>
        </p:nvSpPr>
        <p:spPr>
          <a:xfrm>
            <a:off x="276046" y="2141536"/>
            <a:ext cx="8351760" cy="4351338"/>
          </a:xfrm>
        </p:spPr>
        <p:txBody>
          <a:bodyPr>
            <a:normAutofit fontScale="92500"/>
          </a:bodyPr>
          <a:lstStyle/>
          <a:p>
            <a:pPr marL="0" indent="0">
              <a:buNone/>
            </a:pPr>
            <a:r>
              <a:rPr kumimoji="1" lang="ja-JP" altLang="en-US" dirty="0"/>
              <a:t>　本漢字教材は個人、法人、商用、非商用問わず無料でご利用頂けます。</a:t>
            </a:r>
          </a:p>
          <a:p>
            <a:pPr marL="0" indent="0">
              <a:buNone/>
            </a:pPr>
            <a:r>
              <a:rPr kumimoji="1" lang="ja-JP" altLang="en-US" dirty="0"/>
              <a:t>　ただし，一部</a:t>
            </a:r>
            <a:r>
              <a:rPr lang="ja-JP" altLang="en-US" dirty="0"/>
              <a:t>の</a:t>
            </a:r>
            <a:r>
              <a:rPr kumimoji="1" lang="ja-JP" altLang="en-US" dirty="0"/>
              <a:t>画像ファイルはクリエイティブ・コモンズ・ライセンスに基づいて利用していますので，例えば，ご自身で加工・編集したものを公開・配布する場合は自己責任で条件をお守りください。</a:t>
            </a:r>
          </a:p>
          <a:p>
            <a:pPr marL="0" indent="0">
              <a:buNone/>
            </a:pPr>
            <a:r>
              <a:rPr kumimoji="1" lang="ja-JP" altLang="en-US" dirty="0"/>
              <a:t>　書き順の</a:t>
            </a:r>
            <a:r>
              <a:rPr kumimoji="1" lang="en-US" altLang="ja-JP" dirty="0"/>
              <a:t>GIF</a:t>
            </a:r>
            <a:r>
              <a:rPr kumimoji="1" lang="ja-JP" altLang="en-US" dirty="0"/>
              <a:t>ファイルは全て新城が作成したものです。書き順の</a:t>
            </a:r>
            <a:r>
              <a:rPr kumimoji="1" lang="en-US" altLang="ja-JP" dirty="0"/>
              <a:t>GIF</a:t>
            </a:r>
            <a:r>
              <a:rPr kumimoji="1" lang="ja-JP" altLang="en-US" dirty="0"/>
              <a:t>ファイルを編集・加工するために編集用ファイルがほしいという方はご連絡ください（</a:t>
            </a:r>
            <a:r>
              <a:rPr kumimoji="1" lang="en-US" altLang="ja-JP" dirty="0"/>
              <a:t>RealPaint</a:t>
            </a:r>
            <a:r>
              <a:rPr kumimoji="1" lang="ja-JP" altLang="en-US" dirty="0"/>
              <a:t>で作成しましたので，</a:t>
            </a:r>
            <a:r>
              <a:rPr kumimoji="1" lang="en-US" altLang="ja-JP" dirty="0"/>
              <a:t>rli</a:t>
            </a:r>
            <a:r>
              <a:rPr kumimoji="1" lang="ja-JP" altLang="en-US" dirty="0"/>
              <a:t>ファイルをお渡しします）。</a:t>
            </a:r>
          </a:p>
        </p:txBody>
      </p:sp>
    </p:spTree>
    <p:extLst>
      <p:ext uri="{BB962C8B-B14F-4D97-AF65-F5344CB8AC3E}">
        <p14:creationId xmlns:p14="http://schemas.microsoft.com/office/powerpoint/2010/main" val="784034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E21242BE-93A4-42A6-A9D6-5063E40DDE62}"/>
              </a:ext>
            </a:extLst>
          </p:cNvPr>
          <p:cNvSpPr txBox="1"/>
          <p:nvPr/>
        </p:nvSpPr>
        <p:spPr>
          <a:xfrm>
            <a:off x="426720" y="1719031"/>
            <a:ext cx="8290560" cy="646331"/>
          </a:xfrm>
          <a:prstGeom prst="rect">
            <a:avLst/>
          </a:prstGeom>
          <a:noFill/>
        </p:spPr>
        <p:txBody>
          <a:bodyPr wrap="square">
            <a:spAutoFit/>
          </a:bodyPr>
          <a:lstStyle/>
          <a:p>
            <a:r>
              <a:rPr lang="ja-JP" altLang="en-US" sz="3600" dirty="0">
                <a:hlinkClick r:id="rId2"/>
              </a:rPr>
              <a:t>http://isu.skr.u-ryukyu.ac.jp/staff/arashiro/</a:t>
            </a:r>
            <a:endParaRPr lang="ja-JP" altLang="en-US" sz="3600" dirty="0"/>
          </a:p>
        </p:txBody>
      </p:sp>
      <p:pic>
        <p:nvPicPr>
          <p:cNvPr id="5" name="図 4">
            <a:extLst>
              <a:ext uri="{FF2B5EF4-FFF2-40B4-BE49-F238E27FC236}">
                <a16:creationId xmlns:a16="http://schemas.microsoft.com/office/drawing/2014/main" id="{1DA3ADFE-648B-4543-AE3D-D7BF18E8E7DA}"/>
              </a:ext>
            </a:extLst>
          </p:cNvPr>
          <p:cNvPicPr>
            <a:picLocks noChangeAspect="1"/>
          </p:cNvPicPr>
          <p:nvPr/>
        </p:nvPicPr>
        <p:blipFill>
          <a:blip r:embed="rId3"/>
          <a:stretch>
            <a:fillRect/>
          </a:stretch>
        </p:blipFill>
        <p:spPr>
          <a:xfrm>
            <a:off x="1511630" y="2275223"/>
            <a:ext cx="6120740" cy="4407556"/>
          </a:xfrm>
          <a:prstGeom prst="rect">
            <a:avLst/>
          </a:prstGeom>
        </p:spPr>
      </p:pic>
      <p:sp>
        <p:nvSpPr>
          <p:cNvPr id="7" name="テキスト ボックス 6">
            <a:extLst>
              <a:ext uri="{FF2B5EF4-FFF2-40B4-BE49-F238E27FC236}">
                <a16:creationId xmlns:a16="http://schemas.microsoft.com/office/drawing/2014/main" id="{32866A8E-051B-470C-9EC4-C2AEDAD3794F}"/>
              </a:ext>
            </a:extLst>
          </p:cNvPr>
          <p:cNvSpPr txBox="1"/>
          <p:nvPr/>
        </p:nvSpPr>
        <p:spPr>
          <a:xfrm>
            <a:off x="172720" y="175221"/>
            <a:ext cx="8798560" cy="1754326"/>
          </a:xfrm>
          <a:prstGeom prst="rect">
            <a:avLst/>
          </a:prstGeom>
          <a:noFill/>
        </p:spPr>
        <p:txBody>
          <a:bodyPr wrap="square">
            <a:spAutoFit/>
          </a:bodyPr>
          <a:lstStyle/>
          <a:p>
            <a:r>
              <a:rPr kumimoji="1" lang="ja-JP" altLang="en-US" sz="3600" dirty="0"/>
              <a:t>本教材は，下記の</a:t>
            </a:r>
            <a:r>
              <a:rPr kumimoji="1" lang="en-US" altLang="ja-JP" sz="3600" dirty="0" err="1"/>
              <a:t>PRQMaker</a:t>
            </a:r>
            <a:r>
              <a:rPr kumimoji="1" lang="ja-JP" altLang="en-US" sz="3600" dirty="0"/>
              <a:t>の語彙リスト（</a:t>
            </a:r>
            <a:r>
              <a:rPr kumimoji="1" lang="en-US" altLang="ja-JP" sz="3600" dirty="0"/>
              <a:t>1006kanji_VocabularyList.xlsx</a:t>
            </a:r>
            <a:r>
              <a:rPr kumimoji="1" lang="ja-JP" altLang="en-US" sz="3600" dirty="0"/>
              <a:t>）に基づき作成しています。</a:t>
            </a:r>
            <a:endParaRPr lang="ja-JP" altLang="en-US" sz="3600" dirty="0"/>
          </a:p>
        </p:txBody>
      </p:sp>
    </p:spTree>
    <p:extLst>
      <p:ext uri="{BB962C8B-B14F-4D97-AF65-F5344CB8AC3E}">
        <p14:creationId xmlns:p14="http://schemas.microsoft.com/office/powerpoint/2010/main" val="6263253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E0DEDE99-BD98-4895-9C01-403AFA946761}"/>
              </a:ext>
            </a:extLst>
          </p:cNvPr>
          <p:cNvPicPr>
            <a:picLocks noChangeAspect="1"/>
          </p:cNvPicPr>
          <p:nvPr/>
        </p:nvPicPr>
        <p:blipFill>
          <a:blip r:embed="rId2"/>
          <a:stretch>
            <a:fillRect/>
          </a:stretch>
        </p:blipFill>
        <p:spPr>
          <a:xfrm>
            <a:off x="1019175" y="590370"/>
            <a:ext cx="7159788" cy="1497221"/>
          </a:xfrm>
          <a:prstGeom prst="rect">
            <a:avLst/>
          </a:prstGeom>
        </p:spPr>
      </p:pic>
      <p:pic>
        <p:nvPicPr>
          <p:cNvPr id="5" name="図 4">
            <a:extLst>
              <a:ext uri="{FF2B5EF4-FFF2-40B4-BE49-F238E27FC236}">
                <a16:creationId xmlns:a16="http://schemas.microsoft.com/office/drawing/2014/main" id="{C42E4AD8-D587-436C-A29C-74A99A02E3DB}"/>
              </a:ext>
            </a:extLst>
          </p:cNvPr>
          <p:cNvPicPr>
            <a:picLocks noChangeAspect="1"/>
          </p:cNvPicPr>
          <p:nvPr/>
        </p:nvPicPr>
        <p:blipFill>
          <a:blip r:embed="rId3"/>
          <a:stretch>
            <a:fillRect/>
          </a:stretch>
        </p:blipFill>
        <p:spPr>
          <a:xfrm>
            <a:off x="0" y="2707554"/>
            <a:ext cx="9144000" cy="1442891"/>
          </a:xfrm>
          <a:prstGeom prst="rect">
            <a:avLst/>
          </a:prstGeom>
        </p:spPr>
      </p:pic>
    </p:spTree>
    <p:extLst>
      <p:ext uri="{BB962C8B-B14F-4D97-AF65-F5344CB8AC3E}">
        <p14:creationId xmlns:p14="http://schemas.microsoft.com/office/powerpoint/2010/main" val="3862656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CAFCF15E-E2F0-4FC4-BD65-E56BF30F1A5F}"/>
              </a:ext>
            </a:extLst>
          </p:cNvPr>
          <p:cNvPicPr>
            <a:picLocks noChangeAspect="1"/>
          </p:cNvPicPr>
          <p:nvPr/>
        </p:nvPicPr>
        <p:blipFill>
          <a:blip r:embed="rId2"/>
          <a:stretch>
            <a:fillRect/>
          </a:stretch>
        </p:blipFill>
        <p:spPr>
          <a:xfrm>
            <a:off x="0" y="51924"/>
            <a:ext cx="9144000" cy="530335"/>
          </a:xfrm>
          <a:prstGeom prst="rect">
            <a:avLst/>
          </a:prstGeom>
        </p:spPr>
      </p:pic>
      <p:pic>
        <p:nvPicPr>
          <p:cNvPr id="4" name="図 3" descr="アイコン&#10;&#10;自動的に生成された説明">
            <a:extLst>
              <a:ext uri="{FF2B5EF4-FFF2-40B4-BE49-F238E27FC236}">
                <a16:creationId xmlns:a16="http://schemas.microsoft.com/office/drawing/2014/main" id="{1FD1679B-F24D-4866-95C1-9631B21CE73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02182" y="2334704"/>
            <a:ext cx="3109228" cy="3109228"/>
          </a:xfrm>
          <a:prstGeom prst="rect">
            <a:avLst/>
          </a:prstGeom>
        </p:spPr>
      </p:pic>
      <p:sp>
        <p:nvSpPr>
          <p:cNvPr id="5" name="フリーフォーム: 図形 4">
            <a:extLst>
              <a:ext uri="{FF2B5EF4-FFF2-40B4-BE49-F238E27FC236}">
                <a16:creationId xmlns:a16="http://schemas.microsoft.com/office/drawing/2014/main" id="{34EF1F3A-7788-4DDC-9090-39350BB882DE}"/>
              </a:ext>
            </a:extLst>
          </p:cNvPr>
          <p:cNvSpPr/>
          <p:nvPr/>
        </p:nvSpPr>
        <p:spPr>
          <a:xfrm rot="1444763">
            <a:off x="4240416" y="2395128"/>
            <a:ext cx="224286" cy="672860"/>
          </a:xfrm>
          <a:custGeom>
            <a:avLst/>
            <a:gdLst>
              <a:gd name="connsiteX0" fmla="*/ 51758 w 224286"/>
              <a:gd name="connsiteY0" fmla="*/ 0 h 672860"/>
              <a:gd name="connsiteX1" fmla="*/ 138022 w 224286"/>
              <a:gd name="connsiteY1" fmla="*/ 86264 h 672860"/>
              <a:gd name="connsiteX2" fmla="*/ 189781 w 224286"/>
              <a:gd name="connsiteY2" fmla="*/ 224286 h 672860"/>
              <a:gd name="connsiteX3" fmla="*/ 224286 w 224286"/>
              <a:gd name="connsiteY3" fmla="*/ 276045 h 672860"/>
              <a:gd name="connsiteX4" fmla="*/ 172528 w 224286"/>
              <a:gd name="connsiteY4" fmla="*/ 465826 h 672860"/>
              <a:gd name="connsiteX5" fmla="*/ 120770 w 224286"/>
              <a:gd name="connsiteY5" fmla="*/ 517584 h 672860"/>
              <a:gd name="connsiteX6" fmla="*/ 51758 w 224286"/>
              <a:gd name="connsiteY6" fmla="*/ 638354 h 672860"/>
              <a:gd name="connsiteX7" fmla="*/ 0 w 224286"/>
              <a:gd name="connsiteY7" fmla="*/ 672860 h 6728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4286" h="672860">
                <a:moveTo>
                  <a:pt x="51758" y="0"/>
                </a:moveTo>
                <a:cubicBezTo>
                  <a:pt x="80513" y="28755"/>
                  <a:pt x="113056" y="54165"/>
                  <a:pt x="138022" y="86264"/>
                </a:cubicBezTo>
                <a:cubicBezTo>
                  <a:pt x="192909" y="156833"/>
                  <a:pt x="157276" y="148440"/>
                  <a:pt x="189781" y="224286"/>
                </a:cubicBezTo>
                <a:cubicBezTo>
                  <a:pt x="197949" y="243345"/>
                  <a:pt x="212784" y="258792"/>
                  <a:pt x="224286" y="276045"/>
                </a:cubicBezTo>
                <a:cubicBezTo>
                  <a:pt x="212323" y="359793"/>
                  <a:pt x="219575" y="399960"/>
                  <a:pt x="172528" y="465826"/>
                </a:cubicBezTo>
                <a:cubicBezTo>
                  <a:pt x="158346" y="485680"/>
                  <a:pt x="138023" y="500331"/>
                  <a:pt x="120770" y="517584"/>
                </a:cubicBezTo>
                <a:cubicBezTo>
                  <a:pt x="101030" y="576805"/>
                  <a:pt x="103984" y="586128"/>
                  <a:pt x="51758" y="638354"/>
                </a:cubicBezTo>
                <a:cubicBezTo>
                  <a:pt x="37096" y="653016"/>
                  <a:pt x="0" y="672860"/>
                  <a:pt x="0" y="672860"/>
                </a:cubicBezTo>
              </a:path>
            </a:pathLst>
          </a:custGeom>
          <a:noFill/>
          <a:ln w="165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フリーフォーム: 図形 6">
            <a:extLst>
              <a:ext uri="{FF2B5EF4-FFF2-40B4-BE49-F238E27FC236}">
                <a16:creationId xmlns:a16="http://schemas.microsoft.com/office/drawing/2014/main" id="{BE1AB2B9-A4F0-4A29-BD93-C3459BF38E88}"/>
              </a:ext>
            </a:extLst>
          </p:cNvPr>
          <p:cNvSpPr/>
          <p:nvPr/>
        </p:nvSpPr>
        <p:spPr>
          <a:xfrm>
            <a:off x="4212323" y="3254134"/>
            <a:ext cx="379885" cy="819699"/>
          </a:xfrm>
          <a:custGeom>
            <a:avLst/>
            <a:gdLst>
              <a:gd name="connsiteX0" fmla="*/ 0 w 311195"/>
              <a:gd name="connsiteY0" fmla="*/ 111559 h 749913"/>
              <a:gd name="connsiteX1" fmla="*/ 69011 w 311195"/>
              <a:gd name="connsiteY1" fmla="*/ 25295 h 749913"/>
              <a:gd name="connsiteX2" fmla="*/ 258792 w 311195"/>
              <a:gd name="connsiteY2" fmla="*/ 42547 h 749913"/>
              <a:gd name="connsiteX3" fmla="*/ 276045 w 311195"/>
              <a:gd name="connsiteY3" fmla="*/ 94306 h 749913"/>
              <a:gd name="connsiteX4" fmla="*/ 310551 w 311195"/>
              <a:gd name="connsiteY4" fmla="*/ 146064 h 749913"/>
              <a:gd name="connsiteX5" fmla="*/ 276045 w 311195"/>
              <a:gd name="connsiteY5" fmla="*/ 422110 h 749913"/>
              <a:gd name="connsiteX6" fmla="*/ 241539 w 311195"/>
              <a:gd name="connsiteY6" fmla="*/ 473868 h 749913"/>
              <a:gd name="connsiteX7" fmla="*/ 224287 w 311195"/>
              <a:gd name="connsiteY7" fmla="*/ 542879 h 749913"/>
              <a:gd name="connsiteX8" fmla="*/ 155275 w 311195"/>
              <a:gd name="connsiteY8" fmla="*/ 646396 h 749913"/>
              <a:gd name="connsiteX9" fmla="*/ 103517 w 311195"/>
              <a:gd name="connsiteY9" fmla="*/ 749913 h 7499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1195" h="749913">
                <a:moveTo>
                  <a:pt x="0" y="111559"/>
                </a:moveTo>
                <a:cubicBezTo>
                  <a:pt x="23004" y="82804"/>
                  <a:pt x="36683" y="42928"/>
                  <a:pt x="69011" y="25295"/>
                </a:cubicBezTo>
                <a:cubicBezTo>
                  <a:pt x="158929" y="-23751"/>
                  <a:pt x="189024" y="7663"/>
                  <a:pt x="258792" y="42547"/>
                </a:cubicBezTo>
                <a:cubicBezTo>
                  <a:pt x="264543" y="59800"/>
                  <a:pt x="267912" y="78040"/>
                  <a:pt x="276045" y="94306"/>
                </a:cubicBezTo>
                <a:cubicBezTo>
                  <a:pt x="285318" y="112852"/>
                  <a:pt x="309258" y="125369"/>
                  <a:pt x="310551" y="146064"/>
                </a:cubicBezTo>
                <a:cubicBezTo>
                  <a:pt x="312563" y="178260"/>
                  <a:pt x="311999" y="350203"/>
                  <a:pt x="276045" y="422110"/>
                </a:cubicBezTo>
                <a:cubicBezTo>
                  <a:pt x="266772" y="440656"/>
                  <a:pt x="253041" y="456615"/>
                  <a:pt x="241539" y="473868"/>
                </a:cubicBezTo>
                <a:cubicBezTo>
                  <a:pt x="235788" y="496872"/>
                  <a:pt x="234891" y="521671"/>
                  <a:pt x="224287" y="542879"/>
                </a:cubicBezTo>
                <a:cubicBezTo>
                  <a:pt x="205741" y="579972"/>
                  <a:pt x="155275" y="646396"/>
                  <a:pt x="155275" y="646396"/>
                </a:cubicBezTo>
                <a:cubicBezTo>
                  <a:pt x="131465" y="717826"/>
                  <a:pt x="148110" y="683023"/>
                  <a:pt x="103517" y="749913"/>
                </a:cubicBezTo>
              </a:path>
            </a:pathLst>
          </a:custGeom>
          <a:noFill/>
          <a:ln w="165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フリーフォーム: 図形 7">
            <a:extLst>
              <a:ext uri="{FF2B5EF4-FFF2-40B4-BE49-F238E27FC236}">
                <a16:creationId xmlns:a16="http://schemas.microsoft.com/office/drawing/2014/main" id="{F31C5557-34B8-4C56-B5A4-1960EA3B8BA1}"/>
              </a:ext>
            </a:extLst>
          </p:cNvPr>
          <p:cNvSpPr/>
          <p:nvPr/>
        </p:nvSpPr>
        <p:spPr>
          <a:xfrm rot="20155237" flipH="1">
            <a:off x="4910401" y="2395128"/>
            <a:ext cx="224286" cy="672860"/>
          </a:xfrm>
          <a:custGeom>
            <a:avLst/>
            <a:gdLst>
              <a:gd name="connsiteX0" fmla="*/ 51758 w 224286"/>
              <a:gd name="connsiteY0" fmla="*/ 0 h 672860"/>
              <a:gd name="connsiteX1" fmla="*/ 138022 w 224286"/>
              <a:gd name="connsiteY1" fmla="*/ 86264 h 672860"/>
              <a:gd name="connsiteX2" fmla="*/ 189781 w 224286"/>
              <a:gd name="connsiteY2" fmla="*/ 224286 h 672860"/>
              <a:gd name="connsiteX3" fmla="*/ 224286 w 224286"/>
              <a:gd name="connsiteY3" fmla="*/ 276045 h 672860"/>
              <a:gd name="connsiteX4" fmla="*/ 172528 w 224286"/>
              <a:gd name="connsiteY4" fmla="*/ 465826 h 672860"/>
              <a:gd name="connsiteX5" fmla="*/ 120770 w 224286"/>
              <a:gd name="connsiteY5" fmla="*/ 517584 h 672860"/>
              <a:gd name="connsiteX6" fmla="*/ 51758 w 224286"/>
              <a:gd name="connsiteY6" fmla="*/ 638354 h 672860"/>
              <a:gd name="connsiteX7" fmla="*/ 0 w 224286"/>
              <a:gd name="connsiteY7" fmla="*/ 672860 h 6728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4286" h="672860">
                <a:moveTo>
                  <a:pt x="51758" y="0"/>
                </a:moveTo>
                <a:cubicBezTo>
                  <a:pt x="80513" y="28755"/>
                  <a:pt x="113056" y="54165"/>
                  <a:pt x="138022" y="86264"/>
                </a:cubicBezTo>
                <a:cubicBezTo>
                  <a:pt x="192909" y="156833"/>
                  <a:pt x="157276" y="148440"/>
                  <a:pt x="189781" y="224286"/>
                </a:cubicBezTo>
                <a:cubicBezTo>
                  <a:pt x="197949" y="243345"/>
                  <a:pt x="212784" y="258792"/>
                  <a:pt x="224286" y="276045"/>
                </a:cubicBezTo>
                <a:cubicBezTo>
                  <a:pt x="212323" y="359793"/>
                  <a:pt x="219575" y="399960"/>
                  <a:pt x="172528" y="465826"/>
                </a:cubicBezTo>
                <a:cubicBezTo>
                  <a:pt x="158346" y="485680"/>
                  <a:pt x="138023" y="500331"/>
                  <a:pt x="120770" y="517584"/>
                </a:cubicBezTo>
                <a:cubicBezTo>
                  <a:pt x="101030" y="576805"/>
                  <a:pt x="103984" y="586128"/>
                  <a:pt x="51758" y="638354"/>
                </a:cubicBezTo>
                <a:cubicBezTo>
                  <a:pt x="37096" y="653016"/>
                  <a:pt x="0" y="672860"/>
                  <a:pt x="0" y="672860"/>
                </a:cubicBezTo>
              </a:path>
            </a:pathLst>
          </a:custGeom>
          <a:noFill/>
          <a:ln w="165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フリーフォーム: 図形 8">
            <a:extLst>
              <a:ext uri="{FF2B5EF4-FFF2-40B4-BE49-F238E27FC236}">
                <a16:creationId xmlns:a16="http://schemas.microsoft.com/office/drawing/2014/main" id="{40E77819-B45F-4244-9604-5EDC5C6AFF28}"/>
              </a:ext>
            </a:extLst>
          </p:cNvPr>
          <p:cNvSpPr/>
          <p:nvPr/>
        </p:nvSpPr>
        <p:spPr>
          <a:xfrm flipH="1">
            <a:off x="4882308" y="3254134"/>
            <a:ext cx="379885" cy="819699"/>
          </a:xfrm>
          <a:custGeom>
            <a:avLst/>
            <a:gdLst>
              <a:gd name="connsiteX0" fmla="*/ 0 w 311195"/>
              <a:gd name="connsiteY0" fmla="*/ 111559 h 749913"/>
              <a:gd name="connsiteX1" fmla="*/ 69011 w 311195"/>
              <a:gd name="connsiteY1" fmla="*/ 25295 h 749913"/>
              <a:gd name="connsiteX2" fmla="*/ 258792 w 311195"/>
              <a:gd name="connsiteY2" fmla="*/ 42547 h 749913"/>
              <a:gd name="connsiteX3" fmla="*/ 276045 w 311195"/>
              <a:gd name="connsiteY3" fmla="*/ 94306 h 749913"/>
              <a:gd name="connsiteX4" fmla="*/ 310551 w 311195"/>
              <a:gd name="connsiteY4" fmla="*/ 146064 h 749913"/>
              <a:gd name="connsiteX5" fmla="*/ 276045 w 311195"/>
              <a:gd name="connsiteY5" fmla="*/ 422110 h 749913"/>
              <a:gd name="connsiteX6" fmla="*/ 241539 w 311195"/>
              <a:gd name="connsiteY6" fmla="*/ 473868 h 749913"/>
              <a:gd name="connsiteX7" fmla="*/ 224287 w 311195"/>
              <a:gd name="connsiteY7" fmla="*/ 542879 h 749913"/>
              <a:gd name="connsiteX8" fmla="*/ 155275 w 311195"/>
              <a:gd name="connsiteY8" fmla="*/ 646396 h 749913"/>
              <a:gd name="connsiteX9" fmla="*/ 103517 w 311195"/>
              <a:gd name="connsiteY9" fmla="*/ 749913 h 7499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1195" h="749913">
                <a:moveTo>
                  <a:pt x="0" y="111559"/>
                </a:moveTo>
                <a:cubicBezTo>
                  <a:pt x="23004" y="82804"/>
                  <a:pt x="36683" y="42928"/>
                  <a:pt x="69011" y="25295"/>
                </a:cubicBezTo>
                <a:cubicBezTo>
                  <a:pt x="158929" y="-23751"/>
                  <a:pt x="189024" y="7663"/>
                  <a:pt x="258792" y="42547"/>
                </a:cubicBezTo>
                <a:cubicBezTo>
                  <a:pt x="264543" y="59800"/>
                  <a:pt x="267912" y="78040"/>
                  <a:pt x="276045" y="94306"/>
                </a:cubicBezTo>
                <a:cubicBezTo>
                  <a:pt x="285318" y="112852"/>
                  <a:pt x="309258" y="125369"/>
                  <a:pt x="310551" y="146064"/>
                </a:cubicBezTo>
                <a:cubicBezTo>
                  <a:pt x="312563" y="178260"/>
                  <a:pt x="311999" y="350203"/>
                  <a:pt x="276045" y="422110"/>
                </a:cubicBezTo>
                <a:cubicBezTo>
                  <a:pt x="266772" y="440656"/>
                  <a:pt x="253041" y="456615"/>
                  <a:pt x="241539" y="473868"/>
                </a:cubicBezTo>
                <a:cubicBezTo>
                  <a:pt x="235788" y="496872"/>
                  <a:pt x="234891" y="521671"/>
                  <a:pt x="224287" y="542879"/>
                </a:cubicBezTo>
                <a:cubicBezTo>
                  <a:pt x="205741" y="579972"/>
                  <a:pt x="155275" y="646396"/>
                  <a:pt x="155275" y="646396"/>
                </a:cubicBezTo>
                <a:cubicBezTo>
                  <a:pt x="131465" y="717826"/>
                  <a:pt x="148110" y="683023"/>
                  <a:pt x="103517" y="749913"/>
                </a:cubicBezTo>
              </a:path>
            </a:pathLst>
          </a:custGeom>
          <a:noFill/>
          <a:ln w="165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a:extLst>
              <a:ext uri="{FF2B5EF4-FFF2-40B4-BE49-F238E27FC236}">
                <a16:creationId xmlns:a16="http://schemas.microsoft.com/office/drawing/2014/main" id="{65CD3714-6D60-4FA8-ACE0-995133DD338E}"/>
              </a:ext>
            </a:extLst>
          </p:cNvPr>
          <p:cNvSpPr txBox="1"/>
          <p:nvPr/>
        </p:nvSpPr>
        <p:spPr>
          <a:xfrm>
            <a:off x="188339" y="4579233"/>
            <a:ext cx="6540264" cy="2123658"/>
          </a:xfrm>
          <a:prstGeom prst="rect">
            <a:avLst/>
          </a:prstGeom>
          <a:noFill/>
        </p:spPr>
        <p:txBody>
          <a:bodyPr wrap="square" rtlCol="0">
            <a:spAutoFit/>
          </a:bodyPr>
          <a:lstStyle/>
          <a:p>
            <a:r>
              <a:rPr lang="en-US" altLang="ja-JP" sz="4400" dirty="0">
                <a:latin typeface="MS UI Gothic" panose="020B0600070205080204" pitchFamily="50" charset="-128"/>
                <a:ea typeface="MS UI Gothic" panose="020B0600070205080204" pitchFamily="50" charset="-128"/>
              </a:rPr>
              <a:t>crossroad, street</a:t>
            </a:r>
          </a:p>
          <a:p>
            <a:r>
              <a:rPr lang="en-US" altLang="ja-JP" sz="4000" dirty="0">
                <a:latin typeface="MS UI Gothic" panose="020B0600070205080204" pitchFamily="50" charset="-128"/>
                <a:ea typeface="MS UI Gothic" panose="020B0600070205080204" pitchFamily="50" charset="-128"/>
                <a:sym typeface="Wingdings" panose="05000000000000000000" pitchFamily="2" charset="2"/>
              </a:rPr>
              <a:t> come and </a:t>
            </a:r>
            <a:r>
              <a:rPr lang="en-US" altLang="ja-JP" sz="40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go</a:t>
            </a:r>
            <a:r>
              <a:rPr lang="en-US" altLang="ja-JP" sz="4000" dirty="0">
                <a:latin typeface="MS UI Gothic" panose="020B0600070205080204" pitchFamily="50" charset="-128"/>
                <a:ea typeface="MS UI Gothic" panose="020B0600070205080204" pitchFamily="50" charset="-128"/>
                <a:sym typeface="Wingdings" panose="05000000000000000000" pitchFamily="2" charset="2"/>
              </a:rPr>
              <a:t> on the street</a:t>
            </a:r>
            <a:endParaRPr lang="en-US" altLang="ja-JP" sz="4000" dirty="0">
              <a:latin typeface="MS UI Gothic" panose="020B0600070205080204" pitchFamily="50" charset="-128"/>
              <a:ea typeface="MS UI Gothic" panose="020B0600070205080204" pitchFamily="50" charset="-128"/>
            </a:endParaRPr>
          </a:p>
          <a:p>
            <a:pPr marL="685800" indent="-685800">
              <a:buFont typeface="Wingdings" panose="05000000000000000000" pitchFamily="2" charset="2"/>
              <a:buChar char="à"/>
            </a:pPr>
            <a:r>
              <a:rPr lang="en-US" altLang="ja-JP" sz="48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to go</a:t>
            </a:r>
          </a:p>
        </p:txBody>
      </p:sp>
      <p:sp>
        <p:nvSpPr>
          <p:cNvPr id="11" name="矢印: 右 10">
            <a:extLst>
              <a:ext uri="{FF2B5EF4-FFF2-40B4-BE49-F238E27FC236}">
                <a16:creationId xmlns:a16="http://schemas.microsoft.com/office/drawing/2014/main" id="{8113202E-234F-40D5-924B-F940B75475BC}"/>
              </a:ext>
            </a:extLst>
          </p:cNvPr>
          <p:cNvSpPr/>
          <p:nvPr/>
        </p:nvSpPr>
        <p:spPr>
          <a:xfrm rot="1562537">
            <a:off x="5439684" y="3436425"/>
            <a:ext cx="63691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矢印: 右 11">
            <a:extLst>
              <a:ext uri="{FF2B5EF4-FFF2-40B4-BE49-F238E27FC236}">
                <a16:creationId xmlns:a16="http://schemas.microsoft.com/office/drawing/2014/main" id="{47375647-59EA-49F8-804A-5AF5B2EE25B7}"/>
              </a:ext>
            </a:extLst>
          </p:cNvPr>
          <p:cNvSpPr/>
          <p:nvPr/>
        </p:nvSpPr>
        <p:spPr>
          <a:xfrm rot="1562537">
            <a:off x="3315871" y="2532620"/>
            <a:ext cx="63691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6146" name="Picture 2">
            <a:extLst>
              <a:ext uri="{FF2B5EF4-FFF2-40B4-BE49-F238E27FC236}">
                <a16:creationId xmlns:a16="http://schemas.microsoft.com/office/drawing/2014/main" id="{A5441077-007C-4726-A42A-D43113BFD3F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2592" y="1297316"/>
            <a:ext cx="3109228" cy="3109228"/>
          </a:xfrm>
          <a:prstGeom prst="rect">
            <a:avLst/>
          </a:prstGeom>
          <a:noFill/>
          <a:extLst>
            <a:ext uri="{909E8E84-426E-40DD-AFC4-6F175D3DCCD1}">
              <a14:hiddenFill xmlns:a14="http://schemas.microsoft.com/office/drawing/2010/main">
                <a:solidFill>
                  <a:srgbClr val="FFFFFF"/>
                </a:solidFill>
              </a14:hiddenFill>
            </a:ext>
          </a:extLst>
        </p:spPr>
      </p:pic>
      <p:sp>
        <p:nvSpPr>
          <p:cNvPr id="15" name="テキスト ボックス 14">
            <a:extLst>
              <a:ext uri="{FF2B5EF4-FFF2-40B4-BE49-F238E27FC236}">
                <a16:creationId xmlns:a16="http://schemas.microsoft.com/office/drawing/2014/main" id="{2F4AB882-9F9F-4DC6-A66F-D177DB751395}"/>
              </a:ext>
            </a:extLst>
          </p:cNvPr>
          <p:cNvSpPr txBox="1"/>
          <p:nvPr/>
        </p:nvSpPr>
        <p:spPr>
          <a:xfrm>
            <a:off x="170" y="683200"/>
            <a:ext cx="6150482" cy="461665"/>
          </a:xfrm>
          <a:prstGeom prst="rect">
            <a:avLst/>
          </a:prstGeom>
          <a:noFill/>
        </p:spPr>
        <p:txBody>
          <a:bodyPr wrap="square">
            <a:spAutoFit/>
          </a:bodyPr>
          <a:lstStyle/>
          <a:p>
            <a:r>
              <a:rPr lang="ja-JP" altLang="en-US" sz="1200" dirty="0"/>
              <a:t>https://commons.wikimedia.org/wiki/File:UK_Roundabout_8_Cars.gif</a:t>
            </a:r>
          </a:p>
          <a:p>
            <a:r>
              <a:rPr lang="ja-JP" altLang="en-US" sz="1200" dirty="0"/>
              <a:t>originally created by Mintguy, prettified by Fredrik, CC BY-SA 3.0, via Wikimedia Commons</a:t>
            </a:r>
          </a:p>
        </p:txBody>
      </p:sp>
    </p:spTree>
    <p:extLst>
      <p:ext uri="{BB962C8B-B14F-4D97-AF65-F5344CB8AC3E}">
        <p14:creationId xmlns:p14="http://schemas.microsoft.com/office/powerpoint/2010/main" val="38448055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15646723-9F9F-4619-8759-4EC76EFDD068}"/>
              </a:ext>
            </a:extLst>
          </p:cNvPr>
          <p:cNvPicPr>
            <a:picLocks noChangeAspect="1"/>
          </p:cNvPicPr>
          <p:nvPr/>
        </p:nvPicPr>
        <p:blipFill>
          <a:blip r:embed="rId2"/>
          <a:stretch>
            <a:fillRect/>
          </a:stretch>
        </p:blipFill>
        <p:spPr>
          <a:xfrm>
            <a:off x="0" y="56644"/>
            <a:ext cx="9144000" cy="461905"/>
          </a:xfrm>
          <a:prstGeom prst="rect">
            <a:avLst/>
          </a:prstGeom>
        </p:spPr>
      </p:pic>
      <p:pic>
        <p:nvPicPr>
          <p:cNvPr id="5" name="図 4">
            <a:extLst>
              <a:ext uri="{FF2B5EF4-FFF2-40B4-BE49-F238E27FC236}">
                <a16:creationId xmlns:a16="http://schemas.microsoft.com/office/drawing/2014/main" id="{9ADB20F9-89AF-419D-9CDD-1568C3183D14}"/>
              </a:ext>
            </a:extLst>
          </p:cNvPr>
          <p:cNvPicPr>
            <a:picLocks noChangeAspect="1"/>
          </p:cNvPicPr>
          <p:nvPr/>
        </p:nvPicPr>
        <p:blipFill>
          <a:blip r:embed="rId3"/>
          <a:stretch>
            <a:fillRect/>
          </a:stretch>
        </p:blipFill>
        <p:spPr>
          <a:xfrm>
            <a:off x="193566" y="988568"/>
            <a:ext cx="1839804" cy="2595008"/>
          </a:xfrm>
          <a:prstGeom prst="rect">
            <a:avLst/>
          </a:prstGeom>
        </p:spPr>
      </p:pic>
      <p:pic>
        <p:nvPicPr>
          <p:cNvPr id="7" name="図 6">
            <a:extLst>
              <a:ext uri="{FF2B5EF4-FFF2-40B4-BE49-F238E27FC236}">
                <a16:creationId xmlns:a16="http://schemas.microsoft.com/office/drawing/2014/main" id="{3BEC1E7B-1F9F-48B1-8B39-152B1AC905FB}"/>
              </a:ext>
            </a:extLst>
          </p:cNvPr>
          <p:cNvPicPr>
            <a:picLocks noChangeAspect="1"/>
          </p:cNvPicPr>
          <p:nvPr/>
        </p:nvPicPr>
        <p:blipFill>
          <a:blip r:embed="rId4"/>
          <a:stretch>
            <a:fillRect/>
          </a:stretch>
        </p:blipFill>
        <p:spPr>
          <a:xfrm>
            <a:off x="0" y="518549"/>
            <a:ext cx="9144000" cy="470019"/>
          </a:xfrm>
          <a:prstGeom prst="rect">
            <a:avLst/>
          </a:prstGeom>
        </p:spPr>
      </p:pic>
      <p:pic>
        <p:nvPicPr>
          <p:cNvPr id="10" name="図 9">
            <a:extLst>
              <a:ext uri="{FF2B5EF4-FFF2-40B4-BE49-F238E27FC236}">
                <a16:creationId xmlns:a16="http://schemas.microsoft.com/office/drawing/2014/main" id="{A1E0CE22-5FCD-418E-A19D-62018C7C65A4}"/>
              </a:ext>
            </a:extLst>
          </p:cNvPr>
          <p:cNvPicPr>
            <a:picLocks noChangeAspect="1"/>
          </p:cNvPicPr>
          <p:nvPr/>
        </p:nvPicPr>
        <p:blipFill>
          <a:blip r:embed="rId5"/>
          <a:stretch>
            <a:fillRect/>
          </a:stretch>
        </p:blipFill>
        <p:spPr>
          <a:xfrm>
            <a:off x="2431670" y="1226415"/>
            <a:ext cx="1342038" cy="1732923"/>
          </a:xfrm>
          <a:prstGeom prst="rect">
            <a:avLst/>
          </a:prstGeom>
        </p:spPr>
      </p:pic>
      <p:pic>
        <p:nvPicPr>
          <p:cNvPr id="12" name="図 11">
            <a:extLst>
              <a:ext uri="{FF2B5EF4-FFF2-40B4-BE49-F238E27FC236}">
                <a16:creationId xmlns:a16="http://schemas.microsoft.com/office/drawing/2014/main" id="{4F63386C-209F-4EAE-88A1-9A0959A6DB2C}"/>
              </a:ext>
            </a:extLst>
          </p:cNvPr>
          <p:cNvPicPr>
            <a:picLocks noChangeAspect="1"/>
          </p:cNvPicPr>
          <p:nvPr/>
        </p:nvPicPr>
        <p:blipFill>
          <a:blip r:embed="rId6"/>
          <a:stretch>
            <a:fillRect/>
          </a:stretch>
        </p:blipFill>
        <p:spPr>
          <a:xfrm>
            <a:off x="425417" y="4731127"/>
            <a:ext cx="1180955" cy="1732923"/>
          </a:xfrm>
          <a:prstGeom prst="rect">
            <a:avLst/>
          </a:prstGeom>
        </p:spPr>
      </p:pic>
      <p:sp>
        <p:nvSpPr>
          <p:cNvPr id="17" name="矢印: 右 16">
            <a:extLst>
              <a:ext uri="{FF2B5EF4-FFF2-40B4-BE49-F238E27FC236}">
                <a16:creationId xmlns:a16="http://schemas.microsoft.com/office/drawing/2014/main" id="{448C2C4B-A2D9-4836-934B-2F79A9B41392}"/>
              </a:ext>
            </a:extLst>
          </p:cNvPr>
          <p:cNvSpPr/>
          <p:nvPr/>
        </p:nvSpPr>
        <p:spPr>
          <a:xfrm>
            <a:off x="1856753" y="1447749"/>
            <a:ext cx="63691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8" name="図 17">
            <a:extLst>
              <a:ext uri="{FF2B5EF4-FFF2-40B4-BE49-F238E27FC236}">
                <a16:creationId xmlns:a16="http://schemas.microsoft.com/office/drawing/2014/main" id="{25BB53A9-062A-48DD-8BC8-775130BDF3DD}"/>
              </a:ext>
            </a:extLst>
          </p:cNvPr>
          <p:cNvPicPr>
            <a:picLocks noChangeAspect="1"/>
          </p:cNvPicPr>
          <p:nvPr/>
        </p:nvPicPr>
        <p:blipFill>
          <a:blip r:embed="rId7"/>
          <a:stretch>
            <a:fillRect/>
          </a:stretch>
        </p:blipFill>
        <p:spPr>
          <a:xfrm>
            <a:off x="4311361" y="1259258"/>
            <a:ext cx="1692623" cy="1732923"/>
          </a:xfrm>
          <a:prstGeom prst="rect">
            <a:avLst/>
          </a:prstGeom>
        </p:spPr>
      </p:pic>
      <p:pic>
        <p:nvPicPr>
          <p:cNvPr id="21" name="図 20">
            <a:extLst>
              <a:ext uri="{FF2B5EF4-FFF2-40B4-BE49-F238E27FC236}">
                <a16:creationId xmlns:a16="http://schemas.microsoft.com/office/drawing/2014/main" id="{D0B9E02A-7EF5-40F4-B019-6A54D2FA9640}"/>
              </a:ext>
            </a:extLst>
          </p:cNvPr>
          <p:cNvPicPr>
            <a:picLocks noChangeAspect="1"/>
          </p:cNvPicPr>
          <p:nvPr/>
        </p:nvPicPr>
        <p:blipFill>
          <a:blip r:embed="rId8"/>
          <a:stretch>
            <a:fillRect/>
          </a:stretch>
        </p:blipFill>
        <p:spPr>
          <a:xfrm>
            <a:off x="2151217" y="4766582"/>
            <a:ext cx="1461375" cy="1802805"/>
          </a:xfrm>
          <a:prstGeom prst="rect">
            <a:avLst/>
          </a:prstGeom>
        </p:spPr>
      </p:pic>
      <p:pic>
        <p:nvPicPr>
          <p:cNvPr id="24" name="図 23" descr="ロゴ&#10;&#10;自動的に生成された説明">
            <a:extLst>
              <a:ext uri="{FF2B5EF4-FFF2-40B4-BE49-F238E27FC236}">
                <a16:creationId xmlns:a16="http://schemas.microsoft.com/office/drawing/2014/main" id="{57CECB11-6310-4F87-ABA0-7D09827E56ED}"/>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051672" y="4661736"/>
            <a:ext cx="2139620" cy="2139620"/>
          </a:xfrm>
          <a:prstGeom prst="rect">
            <a:avLst/>
          </a:prstGeom>
        </p:spPr>
      </p:pic>
      <p:sp>
        <p:nvSpPr>
          <p:cNvPr id="23" name="矢印: 右 22">
            <a:extLst>
              <a:ext uri="{FF2B5EF4-FFF2-40B4-BE49-F238E27FC236}">
                <a16:creationId xmlns:a16="http://schemas.microsoft.com/office/drawing/2014/main" id="{942FC0D2-B7BF-4BC5-8DD7-B88F28226D90}"/>
              </a:ext>
            </a:extLst>
          </p:cNvPr>
          <p:cNvSpPr/>
          <p:nvPr/>
        </p:nvSpPr>
        <p:spPr>
          <a:xfrm>
            <a:off x="3485790" y="5425669"/>
            <a:ext cx="63691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矢印: 右 19">
            <a:extLst>
              <a:ext uri="{FF2B5EF4-FFF2-40B4-BE49-F238E27FC236}">
                <a16:creationId xmlns:a16="http://schemas.microsoft.com/office/drawing/2014/main" id="{57A25B3D-D527-41E6-A9AB-DF4F0F7055A3}"/>
              </a:ext>
            </a:extLst>
          </p:cNvPr>
          <p:cNvSpPr/>
          <p:nvPr/>
        </p:nvSpPr>
        <p:spPr>
          <a:xfrm>
            <a:off x="1626888" y="5408422"/>
            <a:ext cx="63691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矢印: 右 14">
            <a:extLst>
              <a:ext uri="{FF2B5EF4-FFF2-40B4-BE49-F238E27FC236}">
                <a16:creationId xmlns:a16="http://schemas.microsoft.com/office/drawing/2014/main" id="{4D8C1B11-CBF6-4D46-8104-DA15A5D3958B}"/>
              </a:ext>
            </a:extLst>
          </p:cNvPr>
          <p:cNvSpPr/>
          <p:nvPr/>
        </p:nvSpPr>
        <p:spPr>
          <a:xfrm rot="5400000">
            <a:off x="377926" y="3845907"/>
            <a:ext cx="1147031"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テキスト ボックス 25">
            <a:extLst>
              <a:ext uri="{FF2B5EF4-FFF2-40B4-BE49-F238E27FC236}">
                <a16:creationId xmlns:a16="http://schemas.microsoft.com/office/drawing/2014/main" id="{6937C2BB-E0EB-4EDF-8EB7-A32D6AB0476F}"/>
              </a:ext>
            </a:extLst>
          </p:cNvPr>
          <p:cNvSpPr txBox="1"/>
          <p:nvPr/>
        </p:nvSpPr>
        <p:spPr>
          <a:xfrm>
            <a:off x="2165451" y="3577655"/>
            <a:ext cx="6786170" cy="1200329"/>
          </a:xfrm>
          <a:prstGeom prst="rect">
            <a:avLst/>
          </a:prstGeom>
          <a:noFill/>
        </p:spPr>
        <p:txBody>
          <a:bodyPr wrap="square" rtlCol="0">
            <a:spAutoFit/>
          </a:bodyPr>
          <a:lstStyle/>
          <a:p>
            <a:pPr>
              <a:lnSpc>
                <a:spcPct val="90000"/>
              </a:lnSpc>
            </a:pPr>
            <a:r>
              <a:rPr lang="en-US" altLang="ja-JP" sz="3600" dirty="0">
                <a:latin typeface="MS UI Gothic" panose="020B0600070205080204" pitchFamily="50" charset="-128"/>
                <a:ea typeface="MS UI Gothic" panose="020B0600070205080204" pitchFamily="50" charset="-128"/>
              </a:rPr>
              <a:t>Wheat </a:t>
            </a:r>
            <a:r>
              <a:rPr lang="en-US" altLang="ja-JP" sz="3600" dirty="0">
                <a:solidFill>
                  <a:srgbClr val="FF0000"/>
                </a:solidFill>
                <a:latin typeface="MS UI Gothic" panose="020B0600070205080204" pitchFamily="50" charset="-128"/>
                <a:ea typeface="MS UI Gothic" panose="020B0600070205080204" pitchFamily="50" charset="-128"/>
              </a:rPr>
              <a:t>came</a:t>
            </a:r>
            <a:r>
              <a:rPr lang="en-US" altLang="ja-JP" sz="3600" dirty="0">
                <a:latin typeface="MS UI Gothic" panose="020B0600070205080204" pitchFamily="50" charset="-128"/>
                <a:ea typeface="MS UI Gothic" panose="020B0600070205080204" pitchFamily="50" charset="-128"/>
              </a:rPr>
              <a:t> from the Middle East.</a:t>
            </a:r>
          </a:p>
          <a:p>
            <a:pPr>
              <a:lnSpc>
                <a:spcPct val="90000"/>
              </a:lnSpc>
            </a:pPr>
            <a:r>
              <a:rPr lang="en-US" altLang="ja-JP" sz="36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 </a:t>
            </a:r>
            <a:r>
              <a:rPr lang="en-US" altLang="ja-JP" sz="4400"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to come</a:t>
            </a:r>
          </a:p>
        </p:txBody>
      </p:sp>
      <p:sp>
        <p:nvSpPr>
          <p:cNvPr id="16" name="矢印: 右 15">
            <a:extLst>
              <a:ext uri="{FF2B5EF4-FFF2-40B4-BE49-F238E27FC236}">
                <a16:creationId xmlns:a16="http://schemas.microsoft.com/office/drawing/2014/main" id="{94764EA8-F725-4654-A5B7-5DCD33367255}"/>
              </a:ext>
            </a:extLst>
          </p:cNvPr>
          <p:cNvSpPr/>
          <p:nvPr/>
        </p:nvSpPr>
        <p:spPr>
          <a:xfrm>
            <a:off x="3747454" y="1447749"/>
            <a:ext cx="63691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a:extLst>
              <a:ext uri="{FF2B5EF4-FFF2-40B4-BE49-F238E27FC236}">
                <a16:creationId xmlns:a16="http://schemas.microsoft.com/office/drawing/2014/main" id="{AC62EE1A-75D3-48B4-9FA7-95F398BD13F3}"/>
              </a:ext>
            </a:extLst>
          </p:cNvPr>
          <p:cNvSpPr txBox="1"/>
          <p:nvPr/>
        </p:nvSpPr>
        <p:spPr>
          <a:xfrm>
            <a:off x="6003984" y="1120139"/>
            <a:ext cx="2852878" cy="1624484"/>
          </a:xfrm>
          <a:prstGeom prst="rect">
            <a:avLst/>
          </a:prstGeom>
          <a:noFill/>
        </p:spPr>
        <p:txBody>
          <a:bodyPr wrap="square" rtlCol="0">
            <a:spAutoFit/>
          </a:bodyPr>
          <a:lstStyle/>
          <a:p>
            <a:pPr>
              <a:lnSpc>
                <a:spcPct val="150000"/>
              </a:lnSpc>
            </a:pPr>
            <a:r>
              <a:rPr kumimoji="1" lang="en-US" altLang="ja-JP" sz="3600" b="1" dirty="0">
                <a:latin typeface="MS UI Gothic" panose="020B0600070205080204" pitchFamily="50" charset="-128"/>
                <a:ea typeface="MS UI Gothic" panose="020B0600070205080204" pitchFamily="50" charset="-128"/>
              </a:rPr>
              <a:t>wheat</a:t>
            </a:r>
            <a:r>
              <a:rPr kumimoji="1" lang="ja-JP" altLang="en-US" sz="3600" b="1" dirty="0">
                <a:latin typeface="MS UI Gothic" panose="020B0600070205080204" pitchFamily="50" charset="-128"/>
                <a:ea typeface="MS UI Gothic" panose="020B0600070205080204" pitchFamily="50" charset="-128"/>
              </a:rPr>
              <a:t>（小麦）</a:t>
            </a:r>
            <a:endParaRPr kumimoji="1" lang="en-US" altLang="ja-JP" sz="3600" b="1" dirty="0">
              <a:latin typeface="MS UI Gothic" panose="020B0600070205080204" pitchFamily="50" charset="-128"/>
              <a:ea typeface="MS UI Gothic" panose="020B0600070205080204" pitchFamily="50" charset="-128"/>
            </a:endParaRPr>
          </a:p>
          <a:p>
            <a:pPr>
              <a:lnSpc>
                <a:spcPct val="150000"/>
              </a:lnSpc>
            </a:pPr>
            <a:r>
              <a:rPr kumimoji="1" lang="en-US" altLang="ja-JP" sz="3600" b="1" dirty="0">
                <a:latin typeface="MS UI Gothic" panose="020B0600070205080204" pitchFamily="50" charset="-128"/>
                <a:ea typeface="MS UI Gothic" panose="020B0600070205080204" pitchFamily="50" charset="-128"/>
              </a:rPr>
              <a:t>barley</a:t>
            </a:r>
            <a:r>
              <a:rPr kumimoji="1" lang="ja-JP" altLang="en-US" sz="3600" b="1" dirty="0">
                <a:latin typeface="MS UI Gothic" panose="020B0600070205080204" pitchFamily="50" charset="-128"/>
                <a:ea typeface="MS UI Gothic" panose="020B0600070205080204" pitchFamily="50" charset="-128"/>
              </a:rPr>
              <a:t>（大麦）</a:t>
            </a:r>
            <a:endParaRPr kumimoji="1" lang="en-US" altLang="ja-JP" sz="3600" b="1" dirty="0">
              <a:latin typeface="MS UI Gothic" panose="020B0600070205080204" pitchFamily="50" charset="-128"/>
              <a:ea typeface="MS UI Gothic" panose="020B0600070205080204" pitchFamily="50" charset="-128"/>
            </a:endParaRPr>
          </a:p>
        </p:txBody>
      </p:sp>
      <p:sp>
        <p:nvSpPr>
          <p:cNvPr id="28" name="テキスト ボックス 27">
            <a:extLst>
              <a:ext uri="{FF2B5EF4-FFF2-40B4-BE49-F238E27FC236}">
                <a16:creationId xmlns:a16="http://schemas.microsoft.com/office/drawing/2014/main" id="{20697B3F-5DE3-4A3C-9686-CCA074079152}"/>
              </a:ext>
            </a:extLst>
          </p:cNvPr>
          <p:cNvSpPr txBox="1"/>
          <p:nvPr/>
        </p:nvSpPr>
        <p:spPr>
          <a:xfrm>
            <a:off x="7447676" y="1064594"/>
            <a:ext cx="1205911" cy="461665"/>
          </a:xfrm>
          <a:prstGeom prst="rect">
            <a:avLst/>
          </a:prstGeom>
          <a:noFill/>
        </p:spPr>
        <p:txBody>
          <a:bodyPr wrap="square">
            <a:spAutoFit/>
          </a:bodyPr>
          <a:lstStyle/>
          <a:p>
            <a:r>
              <a:rPr lang="ja-JP" altLang="en-US" sz="2400" dirty="0"/>
              <a:t>こむぎ</a:t>
            </a:r>
          </a:p>
        </p:txBody>
      </p:sp>
      <p:sp>
        <p:nvSpPr>
          <p:cNvPr id="29" name="テキスト ボックス 28">
            <a:extLst>
              <a:ext uri="{FF2B5EF4-FFF2-40B4-BE49-F238E27FC236}">
                <a16:creationId xmlns:a16="http://schemas.microsoft.com/office/drawing/2014/main" id="{D3725A6A-570A-4FB5-9977-7E81FF8CEBEC}"/>
              </a:ext>
            </a:extLst>
          </p:cNvPr>
          <p:cNvSpPr txBox="1"/>
          <p:nvPr/>
        </p:nvSpPr>
        <p:spPr>
          <a:xfrm>
            <a:off x="7280697" y="1876165"/>
            <a:ext cx="1597179" cy="461665"/>
          </a:xfrm>
          <a:prstGeom prst="rect">
            <a:avLst/>
          </a:prstGeom>
          <a:noFill/>
        </p:spPr>
        <p:txBody>
          <a:bodyPr wrap="square">
            <a:spAutoFit/>
          </a:bodyPr>
          <a:lstStyle/>
          <a:p>
            <a:r>
              <a:rPr lang="ja-JP" altLang="en-US" sz="2400" dirty="0"/>
              <a:t>おおむぎ</a:t>
            </a:r>
          </a:p>
        </p:txBody>
      </p:sp>
      <p:pic>
        <p:nvPicPr>
          <p:cNvPr id="30" name="図 29">
            <a:extLst>
              <a:ext uri="{FF2B5EF4-FFF2-40B4-BE49-F238E27FC236}">
                <a16:creationId xmlns:a16="http://schemas.microsoft.com/office/drawing/2014/main" id="{A5BF92AE-86CA-41EB-B548-F871A3E656F9}"/>
              </a:ext>
            </a:extLst>
          </p:cNvPr>
          <p:cNvPicPr>
            <a:picLocks noChangeAspect="1"/>
          </p:cNvPicPr>
          <p:nvPr/>
        </p:nvPicPr>
        <p:blipFill>
          <a:blip r:embed="rId10"/>
          <a:stretch>
            <a:fillRect/>
          </a:stretch>
        </p:blipFill>
        <p:spPr>
          <a:xfrm>
            <a:off x="6047765" y="4250451"/>
            <a:ext cx="2771775" cy="2257425"/>
          </a:xfrm>
          <a:prstGeom prst="rect">
            <a:avLst/>
          </a:prstGeom>
        </p:spPr>
      </p:pic>
      <p:cxnSp>
        <p:nvCxnSpPr>
          <p:cNvPr id="7168" name="直線矢印コネクタ 7167">
            <a:extLst>
              <a:ext uri="{FF2B5EF4-FFF2-40B4-BE49-F238E27FC236}">
                <a16:creationId xmlns:a16="http://schemas.microsoft.com/office/drawing/2014/main" id="{08B197C8-B6F3-41E2-B845-7D7286314844}"/>
              </a:ext>
            </a:extLst>
          </p:cNvPr>
          <p:cNvCxnSpPr>
            <a:cxnSpLocks/>
          </p:cNvCxnSpPr>
          <p:nvPr/>
        </p:nvCxnSpPr>
        <p:spPr>
          <a:xfrm>
            <a:off x="7059487" y="5223951"/>
            <a:ext cx="741872" cy="0"/>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7" name="直線矢印コネクタ 36">
            <a:extLst>
              <a:ext uri="{FF2B5EF4-FFF2-40B4-BE49-F238E27FC236}">
                <a16:creationId xmlns:a16="http://schemas.microsoft.com/office/drawing/2014/main" id="{66F0F205-A27B-4DD7-959B-B0322EDC3C20}"/>
              </a:ext>
            </a:extLst>
          </p:cNvPr>
          <p:cNvCxnSpPr>
            <a:cxnSpLocks/>
          </p:cNvCxnSpPr>
          <p:nvPr/>
        </p:nvCxnSpPr>
        <p:spPr>
          <a:xfrm flipH="1" flipV="1">
            <a:off x="6630372" y="4935454"/>
            <a:ext cx="352979" cy="288497"/>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42" name="直線矢印コネクタ 41">
            <a:extLst>
              <a:ext uri="{FF2B5EF4-FFF2-40B4-BE49-F238E27FC236}">
                <a16:creationId xmlns:a16="http://schemas.microsoft.com/office/drawing/2014/main" id="{94C24B66-C5C3-4339-B0AA-3A8766C3DFA2}"/>
              </a:ext>
            </a:extLst>
          </p:cNvPr>
          <p:cNvCxnSpPr>
            <a:cxnSpLocks/>
          </p:cNvCxnSpPr>
          <p:nvPr/>
        </p:nvCxnSpPr>
        <p:spPr>
          <a:xfrm flipH="1">
            <a:off x="6612755" y="5304132"/>
            <a:ext cx="328890" cy="211545"/>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585243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a:extLst>
              <a:ext uri="{FF2B5EF4-FFF2-40B4-BE49-F238E27FC236}">
                <a16:creationId xmlns:a16="http://schemas.microsoft.com/office/drawing/2014/main" id="{994CA1B9-F687-45F4-8262-5AB9E27BADA1}"/>
              </a:ext>
            </a:extLst>
          </p:cNvPr>
          <p:cNvPicPr>
            <a:picLocks noChangeAspect="1"/>
          </p:cNvPicPr>
          <p:nvPr/>
        </p:nvPicPr>
        <p:blipFill>
          <a:blip r:embed="rId2"/>
          <a:stretch>
            <a:fillRect/>
          </a:stretch>
        </p:blipFill>
        <p:spPr>
          <a:xfrm>
            <a:off x="0" y="22870"/>
            <a:ext cx="9144000" cy="470458"/>
          </a:xfrm>
          <a:prstGeom prst="rect">
            <a:avLst/>
          </a:prstGeom>
        </p:spPr>
      </p:pic>
      <p:pic>
        <p:nvPicPr>
          <p:cNvPr id="4" name="図 3">
            <a:extLst>
              <a:ext uri="{FF2B5EF4-FFF2-40B4-BE49-F238E27FC236}">
                <a16:creationId xmlns:a16="http://schemas.microsoft.com/office/drawing/2014/main" id="{284C6A76-2E11-40EC-87E4-8B74D86FE6D0}"/>
              </a:ext>
            </a:extLst>
          </p:cNvPr>
          <p:cNvPicPr>
            <a:picLocks noChangeAspect="1"/>
          </p:cNvPicPr>
          <p:nvPr/>
        </p:nvPicPr>
        <p:blipFill>
          <a:blip r:embed="rId3"/>
          <a:stretch>
            <a:fillRect/>
          </a:stretch>
        </p:blipFill>
        <p:spPr>
          <a:xfrm>
            <a:off x="0" y="965272"/>
            <a:ext cx="9144000" cy="469580"/>
          </a:xfrm>
          <a:prstGeom prst="rect">
            <a:avLst/>
          </a:prstGeom>
        </p:spPr>
      </p:pic>
      <p:pic>
        <p:nvPicPr>
          <p:cNvPr id="6" name="図 5">
            <a:extLst>
              <a:ext uri="{FF2B5EF4-FFF2-40B4-BE49-F238E27FC236}">
                <a16:creationId xmlns:a16="http://schemas.microsoft.com/office/drawing/2014/main" id="{6F2EC0B9-5EC6-476D-B0FE-EB2530281341}"/>
              </a:ext>
            </a:extLst>
          </p:cNvPr>
          <p:cNvPicPr>
            <a:picLocks noChangeAspect="1"/>
          </p:cNvPicPr>
          <p:nvPr/>
        </p:nvPicPr>
        <p:blipFill>
          <a:blip r:embed="rId4"/>
          <a:stretch>
            <a:fillRect/>
          </a:stretch>
        </p:blipFill>
        <p:spPr>
          <a:xfrm>
            <a:off x="0" y="493328"/>
            <a:ext cx="9144000" cy="478564"/>
          </a:xfrm>
          <a:prstGeom prst="rect">
            <a:avLst/>
          </a:prstGeom>
        </p:spPr>
      </p:pic>
      <p:pic>
        <p:nvPicPr>
          <p:cNvPr id="8" name="図 7">
            <a:extLst>
              <a:ext uri="{FF2B5EF4-FFF2-40B4-BE49-F238E27FC236}">
                <a16:creationId xmlns:a16="http://schemas.microsoft.com/office/drawing/2014/main" id="{91C3C8C1-280D-46BD-B4B0-8EDA41A587FE}"/>
              </a:ext>
            </a:extLst>
          </p:cNvPr>
          <p:cNvPicPr>
            <a:picLocks noChangeAspect="1"/>
          </p:cNvPicPr>
          <p:nvPr/>
        </p:nvPicPr>
        <p:blipFill>
          <a:blip r:embed="rId5"/>
          <a:stretch>
            <a:fillRect/>
          </a:stretch>
        </p:blipFill>
        <p:spPr>
          <a:xfrm>
            <a:off x="2379280" y="2059313"/>
            <a:ext cx="1581150" cy="809625"/>
          </a:xfrm>
          <a:prstGeom prst="rect">
            <a:avLst/>
          </a:prstGeom>
        </p:spPr>
      </p:pic>
      <p:pic>
        <p:nvPicPr>
          <p:cNvPr id="8194" name="Picture 2" descr="土鍋のイラスト（鍋と蓋）">
            <a:extLst>
              <a:ext uri="{FF2B5EF4-FFF2-40B4-BE49-F238E27FC236}">
                <a16:creationId xmlns:a16="http://schemas.microsoft.com/office/drawing/2014/main" id="{A4F01A55-1DFC-42F8-ADD1-C5C4357ADF2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5169" y="1861040"/>
            <a:ext cx="1233881" cy="1473290"/>
          </a:xfrm>
          <a:prstGeom prst="rect">
            <a:avLst/>
          </a:prstGeom>
          <a:noFill/>
          <a:extLst>
            <a:ext uri="{909E8E84-426E-40DD-AFC4-6F175D3DCCD1}">
              <a14:hiddenFill xmlns:a14="http://schemas.microsoft.com/office/drawing/2010/main">
                <a:solidFill>
                  <a:srgbClr val="FFFFFF"/>
                </a:solidFill>
              </a14:hiddenFill>
            </a:ext>
          </a:extLst>
        </p:spPr>
      </p:pic>
      <p:sp>
        <p:nvSpPr>
          <p:cNvPr id="12" name="矢印: 右 11">
            <a:extLst>
              <a:ext uri="{FF2B5EF4-FFF2-40B4-BE49-F238E27FC236}">
                <a16:creationId xmlns:a16="http://schemas.microsoft.com/office/drawing/2014/main" id="{436D4B65-E1E3-4BD3-AFFA-D7094D6BF4D9}"/>
              </a:ext>
            </a:extLst>
          </p:cNvPr>
          <p:cNvSpPr/>
          <p:nvPr/>
        </p:nvSpPr>
        <p:spPr>
          <a:xfrm>
            <a:off x="1686639" y="2271358"/>
            <a:ext cx="63691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196" name="Picture 4" descr="石臼のイラスト">
            <a:extLst>
              <a:ext uri="{FF2B5EF4-FFF2-40B4-BE49-F238E27FC236}">
                <a16:creationId xmlns:a16="http://schemas.microsoft.com/office/drawing/2014/main" id="{A7ABDC1E-52CE-411F-9905-AC084ED039A7}"/>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7690" y="3287234"/>
            <a:ext cx="1898878" cy="1898878"/>
          </a:xfrm>
          <a:prstGeom prst="rect">
            <a:avLst/>
          </a:prstGeom>
          <a:noFill/>
          <a:extLst>
            <a:ext uri="{909E8E84-426E-40DD-AFC4-6F175D3DCCD1}">
              <a14:hiddenFill xmlns:a14="http://schemas.microsoft.com/office/drawing/2010/main">
                <a:solidFill>
                  <a:srgbClr val="FFFFFF"/>
                </a:solidFill>
              </a14:hiddenFill>
            </a:ext>
          </a:extLst>
        </p:spPr>
      </p:pic>
      <p:sp>
        <p:nvSpPr>
          <p:cNvPr id="14" name="矢印: 右 13">
            <a:extLst>
              <a:ext uri="{FF2B5EF4-FFF2-40B4-BE49-F238E27FC236}">
                <a16:creationId xmlns:a16="http://schemas.microsoft.com/office/drawing/2014/main" id="{47388067-12EB-4334-A26B-AB9CEBAB9628}"/>
              </a:ext>
            </a:extLst>
          </p:cNvPr>
          <p:cNvSpPr/>
          <p:nvPr/>
        </p:nvSpPr>
        <p:spPr>
          <a:xfrm>
            <a:off x="1813839" y="4013072"/>
            <a:ext cx="63691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3" name="図 12">
            <a:extLst>
              <a:ext uri="{FF2B5EF4-FFF2-40B4-BE49-F238E27FC236}">
                <a16:creationId xmlns:a16="http://schemas.microsoft.com/office/drawing/2014/main" id="{A45DF10A-88B1-40EE-9210-719EF51303BE}"/>
              </a:ext>
            </a:extLst>
          </p:cNvPr>
          <p:cNvPicPr>
            <a:picLocks noChangeAspect="1"/>
          </p:cNvPicPr>
          <p:nvPr/>
        </p:nvPicPr>
        <p:blipFill>
          <a:blip r:embed="rId8"/>
          <a:stretch>
            <a:fillRect/>
          </a:stretch>
        </p:blipFill>
        <p:spPr>
          <a:xfrm>
            <a:off x="2450753" y="3751733"/>
            <a:ext cx="1262545" cy="1311105"/>
          </a:xfrm>
          <a:prstGeom prst="rect">
            <a:avLst/>
          </a:prstGeom>
        </p:spPr>
      </p:pic>
      <p:sp>
        <p:nvSpPr>
          <p:cNvPr id="17" name="テキスト ボックス 16">
            <a:extLst>
              <a:ext uri="{FF2B5EF4-FFF2-40B4-BE49-F238E27FC236}">
                <a16:creationId xmlns:a16="http://schemas.microsoft.com/office/drawing/2014/main" id="{BF5E9FC9-F201-4D92-9DBC-C182B852C6F6}"/>
              </a:ext>
            </a:extLst>
          </p:cNvPr>
          <p:cNvSpPr txBox="1"/>
          <p:nvPr/>
        </p:nvSpPr>
        <p:spPr>
          <a:xfrm>
            <a:off x="588635" y="3232231"/>
            <a:ext cx="4794093" cy="584775"/>
          </a:xfrm>
          <a:prstGeom prst="rect">
            <a:avLst/>
          </a:prstGeom>
          <a:noFill/>
        </p:spPr>
        <p:txBody>
          <a:bodyPr wrap="square">
            <a:spAutoFit/>
          </a:bodyPr>
          <a:lstStyle/>
          <a:p>
            <a:r>
              <a:rPr lang="en-US" altLang="ja-JP" sz="3200" dirty="0">
                <a:latin typeface="MS UI Gothic" panose="020B0600070205080204" pitchFamily="50" charset="-128"/>
                <a:ea typeface="MS UI Gothic" panose="020B0600070205080204" pitchFamily="50" charset="-128"/>
              </a:rPr>
              <a:t>a millstone </a:t>
            </a:r>
            <a:r>
              <a:rPr lang="en-US" altLang="ja-JP" sz="3200" dirty="0">
                <a:latin typeface="MS UI Gothic" panose="020B0600070205080204" pitchFamily="50" charset="-128"/>
                <a:ea typeface="MS UI Gothic" panose="020B0600070205080204" pitchFamily="50" charset="-128"/>
                <a:sym typeface="Wingdings" panose="05000000000000000000" pitchFamily="2" charset="2"/>
              </a:rPr>
              <a:t> milled grain</a:t>
            </a:r>
            <a:endParaRPr lang="ja-JP" altLang="en-US" sz="3200" dirty="0">
              <a:latin typeface="MS UI Gothic" panose="020B0600070205080204" pitchFamily="50" charset="-128"/>
              <a:ea typeface="MS UI Gothic" panose="020B0600070205080204" pitchFamily="50" charset="-128"/>
            </a:endParaRPr>
          </a:p>
        </p:txBody>
      </p:sp>
      <p:pic>
        <p:nvPicPr>
          <p:cNvPr id="16" name="図 15">
            <a:extLst>
              <a:ext uri="{FF2B5EF4-FFF2-40B4-BE49-F238E27FC236}">
                <a16:creationId xmlns:a16="http://schemas.microsoft.com/office/drawing/2014/main" id="{83C3AD4E-333C-49A3-8837-7A57111FCE85}"/>
              </a:ext>
            </a:extLst>
          </p:cNvPr>
          <p:cNvPicPr>
            <a:picLocks noChangeAspect="1"/>
          </p:cNvPicPr>
          <p:nvPr/>
        </p:nvPicPr>
        <p:blipFill>
          <a:blip r:embed="rId9"/>
          <a:stretch>
            <a:fillRect/>
          </a:stretch>
        </p:blipFill>
        <p:spPr>
          <a:xfrm>
            <a:off x="115009" y="5259741"/>
            <a:ext cx="1381209" cy="1473290"/>
          </a:xfrm>
          <a:prstGeom prst="rect">
            <a:avLst/>
          </a:prstGeom>
        </p:spPr>
      </p:pic>
      <p:sp>
        <p:nvSpPr>
          <p:cNvPr id="25" name="矢印: 右 24">
            <a:extLst>
              <a:ext uri="{FF2B5EF4-FFF2-40B4-BE49-F238E27FC236}">
                <a16:creationId xmlns:a16="http://schemas.microsoft.com/office/drawing/2014/main" id="{4A04B026-8552-414C-B1F5-F62AAFA11BB3}"/>
              </a:ext>
            </a:extLst>
          </p:cNvPr>
          <p:cNvSpPr/>
          <p:nvPr/>
        </p:nvSpPr>
        <p:spPr>
          <a:xfrm>
            <a:off x="1246116" y="5843872"/>
            <a:ext cx="63691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矢印: 右 25">
            <a:extLst>
              <a:ext uri="{FF2B5EF4-FFF2-40B4-BE49-F238E27FC236}">
                <a16:creationId xmlns:a16="http://schemas.microsoft.com/office/drawing/2014/main" id="{B2EA2AA9-3EAF-4019-882F-95B7FA95BD29}"/>
              </a:ext>
            </a:extLst>
          </p:cNvPr>
          <p:cNvSpPr/>
          <p:nvPr/>
        </p:nvSpPr>
        <p:spPr>
          <a:xfrm>
            <a:off x="3749458" y="5819156"/>
            <a:ext cx="63691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4" name="図 23">
            <a:extLst>
              <a:ext uri="{FF2B5EF4-FFF2-40B4-BE49-F238E27FC236}">
                <a16:creationId xmlns:a16="http://schemas.microsoft.com/office/drawing/2014/main" id="{1BE82165-9C22-4C0B-B40C-496D1C3B5A10}"/>
              </a:ext>
            </a:extLst>
          </p:cNvPr>
          <p:cNvPicPr>
            <a:picLocks noChangeAspect="1"/>
          </p:cNvPicPr>
          <p:nvPr/>
        </p:nvPicPr>
        <p:blipFill>
          <a:blip r:embed="rId10"/>
          <a:stretch>
            <a:fillRect/>
          </a:stretch>
        </p:blipFill>
        <p:spPr>
          <a:xfrm>
            <a:off x="4408610" y="5766845"/>
            <a:ext cx="974118" cy="702688"/>
          </a:xfrm>
          <a:prstGeom prst="rect">
            <a:avLst/>
          </a:prstGeom>
        </p:spPr>
      </p:pic>
      <p:sp>
        <p:nvSpPr>
          <p:cNvPr id="29" name="テキスト ボックス 28">
            <a:extLst>
              <a:ext uri="{FF2B5EF4-FFF2-40B4-BE49-F238E27FC236}">
                <a16:creationId xmlns:a16="http://schemas.microsoft.com/office/drawing/2014/main" id="{EABAED41-9711-4111-9629-04885B495A58}"/>
              </a:ext>
            </a:extLst>
          </p:cNvPr>
          <p:cNvSpPr txBox="1"/>
          <p:nvPr/>
        </p:nvSpPr>
        <p:spPr>
          <a:xfrm>
            <a:off x="1638616" y="4957159"/>
            <a:ext cx="5748259" cy="646331"/>
          </a:xfrm>
          <a:prstGeom prst="rect">
            <a:avLst/>
          </a:prstGeom>
          <a:noFill/>
        </p:spPr>
        <p:txBody>
          <a:bodyPr wrap="square">
            <a:spAutoFit/>
          </a:bodyPr>
          <a:lstStyle/>
          <a:p>
            <a:r>
              <a:rPr lang="en-US" altLang="ja-JP" sz="3600" dirty="0">
                <a:latin typeface="MS UI Gothic" panose="020B0600070205080204" pitchFamily="50" charset="-128"/>
                <a:ea typeface="MS UI Gothic" panose="020B0600070205080204" pitchFamily="50" charset="-128"/>
              </a:rPr>
              <a:t>a collar </a:t>
            </a:r>
            <a:r>
              <a:rPr lang="en-US" altLang="ja-JP" sz="3600" dirty="0">
                <a:latin typeface="MS UI Gothic" panose="020B0600070205080204" pitchFamily="50" charset="-128"/>
                <a:ea typeface="MS UI Gothic" panose="020B0600070205080204" pitchFamily="50" charset="-128"/>
                <a:sym typeface="Wingdings" panose="05000000000000000000" pitchFamily="2" charset="2"/>
              </a:rPr>
              <a:t> cloth  bag/sack</a:t>
            </a:r>
            <a:endParaRPr lang="ja-JP" altLang="en-US" sz="3600" dirty="0">
              <a:latin typeface="MS UI Gothic" panose="020B0600070205080204" pitchFamily="50" charset="-128"/>
              <a:ea typeface="MS UI Gothic" panose="020B0600070205080204" pitchFamily="50" charset="-128"/>
            </a:endParaRPr>
          </a:p>
        </p:txBody>
      </p:sp>
      <p:sp>
        <p:nvSpPr>
          <p:cNvPr id="31" name="テキスト ボックス 30">
            <a:extLst>
              <a:ext uri="{FF2B5EF4-FFF2-40B4-BE49-F238E27FC236}">
                <a16:creationId xmlns:a16="http://schemas.microsoft.com/office/drawing/2014/main" id="{D8840841-4664-4F07-8212-F428CA7AA8E4}"/>
              </a:ext>
            </a:extLst>
          </p:cNvPr>
          <p:cNvSpPr txBox="1"/>
          <p:nvPr/>
        </p:nvSpPr>
        <p:spPr>
          <a:xfrm>
            <a:off x="2377226" y="6360013"/>
            <a:ext cx="6685934" cy="461665"/>
          </a:xfrm>
          <a:prstGeom prst="rect">
            <a:avLst/>
          </a:prstGeom>
          <a:noFill/>
        </p:spPr>
        <p:txBody>
          <a:bodyPr wrap="square">
            <a:spAutoFit/>
          </a:bodyPr>
          <a:lstStyle/>
          <a:p>
            <a:r>
              <a:rPr lang="ja-JP" altLang="en-US" sz="1200" dirty="0"/>
              <a:t>https://commons.wikimedia.org/wiki/File:Coffee_beans_at_Longbottom_-_Hillsboro,_Oregon.JPG</a:t>
            </a:r>
          </a:p>
          <a:p>
            <a:r>
              <a:rPr lang="ja-JP" altLang="en-US" sz="1200" dirty="0"/>
              <a:t>M.O. Stevens, CC BY-SA 3.0, via Wikimedia Commons</a:t>
            </a:r>
          </a:p>
        </p:txBody>
      </p:sp>
      <p:pic>
        <p:nvPicPr>
          <p:cNvPr id="8198" name="Picture 6">
            <a:extLst>
              <a:ext uri="{FF2B5EF4-FFF2-40B4-BE49-F238E27FC236}">
                <a16:creationId xmlns:a16="http://schemas.microsoft.com/office/drawing/2014/main" id="{358251A4-1A46-44E8-92B3-9A8AAFDBAAA3}"/>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315657" y="4534580"/>
            <a:ext cx="1641828" cy="1762464"/>
          </a:xfrm>
          <a:prstGeom prst="rect">
            <a:avLst/>
          </a:prstGeom>
          <a:noFill/>
          <a:extLst>
            <a:ext uri="{909E8E84-426E-40DD-AFC4-6F175D3DCCD1}">
              <a14:hiddenFill xmlns:a14="http://schemas.microsoft.com/office/drawing/2010/main">
                <a:solidFill>
                  <a:srgbClr val="FFFFFF"/>
                </a:solidFill>
              </a14:hiddenFill>
            </a:ext>
          </a:extLst>
        </p:spPr>
      </p:pic>
      <p:sp>
        <p:nvSpPr>
          <p:cNvPr id="33" name="矢印: 右 32">
            <a:extLst>
              <a:ext uri="{FF2B5EF4-FFF2-40B4-BE49-F238E27FC236}">
                <a16:creationId xmlns:a16="http://schemas.microsoft.com/office/drawing/2014/main" id="{341FF1F8-E914-4310-AACD-1C802C54C00A}"/>
              </a:ext>
            </a:extLst>
          </p:cNvPr>
          <p:cNvSpPr/>
          <p:nvPr/>
        </p:nvSpPr>
        <p:spPr>
          <a:xfrm rot="4654103">
            <a:off x="5588166" y="1877184"/>
            <a:ext cx="429562"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矢印: 右 33">
            <a:extLst>
              <a:ext uri="{FF2B5EF4-FFF2-40B4-BE49-F238E27FC236}">
                <a16:creationId xmlns:a16="http://schemas.microsoft.com/office/drawing/2014/main" id="{2BF2419B-AB93-4E05-BD1A-A1A781174C59}"/>
              </a:ext>
            </a:extLst>
          </p:cNvPr>
          <p:cNvSpPr/>
          <p:nvPr/>
        </p:nvSpPr>
        <p:spPr>
          <a:xfrm rot="19687220">
            <a:off x="4720013" y="2734540"/>
            <a:ext cx="734755"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矢印: 右 34">
            <a:extLst>
              <a:ext uri="{FF2B5EF4-FFF2-40B4-BE49-F238E27FC236}">
                <a16:creationId xmlns:a16="http://schemas.microsoft.com/office/drawing/2014/main" id="{451451DA-2E68-40CA-AD50-66BBB400F6CE}"/>
              </a:ext>
            </a:extLst>
          </p:cNvPr>
          <p:cNvSpPr/>
          <p:nvPr/>
        </p:nvSpPr>
        <p:spPr>
          <a:xfrm rot="15022988">
            <a:off x="6042520" y="4386914"/>
            <a:ext cx="1086542"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0" name="図 29" descr="アイコン&#10;&#10;自動的に生成された説明">
            <a:extLst>
              <a:ext uri="{FF2B5EF4-FFF2-40B4-BE49-F238E27FC236}">
                <a16:creationId xmlns:a16="http://schemas.microsoft.com/office/drawing/2014/main" id="{196A3B03-9809-4A41-A2E2-23D8F833B92A}"/>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7130335" y="1637081"/>
            <a:ext cx="1955975" cy="1955975"/>
          </a:xfrm>
          <a:prstGeom prst="rect">
            <a:avLst/>
          </a:prstGeom>
        </p:spPr>
      </p:pic>
      <p:sp>
        <p:nvSpPr>
          <p:cNvPr id="36" name="テキスト ボックス 35">
            <a:extLst>
              <a:ext uri="{FF2B5EF4-FFF2-40B4-BE49-F238E27FC236}">
                <a16:creationId xmlns:a16="http://schemas.microsoft.com/office/drawing/2014/main" id="{6F1125D2-7882-4846-B5FA-FEA62C67684E}"/>
              </a:ext>
            </a:extLst>
          </p:cNvPr>
          <p:cNvSpPr txBox="1"/>
          <p:nvPr/>
        </p:nvSpPr>
        <p:spPr>
          <a:xfrm>
            <a:off x="5420163" y="2231477"/>
            <a:ext cx="2299423" cy="1865126"/>
          </a:xfrm>
          <a:prstGeom prst="rect">
            <a:avLst/>
          </a:prstGeom>
          <a:noFill/>
        </p:spPr>
        <p:txBody>
          <a:bodyPr wrap="square" rtlCol="0">
            <a:spAutoFit/>
          </a:bodyPr>
          <a:lstStyle/>
          <a:p>
            <a:pPr>
              <a:lnSpc>
                <a:spcPct val="90000"/>
              </a:lnSpc>
            </a:pPr>
            <a:r>
              <a:rPr lang="en-US" altLang="ja-JP" sz="4000" b="1" dirty="0">
                <a:latin typeface="MS UI Gothic" panose="020B0600070205080204" pitchFamily="50" charset="-128"/>
                <a:ea typeface="MS UI Gothic" panose="020B0600070205080204" pitchFamily="50" charset="-128"/>
              </a:rPr>
              <a:t>grocery</a:t>
            </a:r>
          </a:p>
          <a:p>
            <a:pPr marL="571500" indent="-571500">
              <a:lnSpc>
                <a:spcPct val="90000"/>
              </a:lnSpc>
              <a:buFont typeface="Wingdings" panose="05000000000000000000" pitchFamily="2" charset="2"/>
              <a:buChar char="à"/>
            </a:pPr>
            <a:r>
              <a:rPr lang="en-US" altLang="ja-JP" sz="44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food</a:t>
            </a:r>
          </a:p>
          <a:p>
            <a:pPr marL="571500" indent="-571500">
              <a:lnSpc>
                <a:spcPct val="90000"/>
              </a:lnSpc>
              <a:buFont typeface="Wingdings" panose="05000000000000000000" pitchFamily="2" charset="2"/>
              <a:buChar char="à"/>
            </a:pPr>
            <a:r>
              <a:rPr lang="en-US" altLang="ja-JP" sz="44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to eat</a:t>
            </a:r>
            <a:endParaRPr lang="en-US" altLang="ja-JP" sz="4400" b="1" dirty="0">
              <a:solidFill>
                <a:srgbClr val="FF0000"/>
              </a:solidFill>
              <a:latin typeface="MS UI Gothic" panose="020B0600070205080204" pitchFamily="50" charset="-128"/>
              <a:ea typeface="MS UI Gothic" panose="020B0600070205080204" pitchFamily="50" charset="-128"/>
            </a:endParaRPr>
          </a:p>
        </p:txBody>
      </p:sp>
      <p:sp>
        <p:nvSpPr>
          <p:cNvPr id="11" name="テキスト ボックス 10">
            <a:extLst>
              <a:ext uri="{FF2B5EF4-FFF2-40B4-BE49-F238E27FC236}">
                <a16:creationId xmlns:a16="http://schemas.microsoft.com/office/drawing/2014/main" id="{B549BE98-D79E-4127-8CF0-DA260A1E719E}"/>
              </a:ext>
            </a:extLst>
          </p:cNvPr>
          <p:cNvSpPr txBox="1"/>
          <p:nvPr/>
        </p:nvSpPr>
        <p:spPr>
          <a:xfrm>
            <a:off x="115009" y="1309297"/>
            <a:ext cx="7643284" cy="584775"/>
          </a:xfrm>
          <a:prstGeom prst="rect">
            <a:avLst/>
          </a:prstGeom>
          <a:noFill/>
        </p:spPr>
        <p:txBody>
          <a:bodyPr wrap="square">
            <a:spAutoFit/>
          </a:bodyPr>
          <a:lstStyle/>
          <a:p>
            <a:r>
              <a:rPr lang="ja-JP" altLang="en-US" sz="3200" dirty="0">
                <a:latin typeface="MS UI Gothic" panose="020B0600070205080204" pitchFamily="50" charset="-128"/>
                <a:ea typeface="MS UI Gothic" panose="020B0600070205080204" pitchFamily="50" charset="-128"/>
              </a:rPr>
              <a:t>to put a lid on the pot </a:t>
            </a:r>
            <a:r>
              <a:rPr lang="en-US" altLang="ja-JP" sz="3200" dirty="0">
                <a:latin typeface="MS UI Gothic" panose="020B0600070205080204" pitchFamily="50" charset="-128"/>
                <a:ea typeface="MS UI Gothic" panose="020B0600070205080204" pitchFamily="50" charset="-128"/>
                <a:sym typeface="Wingdings" panose="05000000000000000000" pitchFamily="2" charset="2"/>
              </a:rPr>
              <a:t> storage container</a:t>
            </a:r>
            <a:endParaRPr lang="ja-JP" altLang="en-US" sz="3200" dirty="0">
              <a:latin typeface="MS UI Gothic" panose="020B0600070205080204" pitchFamily="50" charset="-128"/>
              <a:ea typeface="MS UI Gothic" panose="020B0600070205080204" pitchFamily="50" charset="-128"/>
            </a:endParaRPr>
          </a:p>
        </p:txBody>
      </p:sp>
      <p:pic>
        <p:nvPicPr>
          <p:cNvPr id="40" name="図 39">
            <a:extLst>
              <a:ext uri="{FF2B5EF4-FFF2-40B4-BE49-F238E27FC236}">
                <a16:creationId xmlns:a16="http://schemas.microsoft.com/office/drawing/2014/main" id="{4A8976DB-9FCD-4F9C-B95A-E34FA0E02C3B}"/>
              </a:ext>
            </a:extLst>
          </p:cNvPr>
          <p:cNvPicPr>
            <a:picLocks noChangeAspect="1"/>
          </p:cNvPicPr>
          <p:nvPr/>
        </p:nvPicPr>
        <p:blipFill>
          <a:blip r:embed="rId13"/>
          <a:stretch>
            <a:fillRect/>
          </a:stretch>
        </p:blipFill>
        <p:spPr>
          <a:xfrm>
            <a:off x="1809569" y="5486786"/>
            <a:ext cx="1898878" cy="873227"/>
          </a:xfrm>
          <a:prstGeom prst="rect">
            <a:avLst/>
          </a:prstGeom>
        </p:spPr>
      </p:pic>
      <p:cxnSp>
        <p:nvCxnSpPr>
          <p:cNvPr id="41" name="直線コネクタ 40">
            <a:extLst>
              <a:ext uri="{FF2B5EF4-FFF2-40B4-BE49-F238E27FC236}">
                <a16:creationId xmlns:a16="http://schemas.microsoft.com/office/drawing/2014/main" id="{A9174091-C0C2-4D60-BC2D-CCA7C4718484}"/>
              </a:ext>
            </a:extLst>
          </p:cNvPr>
          <p:cNvCxnSpPr>
            <a:cxnSpLocks/>
          </p:cNvCxnSpPr>
          <p:nvPr/>
        </p:nvCxnSpPr>
        <p:spPr>
          <a:xfrm>
            <a:off x="2396150" y="5656112"/>
            <a:ext cx="653144" cy="559906"/>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直線コネクタ 41">
            <a:extLst>
              <a:ext uri="{FF2B5EF4-FFF2-40B4-BE49-F238E27FC236}">
                <a16:creationId xmlns:a16="http://schemas.microsoft.com/office/drawing/2014/main" id="{F02DBD4B-6416-4C10-B617-3A9BDA5FF553}"/>
              </a:ext>
            </a:extLst>
          </p:cNvPr>
          <p:cNvCxnSpPr>
            <a:cxnSpLocks/>
          </p:cNvCxnSpPr>
          <p:nvPr/>
        </p:nvCxnSpPr>
        <p:spPr>
          <a:xfrm flipH="1">
            <a:off x="2689839" y="5656112"/>
            <a:ext cx="388483" cy="279953"/>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564724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284C6A76-2E11-40EC-87E4-8B74D86FE6D0}"/>
              </a:ext>
            </a:extLst>
          </p:cNvPr>
          <p:cNvPicPr>
            <a:picLocks noChangeAspect="1"/>
          </p:cNvPicPr>
          <p:nvPr/>
        </p:nvPicPr>
        <p:blipFill>
          <a:blip r:embed="rId2"/>
          <a:stretch>
            <a:fillRect/>
          </a:stretch>
        </p:blipFill>
        <p:spPr>
          <a:xfrm>
            <a:off x="0" y="552323"/>
            <a:ext cx="9144000" cy="469580"/>
          </a:xfrm>
          <a:prstGeom prst="rect">
            <a:avLst/>
          </a:prstGeom>
        </p:spPr>
      </p:pic>
      <p:pic>
        <p:nvPicPr>
          <p:cNvPr id="6" name="図 5">
            <a:extLst>
              <a:ext uri="{FF2B5EF4-FFF2-40B4-BE49-F238E27FC236}">
                <a16:creationId xmlns:a16="http://schemas.microsoft.com/office/drawing/2014/main" id="{6F2EC0B9-5EC6-476D-B0FE-EB2530281341}"/>
              </a:ext>
            </a:extLst>
          </p:cNvPr>
          <p:cNvPicPr>
            <a:picLocks noChangeAspect="1"/>
          </p:cNvPicPr>
          <p:nvPr/>
        </p:nvPicPr>
        <p:blipFill>
          <a:blip r:embed="rId3"/>
          <a:stretch>
            <a:fillRect/>
          </a:stretch>
        </p:blipFill>
        <p:spPr>
          <a:xfrm>
            <a:off x="0" y="80379"/>
            <a:ext cx="9144000" cy="478564"/>
          </a:xfrm>
          <a:prstGeom prst="rect">
            <a:avLst/>
          </a:prstGeom>
        </p:spPr>
      </p:pic>
      <p:pic>
        <p:nvPicPr>
          <p:cNvPr id="8196" name="Picture 4" descr="石臼のイラスト">
            <a:extLst>
              <a:ext uri="{FF2B5EF4-FFF2-40B4-BE49-F238E27FC236}">
                <a16:creationId xmlns:a16="http://schemas.microsoft.com/office/drawing/2014/main" id="{A7ABDC1E-52CE-411F-9905-AC084ED039A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8532" y="1299768"/>
            <a:ext cx="2074606" cy="2074606"/>
          </a:xfrm>
          <a:prstGeom prst="rect">
            <a:avLst/>
          </a:prstGeom>
          <a:noFill/>
          <a:extLst>
            <a:ext uri="{909E8E84-426E-40DD-AFC4-6F175D3DCCD1}">
              <a14:hiddenFill xmlns:a14="http://schemas.microsoft.com/office/drawing/2010/main">
                <a:solidFill>
                  <a:srgbClr val="FFFFFF"/>
                </a:solidFill>
              </a14:hiddenFill>
            </a:ext>
          </a:extLst>
        </p:spPr>
      </p:pic>
      <p:sp>
        <p:nvSpPr>
          <p:cNvPr id="14" name="矢印: 右 13">
            <a:extLst>
              <a:ext uri="{FF2B5EF4-FFF2-40B4-BE49-F238E27FC236}">
                <a16:creationId xmlns:a16="http://schemas.microsoft.com/office/drawing/2014/main" id="{47388067-12EB-4334-A26B-AB9CEBAB9628}"/>
              </a:ext>
            </a:extLst>
          </p:cNvPr>
          <p:cNvSpPr/>
          <p:nvPr/>
        </p:nvSpPr>
        <p:spPr>
          <a:xfrm>
            <a:off x="1894681" y="2025606"/>
            <a:ext cx="63691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3" name="図 12">
            <a:extLst>
              <a:ext uri="{FF2B5EF4-FFF2-40B4-BE49-F238E27FC236}">
                <a16:creationId xmlns:a16="http://schemas.microsoft.com/office/drawing/2014/main" id="{A45DF10A-88B1-40EE-9210-719EF51303BE}"/>
              </a:ext>
            </a:extLst>
          </p:cNvPr>
          <p:cNvPicPr>
            <a:picLocks noChangeAspect="1"/>
          </p:cNvPicPr>
          <p:nvPr/>
        </p:nvPicPr>
        <p:blipFill>
          <a:blip r:embed="rId5"/>
          <a:stretch>
            <a:fillRect/>
          </a:stretch>
        </p:blipFill>
        <p:spPr>
          <a:xfrm>
            <a:off x="2551782" y="1726550"/>
            <a:ext cx="1398896" cy="1452700"/>
          </a:xfrm>
          <a:prstGeom prst="rect">
            <a:avLst/>
          </a:prstGeom>
        </p:spPr>
      </p:pic>
      <p:sp>
        <p:nvSpPr>
          <p:cNvPr id="17" name="テキスト ボックス 16">
            <a:extLst>
              <a:ext uri="{FF2B5EF4-FFF2-40B4-BE49-F238E27FC236}">
                <a16:creationId xmlns:a16="http://schemas.microsoft.com/office/drawing/2014/main" id="{BF5E9FC9-F201-4D92-9DBC-C182B852C6F6}"/>
              </a:ext>
            </a:extLst>
          </p:cNvPr>
          <p:cNvSpPr txBox="1"/>
          <p:nvPr/>
        </p:nvSpPr>
        <p:spPr>
          <a:xfrm>
            <a:off x="669477" y="1244765"/>
            <a:ext cx="5451910" cy="646331"/>
          </a:xfrm>
          <a:prstGeom prst="rect">
            <a:avLst/>
          </a:prstGeom>
          <a:noFill/>
        </p:spPr>
        <p:txBody>
          <a:bodyPr wrap="square">
            <a:spAutoFit/>
          </a:bodyPr>
          <a:lstStyle/>
          <a:p>
            <a:r>
              <a:rPr lang="en-US" altLang="ja-JP" sz="3600" dirty="0">
                <a:latin typeface="MS UI Gothic" panose="020B0600070205080204" pitchFamily="50" charset="-128"/>
                <a:ea typeface="MS UI Gothic" panose="020B0600070205080204" pitchFamily="50" charset="-128"/>
              </a:rPr>
              <a:t>a millstone </a:t>
            </a:r>
            <a:r>
              <a:rPr lang="en-US" altLang="ja-JP" sz="3600" dirty="0">
                <a:latin typeface="MS UI Gothic" panose="020B0600070205080204" pitchFamily="50" charset="-128"/>
                <a:ea typeface="MS UI Gothic" panose="020B0600070205080204" pitchFamily="50" charset="-128"/>
                <a:sym typeface="Wingdings" panose="05000000000000000000" pitchFamily="2" charset="2"/>
              </a:rPr>
              <a:t> milled grain</a:t>
            </a:r>
            <a:endParaRPr lang="ja-JP" altLang="en-US" sz="3600" dirty="0">
              <a:latin typeface="MS UI Gothic" panose="020B0600070205080204" pitchFamily="50" charset="-128"/>
              <a:ea typeface="MS UI Gothic" panose="020B0600070205080204" pitchFamily="50" charset="-128"/>
            </a:endParaRPr>
          </a:p>
        </p:txBody>
      </p:sp>
      <p:pic>
        <p:nvPicPr>
          <p:cNvPr id="16" name="図 15">
            <a:extLst>
              <a:ext uri="{FF2B5EF4-FFF2-40B4-BE49-F238E27FC236}">
                <a16:creationId xmlns:a16="http://schemas.microsoft.com/office/drawing/2014/main" id="{83C3AD4E-333C-49A3-8837-7A57111FCE85}"/>
              </a:ext>
            </a:extLst>
          </p:cNvPr>
          <p:cNvPicPr>
            <a:picLocks noChangeAspect="1"/>
          </p:cNvPicPr>
          <p:nvPr/>
        </p:nvPicPr>
        <p:blipFill>
          <a:blip r:embed="rId6"/>
          <a:stretch>
            <a:fillRect/>
          </a:stretch>
        </p:blipFill>
        <p:spPr>
          <a:xfrm>
            <a:off x="195849" y="4994270"/>
            <a:ext cx="1381209" cy="1473290"/>
          </a:xfrm>
          <a:prstGeom prst="rect">
            <a:avLst/>
          </a:prstGeom>
        </p:spPr>
      </p:pic>
      <p:sp>
        <p:nvSpPr>
          <p:cNvPr id="25" name="矢印: 右 24">
            <a:extLst>
              <a:ext uri="{FF2B5EF4-FFF2-40B4-BE49-F238E27FC236}">
                <a16:creationId xmlns:a16="http://schemas.microsoft.com/office/drawing/2014/main" id="{4A04B026-8552-414C-B1F5-F62AAFA11BB3}"/>
              </a:ext>
            </a:extLst>
          </p:cNvPr>
          <p:cNvSpPr/>
          <p:nvPr/>
        </p:nvSpPr>
        <p:spPr>
          <a:xfrm>
            <a:off x="1326956" y="5578401"/>
            <a:ext cx="63691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6" name="矢印: 右 25">
            <a:extLst>
              <a:ext uri="{FF2B5EF4-FFF2-40B4-BE49-F238E27FC236}">
                <a16:creationId xmlns:a16="http://schemas.microsoft.com/office/drawing/2014/main" id="{B2EA2AA9-3EAF-4019-882F-95B7FA95BD29}"/>
              </a:ext>
            </a:extLst>
          </p:cNvPr>
          <p:cNvSpPr/>
          <p:nvPr/>
        </p:nvSpPr>
        <p:spPr>
          <a:xfrm>
            <a:off x="3830298" y="5553685"/>
            <a:ext cx="636914"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4" name="図 23">
            <a:extLst>
              <a:ext uri="{FF2B5EF4-FFF2-40B4-BE49-F238E27FC236}">
                <a16:creationId xmlns:a16="http://schemas.microsoft.com/office/drawing/2014/main" id="{1BE82165-9C22-4C0B-B40C-496D1C3B5A10}"/>
              </a:ext>
            </a:extLst>
          </p:cNvPr>
          <p:cNvPicPr>
            <a:picLocks noChangeAspect="1"/>
          </p:cNvPicPr>
          <p:nvPr/>
        </p:nvPicPr>
        <p:blipFill>
          <a:blip r:embed="rId7"/>
          <a:stretch>
            <a:fillRect/>
          </a:stretch>
        </p:blipFill>
        <p:spPr>
          <a:xfrm>
            <a:off x="4489450" y="5249649"/>
            <a:ext cx="1323078" cy="954413"/>
          </a:xfrm>
          <a:prstGeom prst="rect">
            <a:avLst/>
          </a:prstGeom>
        </p:spPr>
      </p:pic>
      <p:sp>
        <p:nvSpPr>
          <p:cNvPr id="29" name="テキスト ボックス 28">
            <a:extLst>
              <a:ext uri="{FF2B5EF4-FFF2-40B4-BE49-F238E27FC236}">
                <a16:creationId xmlns:a16="http://schemas.microsoft.com/office/drawing/2014/main" id="{EABAED41-9711-4111-9629-04885B495A58}"/>
              </a:ext>
            </a:extLst>
          </p:cNvPr>
          <p:cNvSpPr txBox="1"/>
          <p:nvPr/>
        </p:nvSpPr>
        <p:spPr>
          <a:xfrm>
            <a:off x="1274625" y="4627489"/>
            <a:ext cx="5748259" cy="646331"/>
          </a:xfrm>
          <a:prstGeom prst="rect">
            <a:avLst/>
          </a:prstGeom>
          <a:noFill/>
        </p:spPr>
        <p:txBody>
          <a:bodyPr wrap="square">
            <a:spAutoFit/>
          </a:bodyPr>
          <a:lstStyle/>
          <a:p>
            <a:r>
              <a:rPr lang="en-US" altLang="ja-JP" sz="3600" dirty="0">
                <a:latin typeface="MS UI Gothic" panose="020B0600070205080204" pitchFamily="50" charset="-128"/>
                <a:ea typeface="MS UI Gothic" panose="020B0600070205080204" pitchFamily="50" charset="-128"/>
              </a:rPr>
              <a:t>a collar </a:t>
            </a:r>
            <a:r>
              <a:rPr lang="en-US" altLang="ja-JP" sz="3600" dirty="0">
                <a:latin typeface="MS UI Gothic" panose="020B0600070205080204" pitchFamily="50" charset="-128"/>
                <a:ea typeface="MS UI Gothic" panose="020B0600070205080204" pitchFamily="50" charset="-128"/>
                <a:sym typeface="Wingdings" panose="05000000000000000000" pitchFamily="2" charset="2"/>
              </a:rPr>
              <a:t> cloth  bag/sack</a:t>
            </a:r>
            <a:endParaRPr lang="ja-JP" altLang="en-US" sz="3600" dirty="0">
              <a:latin typeface="MS UI Gothic" panose="020B0600070205080204" pitchFamily="50" charset="-128"/>
              <a:ea typeface="MS UI Gothic" panose="020B0600070205080204" pitchFamily="50" charset="-128"/>
            </a:endParaRPr>
          </a:p>
        </p:txBody>
      </p:sp>
      <p:sp>
        <p:nvSpPr>
          <p:cNvPr id="31" name="テキスト ボックス 30">
            <a:extLst>
              <a:ext uri="{FF2B5EF4-FFF2-40B4-BE49-F238E27FC236}">
                <a16:creationId xmlns:a16="http://schemas.microsoft.com/office/drawing/2014/main" id="{D8840841-4664-4F07-8212-F428CA7AA8E4}"/>
              </a:ext>
            </a:extLst>
          </p:cNvPr>
          <p:cNvSpPr txBox="1"/>
          <p:nvPr/>
        </p:nvSpPr>
        <p:spPr>
          <a:xfrm>
            <a:off x="2264707" y="6327388"/>
            <a:ext cx="6685934" cy="461665"/>
          </a:xfrm>
          <a:prstGeom prst="rect">
            <a:avLst/>
          </a:prstGeom>
          <a:noFill/>
        </p:spPr>
        <p:txBody>
          <a:bodyPr wrap="square">
            <a:spAutoFit/>
          </a:bodyPr>
          <a:lstStyle/>
          <a:p>
            <a:r>
              <a:rPr lang="ja-JP" altLang="en-US" sz="1200" dirty="0"/>
              <a:t>https://commons.wikimedia.org/wiki/File:Coffee_beans_at_Longbottom_-_Hillsboro,_Oregon.JPG</a:t>
            </a:r>
          </a:p>
          <a:p>
            <a:r>
              <a:rPr lang="ja-JP" altLang="en-US" sz="1200" dirty="0"/>
              <a:t>M.O. Stevens, CC BY-SA 3.0, via Wikimedia Commons</a:t>
            </a:r>
          </a:p>
        </p:txBody>
      </p:sp>
      <p:pic>
        <p:nvPicPr>
          <p:cNvPr id="8198" name="Picture 6">
            <a:extLst>
              <a:ext uri="{FF2B5EF4-FFF2-40B4-BE49-F238E27FC236}">
                <a16:creationId xmlns:a16="http://schemas.microsoft.com/office/drawing/2014/main" id="{358251A4-1A46-44E8-92B3-9A8AAFDBAAA3}"/>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048461" y="4106065"/>
            <a:ext cx="2049054" cy="2199612"/>
          </a:xfrm>
          <a:prstGeom prst="rect">
            <a:avLst/>
          </a:prstGeom>
          <a:noFill/>
          <a:extLst>
            <a:ext uri="{909E8E84-426E-40DD-AFC4-6F175D3DCCD1}">
              <a14:hiddenFill xmlns:a14="http://schemas.microsoft.com/office/drawing/2010/main">
                <a:solidFill>
                  <a:srgbClr val="FFFFFF"/>
                </a:solidFill>
              </a14:hiddenFill>
            </a:ext>
          </a:extLst>
        </p:spPr>
      </p:pic>
      <p:sp>
        <p:nvSpPr>
          <p:cNvPr id="34" name="矢印: 右 33">
            <a:extLst>
              <a:ext uri="{FF2B5EF4-FFF2-40B4-BE49-F238E27FC236}">
                <a16:creationId xmlns:a16="http://schemas.microsoft.com/office/drawing/2014/main" id="{2BF2419B-AB93-4E05-BD1A-A1A781174C59}"/>
              </a:ext>
            </a:extLst>
          </p:cNvPr>
          <p:cNvSpPr/>
          <p:nvPr/>
        </p:nvSpPr>
        <p:spPr>
          <a:xfrm rot="2614611">
            <a:off x="3955208" y="2636476"/>
            <a:ext cx="744717"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矢印: 右 27">
            <a:extLst>
              <a:ext uri="{FF2B5EF4-FFF2-40B4-BE49-F238E27FC236}">
                <a16:creationId xmlns:a16="http://schemas.microsoft.com/office/drawing/2014/main" id="{9A1A8010-6834-4260-802A-BE33EFB354B7}"/>
              </a:ext>
            </a:extLst>
          </p:cNvPr>
          <p:cNvSpPr/>
          <p:nvPr/>
        </p:nvSpPr>
        <p:spPr>
          <a:xfrm rot="2785389" flipH="1">
            <a:off x="5798868" y="4226541"/>
            <a:ext cx="744717"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5" name="図 4" descr="アイコン&#10;&#10;自動的に生成された説明">
            <a:extLst>
              <a:ext uri="{FF2B5EF4-FFF2-40B4-BE49-F238E27FC236}">
                <a16:creationId xmlns:a16="http://schemas.microsoft.com/office/drawing/2014/main" id="{2300A827-3525-4D5D-851D-63A41A0FACB1}"/>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762325" y="1784634"/>
            <a:ext cx="2188316" cy="2188316"/>
          </a:xfrm>
          <a:prstGeom prst="rect">
            <a:avLst/>
          </a:prstGeom>
        </p:spPr>
      </p:pic>
      <p:sp>
        <p:nvSpPr>
          <p:cNvPr id="36" name="テキスト ボックス 35">
            <a:extLst>
              <a:ext uri="{FF2B5EF4-FFF2-40B4-BE49-F238E27FC236}">
                <a16:creationId xmlns:a16="http://schemas.microsoft.com/office/drawing/2014/main" id="{6F1125D2-7882-4846-B5FA-FEA62C67684E}"/>
              </a:ext>
            </a:extLst>
          </p:cNvPr>
          <p:cNvSpPr txBox="1"/>
          <p:nvPr/>
        </p:nvSpPr>
        <p:spPr>
          <a:xfrm>
            <a:off x="2994599" y="3176637"/>
            <a:ext cx="4082868" cy="1255728"/>
          </a:xfrm>
          <a:prstGeom prst="rect">
            <a:avLst/>
          </a:prstGeom>
          <a:noFill/>
        </p:spPr>
        <p:txBody>
          <a:bodyPr wrap="square" rtlCol="0">
            <a:spAutoFit/>
          </a:bodyPr>
          <a:lstStyle/>
          <a:p>
            <a:pPr>
              <a:lnSpc>
                <a:spcPct val="90000"/>
              </a:lnSpc>
            </a:pPr>
            <a:r>
              <a:rPr lang="en-US" altLang="ja-JP" sz="4000" b="1" dirty="0">
                <a:solidFill>
                  <a:srgbClr val="FF0000"/>
                </a:solidFill>
                <a:latin typeface="MS UI Gothic" panose="020B0600070205080204" pitchFamily="50" charset="-128"/>
                <a:ea typeface="MS UI Gothic" panose="020B0600070205080204" pitchFamily="50" charset="-128"/>
              </a:rPr>
              <a:t>good</a:t>
            </a:r>
            <a:r>
              <a:rPr lang="en-US" altLang="ja-JP" sz="4000" b="1" dirty="0">
                <a:latin typeface="MS UI Gothic" panose="020B0600070205080204" pitchFamily="50" charset="-128"/>
                <a:ea typeface="MS UI Gothic" panose="020B0600070205080204" pitchFamily="50" charset="-128"/>
              </a:rPr>
              <a:t> quality grain</a:t>
            </a:r>
          </a:p>
          <a:p>
            <a:pPr marL="571500" indent="-571500">
              <a:lnSpc>
                <a:spcPct val="90000"/>
              </a:lnSpc>
              <a:buFont typeface="Wingdings" panose="05000000000000000000" pitchFamily="2" charset="2"/>
              <a:buChar char="à"/>
            </a:pPr>
            <a:r>
              <a:rPr lang="en-US" altLang="ja-JP" sz="4400" b="1" dirty="0">
                <a:solidFill>
                  <a:srgbClr val="FF0000"/>
                </a:solidFill>
                <a:latin typeface="MS UI Gothic" panose="020B0600070205080204" pitchFamily="50" charset="-128"/>
                <a:ea typeface="MS UI Gothic" panose="020B0600070205080204" pitchFamily="50" charset="-128"/>
                <a:sym typeface="Wingdings" panose="05000000000000000000" pitchFamily="2" charset="2"/>
              </a:rPr>
              <a:t>good</a:t>
            </a:r>
          </a:p>
        </p:txBody>
      </p:sp>
      <p:pic>
        <p:nvPicPr>
          <p:cNvPr id="23" name="図 22">
            <a:extLst>
              <a:ext uri="{FF2B5EF4-FFF2-40B4-BE49-F238E27FC236}">
                <a16:creationId xmlns:a16="http://schemas.microsoft.com/office/drawing/2014/main" id="{D046F75B-C13D-4764-8436-519EF57AA845}"/>
              </a:ext>
            </a:extLst>
          </p:cNvPr>
          <p:cNvPicPr>
            <a:picLocks noChangeAspect="1"/>
          </p:cNvPicPr>
          <p:nvPr/>
        </p:nvPicPr>
        <p:blipFill>
          <a:blip r:embed="rId10"/>
          <a:stretch>
            <a:fillRect/>
          </a:stretch>
        </p:blipFill>
        <p:spPr>
          <a:xfrm>
            <a:off x="1918632" y="5363990"/>
            <a:ext cx="1898878" cy="873227"/>
          </a:xfrm>
          <a:prstGeom prst="rect">
            <a:avLst/>
          </a:prstGeom>
        </p:spPr>
      </p:pic>
      <p:cxnSp>
        <p:nvCxnSpPr>
          <p:cNvPr id="27" name="直線コネクタ 26">
            <a:extLst>
              <a:ext uri="{FF2B5EF4-FFF2-40B4-BE49-F238E27FC236}">
                <a16:creationId xmlns:a16="http://schemas.microsoft.com/office/drawing/2014/main" id="{74B6DF77-CB0C-4A0E-9BC6-428B92D3E736}"/>
              </a:ext>
            </a:extLst>
          </p:cNvPr>
          <p:cNvCxnSpPr>
            <a:cxnSpLocks/>
          </p:cNvCxnSpPr>
          <p:nvPr/>
        </p:nvCxnSpPr>
        <p:spPr>
          <a:xfrm>
            <a:off x="2505213" y="5533316"/>
            <a:ext cx="653144" cy="559906"/>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直線コネクタ 29">
            <a:extLst>
              <a:ext uri="{FF2B5EF4-FFF2-40B4-BE49-F238E27FC236}">
                <a16:creationId xmlns:a16="http://schemas.microsoft.com/office/drawing/2014/main" id="{BAAF3230-F57C-4D9B-BEB1-AD37F7983DAE}"/>
              </a:ext>
            </a:extLst>
          </p:cNvPr>
          <p:cNvCxnSpPr>
            <a:cxnSpLocks/>
          </p:cNvCxnSpPr>
          <p:nvPr/>
        </p:nvCxnSpPr>
        <p:spPr>
          <a:xfrm flipH="1">
            <a:off x="2798902" y="5533316"/>
            <a:ext cx="388483" cy="279953"/>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3259368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2587</TotalTime>
  <Words>349</Words>
  <Application>Microsoft Office PowerPoint</Application>
  <PresentationFormat>画面に合わせる (4:3)</PresentationFormat>
  <Paragraphs>31</Paragraphs>
  <Slides>7</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7</vt:i4>
      </vt:variant>
    </vt:vector>
  </HeadingPairs>
  <TitlesOfParts>
    <vt:vector size="13" baseType="lpstr">
      <vt:lpstr>MS UI Gothic</vt:lpstr>
      <vt:lpstr>Arial</vt:lpstr>
      <vt:lpstr>Calibri</vt:lpstr>
      <vt:lpstr>Calibri Light</vt:lpstr>
      <vt:lpstr>Wingdings</vt:lpstr>
      <vt:lpstr>Office テーマ</vt:lpstr>
      <vt:lpstr>Free Kanji Material  無料漢字教材 kanji0075-0077　新城直樹</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新城　直樹</dc:creator>
  <cp:lastModifiedBy>新城　直樹</cp:lastModifiedBy>
  <cp:revision>74</cp:revision>
  <dcterms:created xsi:type="dcterms:W3CDTF">2022-02-04T14:29:48Z</dcterms:created>
  <dcterms:modified xsi:type="dcterms:W3CDTF">2022-03-12T07:29:14Z</dcterms:modified>
</cp:coreProperties>
</file>