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42" r:id="rId2"/>
    <p:sldId id="543" r:id="rId3"/>
    <p:sldId id="539" r:id="rId4"/>
    <p:sldId id="271" r:id="rId5"/>
    <p:sldId id="554"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3542" autoAdjust="0"/>
  </p:normalViewPr>
  <p:slideViewPr>
    <p:cSldViewPr snapToGrid="0">
      <p:cViewPr varScale="1">
        <p:scale>
          <a:sx n="56" d="100"/>
          <a:sy n="56" d="100"/>
        </p:scale>
        <p:origin x="28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7" Type="http://schemas.openxmlformats.org/officeDocument/2006/relationships/image" Target="../media/image9.png"/><Relationship Id="rId2" Type="http://schemas.openxmlformats.org/officeDocument/2006/relationships/image" Target="../media/image4.gif"/><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hyperlink" Target="http://aragusuku.online/kanji/UnitsForNumbersAndCounters.pdf" TargetMode="External"/><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kanji0017</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AGIF/APNG</a:t>
            </a:r>
            <a:r>
              <a:rPr kumimoji="1" lang="ja-JP" altLang="en-US" dirty="0"/>
              <a:t>ファイルは全て新城が作成したものです。書き順ファイルを編集・加工するために編集用ファイルがほしいという方はご連絡ください（</a:t>
            </a:r>
            <a:r>
              <a:rPr kumimoji="1" lang="en-US" altLang="ja-JP" dirty="0" err="1"/>
              <a:t>RealPaint</a:t>
            </a:r>
            <a:r>
              <a:rPr kumimoji="1" lang="ja-JP" altLang="en-US" dirty="0"/>
              <a:t>で作成しましたので，</a:t>
            </a:r>
            <a:r>
              <a:rPr kumimoji="1" lang="en-US" altLang="ja-JP" dirty="0" err="1"/>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7F502AE2-E45A-48EF-968B-4B35984E9B0F}"/>
              </a:ext>
            </a:extLst>
          </p:cNvPr>
          <p:cNvPicPr>
            <a:picLocks noChangeAspect="1"/>
          </p:cNvPicPr>
          <p:nvPr/>
        </p:nvPicPr>
        <p:blipFill rotWithShape="1">
          <a:blip r:embed="rId2"/>
          <a:srcRect t="64395"/>
          <a:stretch/>
        </p:blipFill>
        <p:spPr>
          <a:xfrm>
            <a:off x="598587" y="1621765"/>
            <a:ext cx="8277597" cy="901877"/>
          </a:xfrm>
          <a:prstGeom prst="rect">
            <a:avLst/>
          </a:prstGeom>
        </p:spPr>
      </p:pic>
      <p:pic>
        <p:nvPicPr>
          <p:cNvPr id="3" name="図 2">
            <a:extLst>
              <a:ext uri="{FF2B5EF4-FFF2-40B4-BE49-F238E27FC236}">
                <a16:creationId xmlns:a16="http://schemas.microsoft.com/office/drawing/2014/main" id="{C7FC4894-E579-4379-81CB-EB640123BF75}"/>
              </a:ext>
            </a:extLst>
          </p:cNvPr>
          <p:cNvPicPr>
            <a:picLocks noChangeAspect="1"/>
          </p:cNvPicPr>
          <p:nvPr/>
        </p:nvPicPr>
        <p:blipFill rotWithShape="1">
          <a:blip r:embed="rId3"/>
          <a:srcRect t="66491"/>
          <a:stretch/>
        </p:blipFill>
        <p:spPr>
          <a:xfrm>
            <a:off x="0" y="2725946"/>
            <a:ext cx="9144000" cy="490500"/>
          </a:xfrm>
          <a:prstGeom prst="rect">
            <a:avLst/>
          </a:prstGeom>
        </p:spPr>
      </p:pic>
    </p:spTree>
    <p:extLst>
      <p:ext uri="{BB962C8B-B14F-4D97-AF65-F5344CB8AC3E}">
        <p14:creationId xmlns:p14="http://schemas.microsoft.com/office/powerpoint/2010/main" val="3862656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91" name="図 16390" descr="アイコン&#10;&#10;自動的に生成された説明">
            <a:extLst>
              <a:ext uri="{FF2B5EF4-FFF2-40B4-BE49-F238E27FC236}">
                <a16:creationId xmlns:a16="http://schemas.microsoft.com/office/drawing/2014/main" id="{89E20EC8-F182-4352-B61A-3EF113AD0C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73483" y="3803793"/>
            <a:ext cx="2925593" cy="2925593"/>
          </a:xfrm>
          <a:prstGeom prst="rect">
            <a:avLst/>
          </a:prstGeom>
        </p:spPr>
      </p:pic>
      <p:pic>
        <p:nvPicPr>
          <p:cNvPr id="10" name="図 9" descr="挿絵, テーブル, 椅子, 記号 が含まれている画像&#10;&#10;自動的に生成された説明">
            <a:extLst>
              <a:ext uri="{FF2B5EF4-FFF2-40B4-BE49-F238E27FC236}">
                <a16:creationId xmlns:a16="http://schemas.microsoft.com/office/drawing/2014/main" id="{08FEA7CD-A36B-447B-88C4-A4E9EF8422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86986" y="1225878"/>
            <a:ext cx="2035756" cy="2035756"/>
          </a:xfrm>
          <a:prstGeom prst="rect">
            <a:avLst/>
          </a:prstGeom>
        </p:spPr>
      </p:pic>
      <p:pic>
        <p:nvPicPr>
          <p:cNvPr id="16388" name="図 16387">
            <a:extLst>
              <a:ext uri="{FF2B5EF4-FFF2-40B4-BE49-F238E27FC236}">
                <a16:creationId xmlns:a16="http://schemas.microsoft.com/office/drawing/2014/main" id="{AC3AA4D3-F5E4-4AB5-8649-AF32C7C03636}"/>
              </a:ext>
            </a:extLst>
          </p:cNvPr>
          <p:cNvPicPr>
            <a:picLocks noChangeAspect="1"/>
          </p:cNvPicPr>
          <p:nvPr/>
        </p:nvPicPr>
        <p:blipFill>
          <a:blip r:embed="rId4"/>
          <a:stretch>
            <a:fillRect/>
          </a:stretch>
        </p:blipFill>
        <p:spPr>
          <a:xfrm>
            <a:off x="133475" y="3868869"/>
            <a:ext cx="3989346" cy="2881131"/>
          </a:xfrm>
          <a:prstGeom prst="rect">
            <a:avLst/>
          </a:prstGeom>
        </p:spPr>
      </p:pic>
      <p:pic>
        <p:nvPicPr>
          <p:cNvPr id="3" name="図 2">
            <a:extLst>
              <a:ext uri="{FF2B5EF4-FFF2-40B4-BE49-F238E27FC236}">
                <a16:creationId xmlns:a16="http://schemas.microsoft.com/office/drawing/2014/main" id="{B3803F35-72F8-47C6-988C-5C0499A870A7}"/>
              </a:ext>
            </a:extLst>
          </p:cNvPr>
          <p:cNvPicPr>
            <a:picLocks noChangeAspect="1"/>
          </p:cNvPicPr>
          <p:nvPr/>
        </p:nvPicPr>
        <p:blipFill>
          <a:blip r:embed="rId5"/>
          <a:stretch>
            <a:fillRect/>
          </a:stretch>
        </p:blipFill>
        <p:spPr>
          <a:xfrm>
            <a:off x="0" y="7843"/>
            <a:ext cx="9144000" cy="470458"/>
          </a:xfrm>
          <a:prstGeom prst="rect">
            <a:avLst/>
          </a:prstGeom>
        </p:spPr>
      </p:pic>
      <p:pic>
        <p:nvPicPr>
          <p:cNvPr id="4" name="図 3">
            <a:extLst>
              <a:ext uri="{FF2B5EF4-FFF2-40B4-BE49-F238E27FC236}">
                <a16:creationId xmlns:a16="http://schemas.microsoft.com/office/drawing/2014/main" id="{1828E3E5-5FF4-401E-B49F-7782CEB48290}"/>
              </a:ext>
            </a:extLst>
          </p:cNvPr>
          <p:cNvPicPr>
            <a:picLocks noChangeAspect="1"/>
          </p:cNvPicPr>
          <p:nvPr/>
        </p:nvPicPr>
        <p:blipFill>
          <a:blip r:embed="rId6"/>
          <a:stretch>
            <a:fillRect/>
          </a:stretch>
        </p:blipFill>
        <p:spPr>
          <a:xfrm>
            <a:off x="0" y="506295"/>
            <a:ext cx="9144000" cy="786949"/>
          </a:xfrm>
          <a:prstGeom prst="rect">
            <a:avLst/>
          </a:prstGeom>
        </p:spPr>
      </p:pic>
      <p:pic>
        <p:nvPicPr>
          <p:cNvPr id="8" name="図 7">
            <a:extLst>
              <a:ext uri="{FF2B5EF4-FFF2-40B4-BE49-F238E27FC236}">
                <a16:creationId xmlns:a16="http://schemas.microsoft.com/office/drawing/2014/main" id="{83155B7F-5E97-400D-A954-64A9BF247D0E}"/>
              </a:ext>
            </a:extLst>
          </p:cNvPr>
          <p:cNvPicPr>
            <a:picLocks noChangeAspect="1"/>
          </p:cNvPicPr>
          <p:nvPr/>
        </p:nvPicPr>
        <p:blipFill>
          <a:blip r:embed="rId7"/>
          <a:stretch>
            <a:fillRect/>
          </a:stretch>
        </p:blipFill>
        <p:spPr>
          <a:xfrm>
            <a:off x="162448" y="1374002"/>
            <a:ext cx="1557566" cy="1788259"/>
          </a:xfrm>
          <a:prstGeom prst="rect">
            <a:avLst/>
          </a:prstGeom>
        </p:spPr>
      </p:pic>
      <p:sp>
        <p:nvSpPr>
          <p:cNvPr id="12" name="矢印: 右 11">
            <a:extLst>
              <a:ext uri="{FF2B5EF4-FFF2-40B4-BE49-F238E27FC236}">
                <a16:creationId xmlns:a16="http://schemas.microsoft.com/office/drawing/2014/main" id="{C0C684EB-1654-44D9-BA84-D524DD0E8357}"/>
              </a:ext>
            </a:extLst>
          </p:cNvPr>
          <p:cNvSpPr/>
          <p:nvPr/>
        </p:nvSpPr>
        <p:spPr>
          <a:xfrm>
            <a:off x="3039569" y="2164347"/>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リーフォーム: 図形 10">
            <a:extLst>
              <a:ext uri="{FF2B5EF4-FFF2-40B4-BE49-F238E27FC236}">
                <a16:creationId xmlns:a16="http://schemas.microsoft.com/office/drawing/2014/main" id="{52D15E30-DE28-4477-A7EE-FD6778322E97}"/>
              </a:ext>
            </a:extLst>
          </p:cNvPr>
          <p:cNvSpPr/>
          <p:nvPr/>
        </p:nvSpPr>
        <p:spPr>
          <a:xfrm>
            <a:off x="1959429" y="1832620"/>
            <a:ext cx="798285" cy="203200"/>
          </a:xfrm>
          <a:custGeom>
            <a:avLst/>
            <a:gdLst>
              <a:gd name="connsiteX0" fmla="*/ 0 w 798285"/>
              <a:gd name="connsiteY0" fmla="*/ 0 h 203200"/>
              <a:gd name="connsiteX1" fmla="*/ 58057 w 798285"/>
              <a:gd name="connsiteY1" fmla="*/ 72572 h 203200"/>
              <a:gd name="connsiteX2" fmla="*/ 188685 w 798285"/>
              <a:gd name="connsiteY2" fmla="*/ 145143 h 203200"/>
              <a:gd name="connsiteX3" fmla="*/ 232228 w 798285"/>
              <a:gd name="connsiteY3" fmla="*/ 174172 h 203200"/>
              <a:gd name="connsiteX4" fmla="*/ 290285 w 798285"/>
              <a:gd name="connsiteY4" fmla="*/ 203200 h 203200"/>
              <a:gd name="connsiteX5" fmla="*/ 624114 w 798285"/>
              <a:gd name="connsiteY5" fmla="*/ 188686 h 203200"/>
              <a:gd name="connsiteX6" fmla="*/ 740228 w 798285"/>
              <a:gd name="connsiteY6" fmla="*/ 130629 h 203200"/>
              <a:gd name="connsiteX7" fmla="*/ 783771 w 798285"/>
              <a:gd name="connsiteY7" fmla="*/ 87086 h 203200"/>
              <a:gd name="connsiteX8" fmla="*/ 798285 w 798285"/>
              <a:gd name="connsiteY8" fmla="*/ 43543 h 203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8285" h="203200">
                <a:moveTo>
                  <a:pt x="0" y="0"/>
                </a:moveTo>
                <a:cubicBezTo>
                  <a:pt x="19352" y="24191"/>
                  <a:pt x="36152" y="50666"/>
                  <a:pt x="58057" y="72572"/>
                </a:cubicBezTo>
                <a:cubicBezTo>
                  <a:pt x="115155" y="129670"/>
                  <a:pt x="117135" y="109368"/>
                  <a:pt x="188685" y="145143"/>
                </a:cubicBezTo>
                <a:cubicBezTo>
                  <a:pt x="204287" y="152944"/>
                  <a:pt x="217082" y="165517"/>
                  <a:pt x="232228" y="174172"/>
                </a:cubicBezTo>
                <a:cubicBezTo>
                  <a:pt x="251014" y="184907"/>
                  <a:pt x="270933" y="193524"/>
                  <a:pt x="290285" y="203200"/>
                </a:cubicBezTo>
                <a:cubicBezTo>
                  <a:pt x="401561" y="198362"/>
                  <a:pt x="514154" y="206421"/>
                  <a:pt x="624114" y="188686"/>
                </a:cubicBezTo>
                <a:cubicBezTo>
                  <a:pt x="666835" y="181796"/>
                  <a:pt x="740228" y="130629"/>
                  <a:pt x="740228" y="130629"/>
                </a:cubicBezTo>
                <a:cubicBezTo>
                  <a:pt x="754742" y="116115"/>
                  <a:pt x="772385" y="104165"/>
                  <a:pt x="783771" y="87086"/>
                </a:cubicBezTo>
                <a:cubicBezTo>
                  <a:pt x="792258" y="74356"/>
                  <a:pt x="798285" y="43543"/>
                  <a:pt x="798285" y="43543"/>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フリーフォーム: 図形 13">
            <a:extLst>
              <a:ext uri="{FF2B5EF4-FFF2-40B4-BE49-F238E27FC236}">
                <a16:creationId xmlns:a16="http://schemas.microsoft.com/office/drawing/2014/main" id="{A808C658-3C9A-4701-BA30-9A55805D467B}"/>
              </a:ext>
            </a:extLst>
          </p:cNvPr>
          <p:cNvSpPr/>
          <p:nvPr/>
        </p:nvSpPr>
        <p:spPr>
          <a:xfrm>
            <a:off x="1988457" y="2355135"/>
            <a:ext cx="740229" cy="101600"/>
          </a:xfrm>
          <a:custGeom>
            <a:avLst/>
            <a:gdLst>
              <a:gd name="connsiteX0" fmla="*/ 0 w 740229"/>
              <a:gd name="connsiteY0" fmla="*/ 0 h 101600"/>
              <a:gd name="connsiteX1" fmla="*/ 72572 w 740229"/>
              <a:gd name="connsiteY1" fmla="*/ 29028 h 101600"/>
              <a:gd name="connsiteX2" fmla="*/ 116114 w 740229"/>
              <a:gd name="connsiteY2" fmla="*/ 58057 h 101600"/>
              <a:gd name="connsiteX3" fmla="*/ 217714 w 740229"/>
              <a:gd name="connsiteY3" fmla="*/ 72571 h 101600"/>
              <a:gd name="connsiteX4" fmla="*/ 333829 w 740229"/>
              <a:gd name="connsiteY4" fmla="*/ 101600 h 101600"/>
              <a:gd name="connsiteX5" fmla="*/ 595086 w 740229"/>
              <a:gd name="connsiteY5" fmla="*/ 87085 h 101600"/>
              <a:gd name="connsiteX6" fmla="*/ 638629 w 740229"/>
              <a:gd name="connsiteY6" fmla="*/ 58057 h 101600"/>
              <a:gd name="connsiteX7" fmla="*/ 740229 w 740229"/>
              <a:gd name="connsiteY7" fmla="*/ 0 h 10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0229" h="101600">
                <a:moveTo>
                  <a:pt x="0" y="0"/>
                </a:moveTo>
                <a:cubicBezTo>
                  <a:pt x="24191" y="9676"/>
                  <a:pt x="49269" y="17376"/>
                  <a:pt x="72572" y="29028"/>
                </a:cubicBezTo>
                <a:cubicBezTo>
                  <a:pt x="88174" y="36829"/>
                  <a:pt x="99406" y="53045"/>
                  <a:pt x="116114" y="58057"/>
                </a:cubicBezTo>
                <a:cubicBezTo>
                  <a:pt x="148882" y="67887"/>
                  <a:pt x="183969" y="66947"/>
                  <a:pt x="217714" y="72571"/>
                </a:cubicBezTo>
                <a:cubicBezTo>
                  <a:pt x="287776" y="84248"/>
                  <a:pt x="277743" y="82904"/>
                  <a:pt x="333829" y="101600"/>
                </a:cubicBezTo>
                <a:cubicBezTo>
                  <a:pt x="420915" y="96762"/>
                  <a:pt x="508743" y="99420"/>
                  <a:pt x="595086" y="87085"/>
                </a:cubicBezTo>
                <a:cubicBezTo>
                  <a:pt x="612355" y="84618"/>
                  <a:pt x="624434" y="68196"/>
                  <a:pt x="638629" y="58057"/>
                </a:cubicBezTo>
                <a:cubicBezTo>
                  <a:pt x="715517" y="3137"/>
                  <a:pt x="669568" y="23553"/>
                  <a:pt x="740229" y="0"/>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コネクタ 15">
            <a:extLst>
              <a:ext uri="{FF2B5EF4-FFF2-40B4-BE49-F238E27FC236}">
                <a16:creationId xmlns:a16="http://schemas.microsoft.com/office/drawing/2014/main" id="{0A8E0A3B-FC1A-45C3-A8F4-7F6FD38C2EB4}"/>
              </a:ext>
            </a:extLst>
          </p:cNvPr>
          <p:cNvCxnSpPr/>
          <p:nvPr/>
        </p:nvCxnSpPr>
        <p:spPr>
          <a:xfrm>
            <a:off x="1774371" y="2975539"/>
            <a:ext cx="1168400" cy="0"/>
          </a:xfrm>
          <a:prstGeom prst="line">
            <a:avLst/>
          </a:prstGeom>
          <a:ln w="165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フリーフォーム: 図形 16">
            <a:extLst>
              <a:ext uri="{FF2B5EF4-FFF2-40B4-BE49-F238E27FC236}">
                <a16:creationId xmlns:a16="http://schemas.microsoft.com/office/drawing/2014/main" id="{A40422A2-6B3C-402A-9A5E-E0AAA8A3F9B4}"/>
              </a:ext>
            </a:extLst>
          </p:cNvPr>
          <p:cNvSpPr/>
          <p:nvPr/>
        </p:nvSpPr>
        <p:spPr>
          <a:xfrm>
            <a:off x="2264229" y="1614866"/>
            <a:ext cx="189415" cy="1320839"/>
          </a:xfrm>
          <a:custGeom>
            <a:avLst/>
            <a:gdLst>
              <a:gd name="connsiteX0" fmla="*/ 87085 w 189415"/>
              <a:gd name="connsiteY0" fmla="*/ 1320839 h 1320839"/>
              <a:gd name="connsiteX1" fmla="*/ 101600 w 189415"/>
              <a:gd name="connsiteY1" fmla="*/ 1248267 h 1320839"/>
              <a:gd name="connsiteX2" fmla="*/ 145142 w 189415"/>
              <a:gd name="connsiteY2" fmla="*/ 1074096 h 1320839"/>
              <a:gd name="connsiteX3" fmla="*/ 174171 w 189415"/>
              <a:gd name="connsiteY3" fmla="*/ 827353 h 1320839"/>
              <a:gd name="connsiteX4" fmla="*/ 188685 w 189415"/>
              <a:gd name="connsiteY4" fmla="*/ 653181 h 1320839"/>
              <a:gd name="connsiteX5" fmla="*/ 174171 w 189415"/>
              <a:gd name="connsiteY5" fmla="*/ 449981 h 1320839"/>
              <a:gd name="connsiteX6" fmla="*/ 174171 w 189415"/>
              <a:gd name="connsiteY6" fmla="*/ 101639 h 1320839"/>
              <a:gd name="connsiteX7" fmla="*/ 145142 w 189415"/>
              <a:gd name="connsiteY7" fmla="*/ 58096 h 1320839"/>
              <a:gd name="connsiteX8" fmla="*/ 101600 w 189415"/>
              <a:gd name="connsiteY8" fmla="*/ 43581 h 1320839"/>
              <a:gd name="connsiteX9" fmla="*/ 58057 w 189415"/>
              <a:gd name="connsiteY9" fmla="*/ 14553 h 1320839"/>
              <a:gd name="connsiteX10" fmla="*/ 0 w 189415"/>
              <a:gd name="connsiteY10" fmla="*/ 39 h 1320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9415" h="1320839">
                <a:moveTo>
                  <a:pt x="87085" y="1320839"/>
                </a:moveTo>
                <a:cubicBezTo>
                  <a:pt x="91923" y="1296648"/>
                  <a:pt x="95950" y="1272281"/>
                  <a:pt x="101600" y="1248267"/>
                </a:cubicBezTo>
                <a:cubicBezTo>
                  <a:pt x="115307" y="1190014"/>
                  <a:pt x="137719" y="1133478"/>
                  <a:pt x="145142" y="1074096"/>
                </a:cubicBezTo>
                <a:cubicBezTo>
                  <a:pt x="155039" y="994927"/>
                  <a:pt x="166640" y="906425"/>
                  <a:pt x="174171" y="827353"/>
                </a:cubicBezTo>
                <a:cubicBezTo>
                  <a:pt x="179694" y="769357"/>
                  <a:pt x="183847" y="711238"/>
                  <a:pt x="188685" y="653181"/>
                </a:cubicBezTo>
                <a:cubicBezTo>
                  <a:pt x="183847" y="585448"/>
                  <a:pt x="174171" y="517887"/>
                  <a:pt x="174171" y="449981"/>
                </a:cubicBezTo>
                <a:cubicBezTo>
                  <a:pt x="174171" y="367448"/>
                  <a:pt x="208472" y="204540"/>
                  <a:pt x="174171" y="101639"/>
                </a:cubicBezTo>
                <a:cubicBezTo>
                  <a:pt x="168655" y="85090"/>
                  <a:pt x="158763" y="68993"/>
                  <a:pt x="145142" y="58096"/>
                </a:cubicBezTo>
                <a:cubicBezTo>
                  <a:pt x="133195" y="48539"/>
                  <a:pt x="115284" y="50423"/>
                  <a:pt x="101600" y="43581"/>
                </a:cubicBezTo>
                <a:cubicBezTo>
                  <a:pt x="85998" y="35780"/>
                  <a:pt x="73659" y="22354"/>
                  <a:pt x="58057" y="14553"/>
                </a:cubicBezTo>
                <a:cubicBezTo>
                  <a:pt x="25969" y="-1491"/>
                  <a:pt x="24740" y="39"/>
                  <a:pt x="0" y="39"/>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58052215-AE72-45CF-A96C-A16DA57C74ED}"/>
              </a:ext>
            </a:extLst>
          </p:cNvPr>
          <p:cNvSpPr txBox="1"/>
          <p:nvPr/>
        </p:nvSpPr>
        <p:spPr>
          <a:xfrm>
            <a:off x="5522742" y="1443440"/>
            <a:ext cx="3338959" cy="1138773"/>
          </a:xfrm>
          <a:prstGeom prst="rect">
            <a:avLst/>
          </a:prstGeom>
          <a:noFill/>
        </p:spPr>
        <p:txBody>
          <a:bodyPr wrap="square" rtlCol="0">
            <a:spAutoFit/>
          </a:bodyPr>
          <a:lstStyle/>
          <a:p>
            <a:r>
              <a:rPr lang="en-US" altLang="ja-JP" sz="3200" dirty="0">
                <a:latin typeface="MS UI Gothic" panose="020B0600070205080204" pitchFamily="50" charset="-128"/>
                <a:ea typeface="MS UI Gothic" panose="020B0600070205080204" pitchFamily="50" charset="-128"/>
              </a:rPr>
              <a:t>growing plant</a:t>
            </a:r>
          </a:p>
          <a:p>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6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be born, life</a:t>
            </a:r>
            <a:endParaRPr lang="en-US" altLang="ja-JP" sz="3200" dirty="0">
              <a:solidFill>
                <a:srgbClr val="FF0000"/>
              </a:solidFill>
              <a:latin typeface="MS UI Gothic" panose="020B0600070205080204" pitchFamily="50" charset="-128"/>
              <a:ea typeface="MS UI Gothic" panose="020B0600070205080204" pitchFamily="50" charset="-128"/>
            </a:endParaRPr>
          </a:p>
        </p:txBody>
      </p:sp>
      <p:sp>
        <p:nvSpPr>
          <p:cNvPr id="31" name="フリーフォーム: 図形 30">
            <a:extLst>
              <a:ext uri="{FF2B5EF4-FFF2-40B4-BE49-F238E27FC236}">
                <a16:creationId xmlns:a16="http://schemas.microsoft.com/office/drawing/2014/main" id="{9533F3E5-F2D8-448E-849C-CB7CEC1E6CB0}"/>
              </a:ext>
            </a:extLst>
          </p:cNvPr>
          <p:cNvSpPr/>
          <p:nvPr/>
        </p:nvSpPr>
        <p:spPr>
          <a:xfrm rot="546269" flipH="1">
            <a:off x="1878226" y="1638460"/>
            <a:ext cx="112981" cy="492031"/>
          </a:xfrm>
          <a:custGeom>
            <a:avLst/>
            <a:gdLst>
              <a:gd name="connsiteX0" fmla="*/ 87086 w 87086"/>
              <a:gd name="connsiteY0" fmla="*/ 319315 h 319315"/>
              <a:gd name="connsiteX1" fmla="*/ 14514 w 87086"/>
              <a:gd name="connsiteY1" fmla="*/ 261257 h 319315"/>
              <a:gd name="connsiteX2" fmla="*/ 0 w 87086"/>
              <a:gd name="connsiteY2" fmla="*/ 203200 h 319315"/>
              <a:gd name="connsiteX3" fmla="*/ 29028 w 87086"/>
              <a:gd name="connsiteY3" fmla="*/ 0 h 319315"/>
            </a:gdLst>
            <a:ahLst/>
            <a:cxnLst>
              <a:cxn ang="0">
                <a:pos x="connsiteX0" y="connsiteY0"/>
              </a:cxn>
              <a:cxn ang="0">
                <a:pos x="connsiteX1" y="connsiteY1"/>
              </a:cxn>
              <a:cxn ang="0">
                <a:pos x="connsiteX2" y="connsiteY2"/>
              </a:cxn>
              <a:cxn ang="0">
                <a:pos x="connsiteX3" y="connsiteY3"/>
              </a:cxn>
            </a:cxnLst>
            <a:rect l="l" t="t" r="r" b="b"/>
            <a:pathLst>
              <a:path w="87086" h="319315">
                <a:moveTo>
                  <a:pt x="87086" y="319315"/>
                </a:moveTo>
                <a:cubicBezTo>
                  <a:pt x="62895" y="299962"/>
                  <a:pt x="33102" y="286040"/>
                  <a:pt x="14514" y="261257"/>
                </a:cubicBezTo>
                <a:cubicBezTo>
                  <a:pt x="2545" y="245299"/>
                  <a:pt x="0" y="223148"/>
                  <a:pt x="0" y="203200"/>
                </a:cubicBezTo>
                <a:cubicBezTo>
                  <a:pt x="0" y="76005"/>
                  <a:pt x="2168" y="80583"/>
                  <a:pt x="29028" y="0"/>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フリーフォーム: 図形 25">
            <a:extLst>
              <a:ext uri="{FF2B5EF4-FFF2-40B4-BE49-F238E27FC236}">
                <a16:creationId xmlns:a16="http://schemas.microsoft.com/office/drawing/2014/main" id="{8FC2BDD9-2143-438E-91C8-D0DFA5117BFB}"/>
              </a:ext>
            </a:extLst>
          </p:cNvPr>
          <p:cNvSpPr/>
          <p:nvPr/>
        </p:nvSpPr>
        <p:spPr>
          <a:xfrm flipV="1">
            <a:off x="3070826" y="4476268"/>
            <a:ext cx="1105289" cy="256762"/>
          </a:xfrm>
          <a:custGeom>
            <a:avLst/>
            <a:gdLst>
              <a:gd name="connsiteX0" fmla="*/ 0 w 798285"/>
              <a:gd name="connsiteY0" fmla="*/ 0 h 203200"/>
              <a:gd name="connsiteX1" fmla="*/ 58057 w 798285"/>
              <a:gd name="connsiteY1" fmla="*/ 72572 h 203200"/>
              <a:gd name="connsiteX2" fmla="*/ 188685 w 798285"/>
              <a:gd name="connsiteY2" fmla="*/ 145143 h 203200"/>
              <a:gd name="connsiteX3" fmla="*/ 232228 w 798285"/>
              <a:gd name="connsiteY3" fmla="*/ 174172 h 203200"/>
              <a:gd name="connsiteX4" fmla="*/ 290285 w 798285"/>
              <a:gd name="connsiteY4" fmla="*/ 203200 h 203200"/>
              <a:gd name="connsiteX5" fmla="*/ 624114 w 798285"/>
              <a:gd name="connsiteY5" fmla="*/ 188686 h 203200"/>
              <a:gd name="connsiteX6" fmla="*/ 740228 w 798285"/>
              <a:gd name="connsiteY6" fmla="*/ 130629 h 203200"/>
              <a:gd name="connsiteX7" fmla="*/ 783771 w 798285"/>
              <a:gd name="connsiteY7" fmla="*/ 87086 h 203200"/>
              <a:gd name="connsiteX8" fmla="*/ 798285 w 798285"/>
              <a:gd name="connsiteY8" fmla="*/ 43543 h 203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8285" h="203200">
                <a:moveTo>
                  <a:pt x="0" y="0"/>
                </a:moveTo>
                <a:cubicBezTo>
                  <a:pt x="19352" y="24191"/>
                  <a:pt x="36152" y="50666"/>
                  <a:pt x="58057" y="72572"/>
                </a:cubicBezTo>
                <a:cubicBezTo>
                  <a:pt x="115155" y="129670"/>
                  <a:pt x="117135" y="109368"/>
                  <a:pt x="188685" y="145143"/>
                </a:cubicBezTo>
                <a:cubicBezTo>
                  <a:pt x="204287" y="152944"/>
                  <a:pt x="217082" y="165517"/>
                  <a:pt x="232228" y="174172"/>
                </a:cubicBezTo>
                <a:cubicBezTo>
                  <a:pt x="251014" y="184907"/>
                  <a:pt x="270933" y="193524"/>
                  <a:pt x="290285" y="203200"/>
                </a:cubicBezTo>
                <a:cubicBezTo>
                  <a:pt x="401561" y="198362"/>
                  <a:pt x="514154" y="206421"/>
                  <a:pt x="624114" y="188686"/>
                </a:cubicBezTo>
                <a:cubicBezTo>
                  <a:pt x="666835" y="181796"/>
                  <a:pt x="740228" y="130629"/>
                  <a:pt x="740228" y="130629"/>
                </a:cubicBezTo>
                <a:cubicBezTo>
                  <a:pt x="754742" y="116115"/>
                  <a:pt x="772385" y="104165"/>
                  <a:pt x="783771" y="87086"/>
                </a:cubicBezTo>
                <a:cubicBezTo>
                  <a:pt x="792258" y="74356"/>
                  <a:pt x="798285" y="43543"/>
                  <a:pt x="798285" y="43543"/>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フリーフォーム: 図形 26">
            <a:extLst>
              <a:ext uri="{FF2B5EF4-FFF2-40B4-BE49-F238E27FC236}">
                <a16:creationId xmlns:a16="http://schemas.microsoft.com/office/drawing/2014/main" id="{71E963BD-2CDB-40D5-A8F9-9503D64E8261}"/>
              </a:ext>
            </a:extLst>
          </p:cNvPr>
          <p:cNvSpPr/>
          <p:nvPr/>
        </p:nvSpPr>
        <p:spPr>
          <a:xfrm flipV="1">
            <a:off x="3038198" y="5082446"/>
            <a:ext cx="1137917" cy="122012"/>
          </a:xfrm>
          <a:custGeom>
            <a:avLst/>
            <a:gdLst>
              <a:gd name="connsiteX0" fmla="*/ 0 w 740229"/>
              <a:gd name="connsiteY0" fmla="*/ 0 h 101600"/>
              <a:gd name="connsiteX1" fmla="*/ 72572 w 740229"/>
              <a:gd name="connsiteY1" fmla="*/ 29028 h 101600"/>
              <a:gd name="connsiteX2" fmla="*/ 116114 w 740229"/>
              <a:gd name="connsiteY2" fmla="*/ 58057 h 101600"/>
              <a:gd name="connsiteX3" fmla="*/ 217714 w 740229"/>
              <a:gd name="connsiteY3" fmla="*/ 72571 h 101600"/>
              <a:gd name="connsiteX4" fmla="*/ 333829 w 740229"/>
              <a:gd name="connsiteY4" fmla="*/ 101600 h 101600"/>
              <a:gd name="connsiteX5" fmla="*/ 595086 w 740229"/>
              <a:gd name="connsiteY5" fmla="*/ 87085 h 101600"/>
              <a:gd name="connsiteX6" fmla="*/ 638629 w 740229"/>
              <a:gd name="connsiteY6" fmla="*/ 58057 h 101600"/>
              <a:gd name="connsiteX7" fmla="*/ 740229 w 740229"/>
              <a:gd name="connsiteY7" fmla="*/ 0 h 10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0229" h="101600">
                <a:moveTo>
                  <a:pt x="0" y="0"/>
                </a:moveTo>
                <a:cubicBezTo>
                  <a:pt x="24191" y="9676"/>
                  <a:pt x="49269" y="17376"/>
                  <a:pt x="72572" y="29028"/>
                </a:cubicBezTo>
                <a:cubicBezTo>
                  <a:pt x="88174" y="36829"/>
                  <a:pt x="99406" y="53045"/>
                  <a:pt x="116114" y="58057"/>
                </a:cubicBezTo>
                <a:cubicBezTo>
                  <a:pt x="148882" y="67887"/>
                  <a:pt x="183969" y="66947"/>
                  <a:pt x="217714" y="72571"/>
                </a:cubicBezTo>
                <a:cubicBezTo>
                  <a:pt x="287776" y="84248"/>
                  <a:pt x="277743" y="82904"/>
                  <a:pt x="333829" y="101600"/>
                </a:cubicBezTo>
                <a:cubicBezTo>
                  <a:pt x="420915" y="96762"/>
                  <a:pt x="508743" y="99420"/>
                  <a:pt x="595086" y="87085"/>
                </a:cubicBezTo>
                <a:cubicBezTo>
                  <a:pt x="612355" y="84618"/>
                  <a:pt x="624434" y="68196"/>
                  <a:pt x="638629" y="58057"/>
                </a:cubicBezTo>
                <a:cubicBezTo>
                  <a:pt x="715517" y="3137"/>
                  <a:pt x="669568" y="23553"/>
                  <a:pt x="740229" y="0"/>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コネクタ 27">
            <a:extLst>
              <a:ext uri="{FF2B5EF4-FFF2-40B4-BE49-F238E27FC236}">
                <a16:creationId xmlns:a16="http://schemas.microsoft.com/office/drawing/2014/main" id="{C67DF08C-639E-416A-8491-764BE7D5DFCE}"/>
              </a:ext>
            </a:extLst>
          </p:cNvPr>
          <p:cNvCxnSpPr>
            <a:cxnSpLocks/>
          </p:cNvCxnSpPr>
          <p:nvPr/>
        </p:nvCxnSpPr>
        <p:spPr>
          <a:xfrm>
            <a:off x="2453644" y="5751044"/>
            <a:ext cx="2101134" cy="19515"/>
          </a:xfrm>
          <a:prstGeom prst="line">
            <a:avLst/>
          </a:prstGeom>
          <a:ln w="165100">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フリーフォーム: 図形 28">
            <a:extLst>
              <a:ext uri="{FF2B5EF4-FFF2-40B4-BE49-F238E27FC236}">
                <a16:creationId xmlns:a16="http://schemas.microsoft.com/office/drawing/2014/main" id="{267159B5-98A8-4FE3-864D-B6FBD6A12B29}"/>
              </a:ext>
            </a:extLst>
          </p:cNvPr>
          <p:cNvSpPr/>
          <p:nvPr/>
        </p:nvSpPr>
        <p:spPr>
          <a:xfrm>
            <a:off x="3462567" y="4470868"/>
            <a:ext cx="260345" cy="2225622"/>
          </a:xfrm>
          <a:custGeom>
            <a:avLst/>
            <a:gdLst>
              <a:gd name="connsiteX0" fmla="*/ 87085 w 189415"/>
              <a:gd name="connsiteY0" fmla="*/ 1320839 h 1320839"/>
              <a:gd name="connsiteX1" fmla="*/ 101600 w 189415"/>
              <a:gd name="connsiteY1" fmla="*/ 1248267 h 1320839"/>
              <a:gd name="connsiteX2" fmla="*/ 145142 w 189415"/>
              <a:gd name="connsiteY2" fmla="*/ 1074096 h 1320839"/>
              <a:gd name="connsiteX3" fmla="*/ 174171 w 189415"/>
              <a:gd name="connsiteY3" fmla="*/ 827353 h 1320839"/>
              <a:gd name="connsiteX4" fmla="*/ 188685 w 189415"/>
              <a:gd name="connsiteY4" fmla="*/ 653181 h 1320839"/>
              <a:gd name="connsiteX5" fmla="*/ 174171 w 189415"/>
              <a:gd name="connsiteY5" fmla="*/ 449981 h 1320839"/>
              <a:gd name="connsiteX6" fmla="*/ 174171 w 189415"/>
              <a:gd name="connsiteY6" fmla="*/ 101639 h 1320839"/>
              <a:gd name="connsiteX7" fmla="*/ 145142 w 189415"/>
              <a:gd name="connsiteY7" fmla="*/ 58096 h 1320839"/>
              <a:gd name="connsiteX8" fmla="*/ 101600 w 189415"/>
              <a:gd name="connsiteY8" fmla="*/ 43581 h 1320839"/>
              <a:gd name="connsiteX9" fmla="*/ 58057 w 189415"/>
              <a:gd name="connsiteY9" fmla="*/ 14553 h 1320839"/>
              <a:gd name="connsiteX10" fmla="*/ 0 w 189415"/>
              <a:gd name="connsiteY10" fmla="*/ 39 h 1320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9415" h="1320839">
                <a:moveTo>
                  <a:pt x="87085" y="1320839"/>
                </a:moveTo>
                <a:cubicBezTo>
                  <a:pt x="91923" y="1296648"/>
                  <a:pt x="95950" y="1272281"/>
                  <a:pt x="101600" y="1248267"/>
                </a:cubicBezTo>
                <a:cubicBezTo>
                  <a:pt x="115307" y="1190014"/>
                  <a:pt x="137719" y="1133478"/>
                  <a:pt x="145142" y="1074096"/>
                </a:cubicBezTo>
                <a:cubicBezTo>
                  <a:pt x="155039" y="994927"/>
                  <a:pt x="166640" y="906425"/>
                  <a:pt x="174171" y="827353"/>
                </a:cubicBezTo>
                <a:cubicBezTo>
                  <a:pt x="179694" y="769357"/>
                  <a:pt x="183847" y="711238"/>
                  <a:pt x="188685" y="653181"/>
                </a:cubicBezTo>
                <a:cubicBezTo>
                  <a:pt x="183847" y="585448"/>
                  <a:pt x="174171" y="517887"/>
                  <a:pt x="174171" y="449981"/>
                </a:cubicBezTo>
                <a:cubicBezTo>
                  <a:pt x="174171" y="367448"/>
                  <a:pt x="208472" y="204540"/>
                  <a:pt x="174171" y="101639"/>
                </a:cubicBezTo>
                <a:cubicBezTo>
                  <a:pt x="168655" y="85090"/>
                  <a:pt x="158763" y="68993"/>
                  <a:pt x="145142" y="58096"/>
                </a:cubicBezTo>
                <a:cubicBezTo>
                  <a:pt x="133195" y="48539"/>
                  <a:pt x="115284" y="50423"/>
                  <a:pt x="101600" y="43581"/>
                </a:cubicBezTo>
                <a:cubicBezTo>
                  <a:pt x="85998" y="35780"/>
                  <a:pt x="73659" y="22354"/>
                  <a:pt x="58057" y="14553"/>
                </a:cubicBezTo>
                <a:cubicBezTo>
                  <a:pt x="25969" y="-1491"/>
                  <a:pt x="24740" y="39"/>
                  <a:pt x="0" y="39"/>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フリーフォーム: 図形 29">
            <a:extLst>
              <a:ext uri="{FF2B5EF4-FFF2-40B4-BE49-F238E27FC236}">
                <a16:creationId xmlns:a16="http://schemas.microsoft.com/office/drawing/2014/main" id="{77FD8C81-BF66-4EDE-B19E-8C2542B7042D}"/>
              </a:ext>
            </a:extLst>
          </p:cNvPr>
          <p:cNvSpPr/>
          <p:nvPr/>
        </p:nvSpPr>
        <p:spPr>
          <a:xfrm rot="1126099">
            <a:off x="3107076" y="4180099"/>
            <a:ext cx="204760" cy="822876"/>
          </a:xfrm>
          <a:custGeom>
            <a:avLst/>
            <a:gdLst>
              <a:gd name="connsiteX0" fmla="*/ 87086 w 87086"/>
              <a:gd name="connsiteY0" fmla="*/ 319315 h 319315"/>
              <a:gd name="connsiteX1" fmla="*/ 14514 w 87086"/>
              <a:gd name="connsiteY1" fmla="*/ 261257 h 319315"/>
              <a:gd name="connsiteX2" fmla="*/ 0 w 87086"/>
              <a:gd name="connsiteY2" fmla="*/ 203200 h 319315"/>
              <a:gd name="connsiteX3" fmla="*/ 29028 w 87086"/>
              <a:gd name="connsiteY3" fmla="*/ 0 h 319315"/>
            </a:gdLst>
            <a:ahLst/>
            <a:cxnLst>
              <a:cxn ang="0">
                <a:pos x="connsiteX0" y="connsiteY0"/>
              </a:cxn>
              <a:cxn ang="0">
                <a:pos x="connsiteX1" y="connsiteY1"/>
              </a:cxn>
              <a:cxn ang="0">
                <a:pos x="connsiteX2" y="connsiteY2"/>
              </a:cxn>
              <a:cxn ang="0">
                <a:pos x="connsiteX3" y="connsiteY3"/>
              </a:cxn>
            </a:cxnLst>
            <a:rect l="l" t="t" r="r" b="b"/>
            <a:pathLst>
              <a:path w="87086" h="319315">
                <a:moveTo>
                  <a:pt x="87086" y="319315"/>
                </a:moveTo>
                <a:cubicBezTo>
                  <a:pt x="62895" y="299962"/>
                  <a:pt x="33102" y="286040"/>
                  <a:pt x="14514" y="261257"/>
                </a:cubicBezTo>
                <a:cubicBezTo>
                  <a:pt x="2545" y="245299"/>
                  <a:pt x="0" y="223148"/>
                  <a:pt x="0" y="203200"/>
                </a:cubicBezTo>
                <a:cubicBezTo>
                  <a:pt x="0" y="76005"/>
                  <a:pt x="2168" y="80583"/>
                  <a:pt x="29028" y="0"/>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フリーフォーム: 図形 31">
            <a:extLst>
              <a:ext uri="{FF2B5EF4-FFF2-40B4-BE49-F238E27FC236}">
                <a16:creationId xmlns:a16="http://schemas.microsoft.com/office/drawing/2014/main" id="{553C38D5-318B-4D20-9986-40D3DA4A32C7}"/>
              </a:ext>
            </a:extLst>
          </p:cNvPr>
          <p:cNvSpPr/>
          <p:nvPr/>
        </p:nvSpPr>
        <p:spPr>
          <a:xfrm rot="1469313">
            <a:off x="3255700" y="5113664"/>
            <a:ext cx="165672" cy="588312"/>
          </a:xfrm>
          <a:custGeom>
            <a:avLst/>
            <a:gdLst>
              <a:gd name="connsiteX0" fmla="*/ 87086 w 87086"/>
              <a:gd name="connsiteY0" fmla="*/ 319315 h 319315"/>
              <a:gd name="connsiteX1" fmla="*/ 14514 w 87086"/>
              <a:gd name="connsiteY1" fmla="*/ 261257 h 319315"/>
              <a:gd name="connsiteX2" fmla="*/ 0 w 87086"/>
              <a:gd name="connsiteY2" fmla="*/ 203200 h 319315"/>
              <a:gd name="connsiteX3" fmla="*/ 29028 w 87086"/>
              <a:gd name="connsiteY3" fmla="*/ 0 h 319315"/>
            </a:gdLst>
            <a:ahLst/>
            <a:cxnLst>
              <a:cxn ang="0">
                <a:pos x="connsiteX0" y="connsiteY0"/>
              </a:cxn>
              <a:cxn ang="0">
                <a:pos x="connsiteX1" y="connsiteY1"/>
              </a:cxn>
              <a:cxn ang="0">
                <a:pos x="connsiteX2" y="connsiteY2"/>
              </a:cxn>
              <a:cxn ang="0">
                <a:pos x="connsiteX3" y="connsiteY3"/>
              </a:cxn>
            </a:cxnLst>
            <a:rect l="l" t="t" r="r" b="b"/>
            <a:pathLst>
              <a:path w="87086" h="319315">
                <a:moveTo>
                  <a:pt x="87086" y="319315"/>
                </a:moveTo>
                <a:cubicBezTo>
                  <a:pt x="62895" y="299962"/>
                  <a:pt x="33102" y="286040"/>
                  <a:pt x="14514" y="261257"/>
                </a:cubicBezTo>
                <a:cubicBezTo>
                  <a:pt x="2545" y="245299"/>
                  <a:pt x="0" y="223148"/>
                  <a:pt x="0" y="203200"/>
                </a:cubicBezTo>
                <a:cubicBezTo>
                  <a:pt x="0" y="76005"/>
                  <a:pt x="2168" y="80583"/>
                  <a:pt x="29028" y="0"/>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a:extLst>
              <a:ext uri="{FF2B5EF4-FFF2-40B4-BE49-F238E27FC236}">
                <a16:creationId xmlns:a16="http://schemas.microsoft.com/office/drawing/2014/main" id="{433BA306-6114-454D-BD6F-01EA3C70D4BB}"/>
              </a:ext>
            </a:extLst>
          </p:cNvPr>
          <p:cNvSpPr txBox="1"/>
          <p:nvPr/>
        </p:nvSpPr>
        <p:spPr>
          <a:xfrm>
            <a:off x="237852" y="3135404"/>
            <a:ext cx="7042484" cy="891783"/>
          </a:xfrm>
          <a:prstGeom prst="rect">
            <a:avLst/>
          </a:prstGeom>
          <a:noFill/>
        </p:spPr>
        <p:txBody>
          <a:bodyPr wrap="square" rtlCol="0">
            <a:spAutoFit/>
          </a:bodyPr>
          <a:lstStyle/>
          <a:p>
            <a:pPr>
              <a:lnSpc>
                <a:spcPts val="3100"/>
              </a:lnSpc>
            </a:pPr>
            <a:r>
              <a:rPr lang="en-US" altLang="ja-JP" sz="3200" dirty="0">
                <a:latin typeface="MS UI Gothic" panose="020B0600070205080204" pitchFamily="50" charset="-128"/>
                <a:ea typeface="MS UI Gothic" panose="020B0600070205080204" pitchFamily="50" charset="-128"/>
              </a:rPr>
              <a:t>Grain stops growing at harvest time.</a:t>
            </a:r>
          </a:p>
          <a:p>
            <a:pPr marL="1028700" lvl="1" indent="-571500">
              <a:lnSpc>
                <a:spcPts val="3100"/>
              </a:lnSpc>
              <a:buFont typeface="Wingdings" panose="05000000000000000000" pitchFamily="2" charset="2"/>
              <a:buChar char="à"/>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annual event   </a:t>
            </a:r>
            <a:r>
              <a:rPr lang="en-US" altLang="ja-JP" sz="4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a year, age</a:t>
            </a:r>
            <a:endParaRPr lang="en-US" altLang="ja-JP" sz="3200"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3264168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2335950B-9AD1-4DA3-AAA9-91F1E1C79051}"/>
              </a:ext>
            </a:extLst>
          </p:cNvPr>
          <p:cNvPicPr>
            <a:picLocks noChangeAspect="1"/>
          </p:cNvPicPr>
          <p:nvPr/>
        </p:nvPicPr>
        <p:blipFill>
          <a:blip r:embed="rId2"/>
          <a:stretch>
            <a:fillRect/>
          </a:stretch>
        </p:blipFill>
        <p:spPr>
          <a:xfrm>
            <a:off x="191588" y="1249045"/>
            <a:ext cx="8696325" cy="3286125"/>
          </a:xfrm>
          <a:prstGeom prst="rect">
            <a:avLst/>
          </a:prstGeom>
        </p:spPr>
      </p:pic>
      <p:sp>
        <p:nvSpPr>
          <p:cNvPr id="3" name="テキスト ボックス 2">
            <a:extLst>
              <a:ext uri="{FF2B5EF4-FFF2-40B4-BE49-F238E27FC236}">
                <a16:creationId xmlns:a16="http://schemas.microsoft.com/office/drawing/2014/main" id="{8350DB84-2FE2-46E8-85B9-5064DA6EE688}"/>
              </a:ext>
            </a:extLst>
          </p:cNvPr>
          <p:cNvSpPr txBox="1"/>
          <p:nvPr/>
        </p:nvSpPr>
        <p:spPr>
          <a:xfrm>
            <a:off x="162560" y="225475"/>
            <a:ext cx="8493760" cy="1015663"/>
          </a:xfrm>
          <a:prstGeom prst="rect">
            <a:avLst/>
          </a:prstGeom>
          <a:noFill/>
        </p:spPr>
        <p:txBody>
          <a:bodyPr wrap="square">
            <a:spAutoFit/>
          </a:bodyPr>
          <a:lstStyle/>
          <a:p>
            <a:r>
              <a:rPr lang="en-US" altLang="ja-JP" sz="3600" dirty="0">
                <a:latin typeface="MS UI Gothic" panose="020B0600070205080204" pitchFamily="50" charset="-128"/>
                <a:ea typeface="MS UI Gothic" panose="020B0600070205080204" pitchFamily="50" charset="-128"/>
              </a:rPr>
              <a:t>UnitsForNumbersAndCounters.pdf</a:t>
            </a:r>
          </a:p>
          <a:p>
            <a:r>
              <a:rPr lang="ja-JP" altLang="en-US" sz="2400" dirty="0">
                <a:latin typeface="MS UI Gothic" panose="020B0600070205080204" pitchFamily="50" charset="-128"/>
                <a:ea typeface="MS UI Gothic" panose="020B0600070205080204" pitchFamily="50" charset="-128"/>
                <a:hlinkClick r:id="rId3"/>
              </a:rPr>
              <a:t>http://aragusuku.online/kanji/UnitsForNumbersAndCounters.pdf</a:t>
            </a:r>
            <a:endParaRPr lang="ja-JP" altLang="en-US" sz="2400" dirty="0">
              <a:latin typeface="MS UI Gothic" panose="020B0600070205080204" pitchFamily="50" charset="-128"/>
              <a:ea typeface="MS UI Gothic" panose="020B0600070205080204" pitchFamily="50" charset="-128"/>
            </a:endParaRPr>
          </a:p>
        </p:txBody>
      </p:sp>
      <p:sp>
        <p:nvSpPr>
          <p:cNvPr id="6" name="楕円 5">
            <a:extLst>
              <a:ext uri="{FF2B5EF4-FFF2-40B4-BE49-F238E27FC236}">
                <a16:creationId xmlns:a16="http://schemas.microsoft.com/office/drawing/2014/main" id="{3EB4FE60-9288-4392-B9D7-FB18938CCB4C}"/>
              </a:ext>
            </a:extLst>
          </p:cNvPr>
          <p:cNvSpPr/>
          <p:nvPr/>
        </p:nvSpPr>
        <p:spPr>
          <a:xfrm>
            <a:off x="1562100" y="3759200"/>
            <a:ext cx="1032328" cy="479712"/>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S UI Gothic" panose="020B0600070205080204" pitchFamily="50" charset="-128"/>
              <a:ea typeface="MS UI Gothic" panose="020B0600070205080204" pitchFamily="50" charset="-128"/>
            </a:endParaRPr>
          </a:p>
        </p:txBody>
      </p:sp>
      <p:graphicFrame>
        <p:nvGraphicFramePr>
          <p:cNvPr id="8" name="表 7">
            <a:extLst>
              <a:ext uri="{FF2B5EF4-FFF2-40B4-BE49-F238E27FC236}">
                <a16:creationId xmlns:a16="http://schemas.microsoft.com/office/drawing/2014/main" id="{611A679C-81F3-4A1F-A0A5-D3A660E6DAA8}"/>
              </a:ext>
            </a:extLst>
          </p:cNvPr>
          <p:cNvGraphicFramePr>
            <a:graphicFrameLocks noGrp="1"/>
          </p:cNvGraphicFramePr>
          <p:nvPr>
            <p:extLst>
              <p:ext uri="{D42A27DB-BD31-4B8C-83A1-F6EECF244321}">
                <p14:modId xmlns:p14="http://schemas.microsoft.com/office/powerpoint/2010/main" val="4120225638"/>
              </p:ext>
            </p:extLst>
          </p:nvPr>
        </p:nvGraphicFramePr>
        <p:xfrm>
          <a:off x="72961" y="4712970"/>
          <a:ext cx="8998078" cy="1280160"/>
        </p:xfrm>
        <a:graphic>
          <a:graphicData uri="http://schemas.openxmlformats.org/drawingml/2006/table">
            <a:tbl>
              <a:tblPr firstRow="1" bandRow="1">
                <a:tableStyleId>{5940675A-B579-460E-94D1-54222C63F5DA}</a:tableStyleId>
              </a:tblPr>
              <a:tblGrid>
                <a:gridCol w="962862">
                  <a:extLst>
                    <a:ext uri="{9D8B030D-6E8A-4147-A177-3AD203B41FA5}">
                      <a16:colId xmlns:a16="http://schemas.microsoft.com/office/drawing/2014/main" val="2840788504"/>
                    </a:ext>
                  </a:extLst>
                </a:gridCol>
                <a:gridCol w="1120013">
                  <a:extLst>
                    <a:ext uri="{9D8B030D-6E8A-4147-A177-3AD203B41FA5}">
                      <a16:colId xmlns:a16="http://schemas.microsoft.com/office/drawing/2014/main" val="259313312"/>
                    </a:ext>
                  </a:extLst>
                </a:gridCol>
                <a:gridCol w="1010574">
                  <a:extLst>
                    <a:ext uri="{9D8B030D-6E8A-4147-A177-3AD203B41FA5}">
                      <a16:colId xmlns:a16="http://schemas.microsoft.com/office/drawing/2014/main" val="612491108"/>
                    </a:ext>
                  </a:extLst>
                </a:gridCol>
                <a:gridCol w="1023531">
                  <a:extLst>
                    <a:ext uri="{9D8B030D-6E8A-4147-A177-3AD203B41FA5}">
                      <a16:colId xmlns:a16="http://schemas.microsoft.com/office/drawing/2014/main" val="3688735090"/>
                    </a:ext>
                  </a:extLst>
                </a:gridCol>
                <a:gridCol w="958750">
                  <a:extLst>
                    <a:ext uri="{9D8B030D-6E8A-4147-A177-3AD203B41FA5}">
                      <a16:colId xmlns:a16="http://schemas.microsoft.com/office/drawing/2014/main" val="2491949115"/>
                    </a:ext>
                  </a:extLst>
                </a:gridCol>
                <a:gridCol w="964477">
                  <a:extLst>
                    <a:ext uri="{9D8B030D-6E8A-4147-A177-3AD203B41FA5}">
                      <a16:colId xmlns:a16="http://schemas.microsoft.com/office/drawing/2014/main" val="2855950129"/>
                    </a:ext>
                  </a:extLst>
                </a:gridCol>
                <a:gridCol w="1102534">
                  <a:extLst>
                    <a:ext uri="{9D8B030D-6E8A-4147-A177-3AD203B41FA5}">
                      <a16:colId xmlns:a16="http://schemas.microsoft.com/office/drawing/2014/main" val="3711994284"/>
                    </a:ext>
                  </a:extLst>
                </a:gridCol>
                <a:gridCol w="905659">
                  <a:extLst>
                    <a:ext uri="{9D8B030D-6E8A-4147-A177-3AD203B41FA5}">
                      <a16:colId xmlns:a16="http://schemas.microsoft.com/office/drawing/2014/main" val="894203290"/>
                    </a:ext>
                  </a:extLst>
                </a:gridCol>
                <a:gridCol w="949678">
                  <a:extLst>
                    <a:ext uri="{9D8B030D-6E8A-4147-A177-3AD203B41FA5}">
                      <a16:colId xmlns:a16="http://schemas.microsoft.com/office/drawing/2014/main" val="84436387"/>
                    </a:ext>
                  </a:extLst>
                </a:gridCol>
              </a:tblGrid>
              <a:tr h="370840">
                <a:tc>
                  <a:txBody>
                    <a:bodyPr/>
                    <a:lstStyle/>
                    <a:p>
                      <a:pPr algn="ctr"/>
                      <a:r>
                        <a:rPr kumimoji="1" lang="en-US" altLang="ja-JP" sz="1600" dirty="0"/>
                        <a:t>1 year</a:t>
                      </a:r>
                    </a:p>
                    <a:p>
                      <a:pPr algn="ctr"/>
                      <a:r>
                        <a:rPr kumimoji="1" lang="ja-JP" altLang="en-US" sz="2400" dirty="0"/>
                        <a:t>一年</a:t>
                      </a:r>
                    </a:p>
                  </a:txBody>
                  <a:tcPr/>
                </a:tc>
                <a:tc>
                  <a:txBody>
                    <a:bodyPr/>
                    <a:lstStyle/>
                    <a:p>
                      <a:pPr algn="ctr"/>
                      <a:r>
                        <a:rPr kumimoji="1" lang="en-US" altLang="ja-JP" sz="1600" dirty="0"/>
                        <a:t>2 years</a:t>
                      </a:r>
                    </a:p>
                    <a:p>
                      <a:pPr algn="ctr"/>
                      <a:r>
                        <a:rPr kumimoji="1" lang="ja-JP" altLang="en-US" sz="2400" dirty="0"/>
                        <a:t>二年</a:t>
                      </a:r>
                    </a:p>
                  </a:txBody>
                  <a:tcPr/>
                </a:tc>
                <a:tc>
                  <a:txBody>
                    <a:bodyPr/>
                    <a:lstStyle/>
                    <a:p>
                      <a:pPr algn="ctr"/>
                      <a:r>
                        <a:rPr kumimoji="1" lang="en-US" altLang="ja-JP" sz="1600" dirty="0"/>
                        <a:t>3 years</a:t>
                      </a:r>
                    </a:p>
                    <a:p>
                      <a:pPr algn="ctr"/>
                      <a:r>
                        <a:rPr kumimoji="1" lang="ja-JP" altLang="en-US" sz="2400" dirty="0"/>
                        <a:t>三年</a:t>
                      </a:r>
                    </a:p>
                  </a:txBody>
                  <a:tcPr/>
                </a:tc>
                <a:tc>
                  <a:txBody>
                    <a:bodyPr/>
                    <a:lstStyle/>
                    <a:p>
                      <a:pPr algn="ctr"/>
                      <a:r>
                        <a:rPr kumimoji="1" lang="en-US" altLang="ja-JP" sz="1600" dirty="0"/>
                        <a:t>4 years</a:t>
                      </a:r>
                    </a:p>
                    <a:p>
                      <a:pPr algn="ctr"/>
                      <a:r>
                        <a:rPr kumimoji="1" lang="ja-JP" altLang="en-US" sz="2400" dirty="0"/>
                        <a:t>四年</a:t>
                      </a:r>
                    </a:p>
                  </a:txBody>
                  <a:tcPr/>
                </a:tc>
                <a:tc>
                  <a:txBody>
                    <a:bodyPr/>
                    <a:lstStyle/>
                    <a:p>
                      <a:pPr algn="ctr"/>
                      <a:r>
                        <a:rPr kumimoji="1" lang="en-US" altLang="ja-JP" sz="1600" dirty="0"/>
                        <a:t>5years</a:t>
                      </a:r>
                    </a:p>
                    <a:p>
                      <a:pPr algn="ctr"/>
                      <a:r>
                        <a:rPr kumimoji="1" lang="ja-JP" altLang="en-US" sz="2000" dirty="0"/>
                        <a:t>五年</a:t>
                      </a:r>
                      <a:endParaRPr kumimoji="1" lang="ja-JP" altLang="en-US" sz="2400" dirty="0"/>
                    </a:p>
                  </a:txBody>
                  <a:tcPr/>
                </a:tc>
                <a:tc>
                  <a:txBody>
                    <a:bodyPr/>
                    <a:lstStyle/>
                    <a:p>
                      <a:pPr algn="ctr"/>
                      <a:r>
                        <a:rPr kumimoji="1" lang="en-US" altLang="ja-JP" sz="1600" dirty="0"/>
                        <a:t>6years</a:t>
                      </a:r>
                    </a:p>
                    <a:p>
                      <a:pPr algn="ctr"/>
                      <a:r>
                        <a:rPr kumimoji="1" lang="ja-JP" altLang="en-US" sz="2400" dirty="0"/>
                        <a:t>六年</a:t>
                      </a:r>
                    </a:p>
                  </a:txBody>
                  <a:tcPr/>
                </a:tc>
                <a:tc>
                  <a:txBody>
                    <a:bodyPr/>
                    <a:lstStyle/>
                    <a:p>
                      <a:pPr algn="ctr"/>
                      <a:r>
                        <a:rPr kumimoji="1" lang="en-US" altLang="ja-JP" sz="1600" dirty="0"/>
                        <a:t>7years</a:t>
                      </a:r>
                    </a:p>
                    <a:p>
                      <a:pPr algn="ctr"/>
                      <a:r>
                        <a:rPr kumimoji="1" lang="ja-JP" altLang="en-US" sz="2400" dirty="0"/>
                        <a:t>七年</a:t>
                      </a:r>
                    </a:p>
                  </a:txBody>
                  <a:tcPr/>
                </a:tc>
                <a:tc>
                  <a:txBody>
                    <a:bodyPr/>
                    <a:lstStyle/>
                    <a:p>
                      <a:pPr algn="ctr"/>
                      <a:r>
                        <a:rPr kumimoji="1" lang="en-US" altLang="ja-JP" sz="1600" dirty="0"/>
                        <a:t>8years</a:t>
                      </a:r>
                    </a:p>
                    <a:p>
                      <a:pPr algn="ctr"/>
                      <a:r>
                        <a:rPr kumimoji="1" lang="ja-JP" altLang="en-US" sz="2400" dirty="0"/>
                        <a:t>八年</a:t>
                      </a:r>
                    </a:p>
                  </a:txBody>
                  <a:tcPr/>
                </a:tc>
                <a:tc>
                  <a:txBody>
                    <a:bodyPr/>
                    <a:lstStyle/>
                    <a:p>
                      <a:pPr algn="ctr"/>
                      <a:r>
                        <a:rPr kumimoji="1" lang="en-US" altLang="ja-JP" sz="1600" dirty="0"/>
                        <a:t>9years</a:t>
                      </a:r>
                    </a:p>
                    <a:p>
                      <a:pPr algn="ctr"/>
                      <a:r>
                        <a:rPr kumimoji="1" lang="ja-JP" altLang="en-US" sz="2400" dirty="0"/>
                        <a:t>九年</a:t>
                      </a:r>
                    </a:p>
                  </a:txBody>
                  <a:tcPr/>
                </a:tc>
                <a:extLst>
                  <a:ext uri="{0D108BD9-81ED-4DB2-BD59-A6C34878D82A}">
                    <a16:rowId xmlns:a16="http://schemas.microsoft.com/office/drawing/2014/main" val="1441282231"/>
                  </a:ext>
                </a:extLst>
              </a:tr>
              <a:tr h="370840">
                <a:tc>
                  <a:txBody>
                    <a:bodyPr/>
                    <a:lstStyle/>
                    <a:p>
                      <a:pPr algn="ctr"/>
                      <a:r>
                        <a:rPr kumimoji="1" lang="ja-JP" altLang="en-US" sz="1600" dirty="0"/>
                        <a:t>いち</a:t>
                      </a:r>
                      <a:endParaRPr kumimoji="1" lang="en-US" altLang="ja-JP" sz="1600" dirty="0"/>
                    </a:p>
                    <a:p>
                      <a:pPr algn="ctr"/>
                      <a:r>
                        <a:rPr kumimoji="1" lang="ja-JP" altLang="en-US" sz="1600" dirty="0"/>
                        <a:t>ねん</a:t>
                      </a:r>
                    </a:p>
                  </a:txBody>
                  <a:tcPr/>
                </a:tc>
                <a:tc>
                  <a:txBody>
                    <a:bodyPr/>
                    <a:lstStyle/>
                    <a:p>
                      <a:pPr algn="ctr"/>
                      <a:r>
                        <a:rPr kumimoji="1" lang="ja-JP" altLang="en-US" sz="1600" dirty="0"/>
                        <a:t>に</a:t>
                      </a:r>
                      <a:endParaRPr kumimoji="1" lang="en-US" altLang="ja-JP" sz="1600" dirty="0"/>
                    </a:p>
                    <a:p>
                      <a:pPr algn="ctr"/>
                      <a:r>
                        <a:rPr kumimoji="1" lang="ja-JP" altLang="en-US" sz="1600" dirty="0"/>
                        <a:t>ねん</a:t>
                      </a:r>
                    </a:p>
                  </a:txBody>
                  <a:tcPr/>
                </a:tc>
                <a:tc>
                  <a:txBody>
                    <a:bodyPr/>
                    <a:lstStyle/>
                    <a:p>
                      <a:pPr algn="ctr"/>
                      <a:r>
                        <a:rPr kumimoji="1" lang="ja-JP" altLang="en-US" sz="1600" dirty="0"/>
                        <a:t>さん</a:t>
                      </a:r>
                      <a:endParaRPr kumimoji="1" lang="en-US" altLang="ja-JP" sz="16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ねん</a:t>
                      </a:r>
                    </a:p>
                  </a:txBody>
                  <a:tcPr/>
                </a:tc>
                <a:tc>
                  <a:txBody>
                    <a:bodyPr/>
                    <a:lstStyle/>
                    <a:p>
                      <a:pPr algn="ctr"/>
                      <a:r>
                        <a:rPr kumimoji="1" lang="ja-JP" altLang="en-US" sz="1600" dirty="0"/>
                        <a:t>よ</a:t>
                      </a:r>
                      <a:endParaRPr kumimoji="1" lang="en-US" altLang="ja-JP" sz="16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ねん</a:t>
                      </a:r>
                    </a:p>
                  </a:txBody>
                  <a:tcPr/>
                </a:tc>
                <a:tc>
                  <a:txBody>
                    <a:bodyPr/>
                    <a:lstStyle/>
                    <a:p>
                      <a:pPr algn="ctr"/>
                      <a:r>
                        <a:rPr kumimoji="1" lang="ja-JP" altLang="en-US" sz="1600" dirty="0"/>
                        <a:t>ご</a:t>
                      </a:r>
                      <a:endParaRPr kumimoji="1" lang="en-US" altLang="ja-JP" sz="1600" dirty="0"/>
                    </a:p>
                    <a:p>
                      <a:pPr algn="ctr"/>
                      <a:r>
                        <a:rPr kumimoji="1" lang="ja-JP" altLang="en-US" sz="1600" dirty="0"/>
                        <a:t>ねん</a:t>
                      </a:r>
                    </a:p>
                  </a:txBody>
                  <a:tcPr/>
                </a:tc>
                <a:tc>
                  <a:txBody>
                    <a:bodyPr/>
                    <a:lstStyle/>
                    <a:p>
                      <a:pPr algn="ctr"/>
                      <a:r>
                        <a:rPr kumimoji="1" lang="ja-JP" altLang="en-US" sz="1600" dirty="0"/>
                        <a:t>ろく</a:t>
                      </a:r>
                      <a:endParaRPr kumimoji="1" lang="en-US" altLang="ja-JP" sz="1600" dirty="0"/>
                    </a:p>
                    <a:p>
                      <a:pPr algn="ctr"/>
                      <a:r>
                        <a:rPr kumimoji="1" lang="ja-JP" altLang="en-US" sz="1600" dirty="0"/>
                        <a:t>ねん</a:t>
                      </a:r>
                      <a:endParaRPr kumimoji="1" lang="en-US" altLang="ja-JP" sz="1600" dirty="0"/>
                    </a:p>
                  </a:txBody>
                  <a:tcPr/>
                </a:tc>
                <a:tc>
                  <a:txBody>
                    <a:bodyPr/>
                    <a:lstStyle/>
                    <a:p>
                      <a:pPr algn="ctr"/>
                      <a:r>
                        <a:rPr kumimoji="1" lang="ja-JP" altLang="en-US" sz="1600" dirty="0"/>
                        <a:t>なな</a:t>
                      </a:r>
                      <a:endParaRPr kumimoji="1" lang="en-US" altLang="ja-JP" sz="1600" dirty="0"/>
                    </a:p>
                    <a:p>
                      <a:pPr algn="ctr"/>
                      <a:r>
                        <a:rPr kumimoji="1" lang="ja-JP" altLang="en-US" sz="1600" dirty="0"/>
                        <a:t>ねん</a:t>
                      </a:r>
                    </a:p>
                  </a:txBody>
                  <a:tcPr/>
                </a:tc>
                <a:tc>
                  <a:txBody>
                    <a:bodyPr/>
                    <a:lstStyle/>
                    <a:p>
                      <a:pPr algn="ctr"/>
                      <a:r>
                        <a:rPr kumimoji="1" lang="ja-JP" altLang="en-US" sz="1600" dirty="0"/>
                        <a:t>はち</a:t>
                      </a:r>
                      <a:endParaRPr kumimoji="1" lang="en-US" altLang="ja-JP" sz="1600" dirty="0"/>
                    </a:p>
                    <a:p>
                      <a:pPr algn="ctr"/>
                      <a:r>
                        <a:rPr kumimoji="1" lang="ja-JP" altLang="en-US" sz="1600" dirty="0"/>
                        <a:t>ねん</a:t>
                      </a:r>
                    </a:p>
                  </a:txBody>
                  <a:tcPr/>
                </a:tc>
                <a:tc>
                  <a:txBody>
                    <a:bodyPr/>
                    <a:lstStyle/>
                    <a:p>
                      <a:pPr algn="ctr"/>
                      <a:r>
                        <a:rPr kumimoji="1" lang="ja-JP" altLang="en-US" sz="1600" dirty="0"/>
                        <a:t>きゅう</a:t>
                      </a:r>
                      <a:endParaRPr kumimoji="1" lang="en-US" altLang="ja-JP" sz="1600" dirty="0"/>
                    </a:p>
                    <a:p>
                      <a:pPr algn="ctr"/>
                      <a:r>
                        <a:rPr kumimoji="1" lang="ja-JP" altLang="en-US" sz="1600" dirty="0"/>
                        <a:t>ねん</a:t>
                      </a:r>
                    </a:p>
                  </a:txBody>
                  <a:tcPr/>
                </a:tc>
                <a:extLst>
                  <a:ext uri="{0D108BD9-81ED-4DB2-BD59-A6C34878D82A}">
                    <a16:rowId xmlns:a16="http://schemas.microsoft.com/office/drawing/2014/main" val="694038844"/>
                  </a:ext>
                </a:extLst>
              </a:tr>
            </a:tbl>
          </a:graphicData>
        </a:graphic>
      </p:graphicFrame>
    </p:spTree>
    <p:extLst>
      <p:ext uri="{BB962C8B-B14F-4D97-AF65-F5344CB8AC3E}">
        <p14:creationId xmlns:p14="http://schemas.microsoft.com/office/powerpoint/2010/main" val="28997322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3030</TotalTime>
  <Words>240</Words>
  <Application>Microsoft Office PowerPoint</Application>
  <PresentationFormat>画面に合わせる (4:3)</PresentationFormat>
  <Paragraphs>48</Paragraphs>
  <Slides>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MS UI Gothic</vt:lpstr>
      <vt:lpstr>Arial</vt:lpstr>
      <vt:lpstr>Calibri</vt:lpstr>
      <vt:lpstr>Calibri Light</vt:lpstr>
      <vt:lpstr>Wingdings</vt:lpstr>
      <vt:lpstr>Office テーマ</vt:lpstr>
      <vt:lpstr>Free Kanji Material  無料漢字教材 kanji0017　新城直樹</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66</cp:revision>
  <dcterms:created xsi:type="dcterms:W3CDTF">2022-02-04T14:29:48Z</dcterms:created>
  <dcterms:modified xsi:type="dcterms:W3CDTF">2022-02-23T15:59:06Z</dcterms:modified>
</cp:coreProperties>
</file>