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542" r:id="rId2"/>
    <p:sldId id="543" r:id="rId3"/>
    <p:sldId id="541" r:id="rId4"/>
    <p:sldId id="481" r:id="rId5"/>
    <p:sldId id="638" r:id="rId6"/>
    <p:sldId id="482" r:id="rId7"/>
    <p:sldId id="55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60" d="100"/>
          <a:sy n="60" d="100"/>
        </p:scale>
        <p:origin x="52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2022/3/10</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2022/3/10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3.pn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png"/><Relationship Id="rId10" Type="http://schemas.openxmlformats.org/officeDocument/2006/relationships/image" Target="../media/image22.png"/><Relationship Id="rId4" Type="http://schemas.openxmlformats.org/officeDocument/2006/relationships/image" Target="../media/image16.png"/><Relationship Id="rId9" Type="http://schemas.openxmlformats.org/officeDocument/2006/relationships/image" Target="../media/image21.png"/></Relationships>
</file>

<file path=ppt/slides/_rels/slide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8.png"/><Relationship Id="rId1" Type="http://schemas.openxmlformats.org/officeDocument/2006/relationships/slideLayout" Target="../slideLayouts/slideLayout7.xml"/><Relationship Id="rId5" Type="http://schemas.openxmlformats.org/officeDocument/2006/relationships/image" Target="../media/image23.png"/><Relationship Id="rId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kanji0221-0222</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0909789F-3203-43E3-B031-7AAE9756D3EC}"/>
              </a:ext>
            </a:extLst>
          </p:cNvPr>
          <p:cNvPicPr>
            <a:picLocks noChangeAspect="1"/>
          </p:cNvPicPr>
          <p:nvPr/>
        </p:nvPicPr>
        <p:blipFill>
          <a:blip r:embed="rId2"/>
          <a:stretch>
            <a:fillRect/>
          </a:stretch>
        </p:blipFill>
        <p:spPr>
          <a:xfrm>
            <a:off x="1812656" y="1689006"/>
            <a:ext cx="5518687" cy="583547"/>
          </a:xfrm>
          <a:prstGeom prst="rect">
            <a:avLst/>
          </a:prstGeom>
        </p:spPr>
      </p:pic>
      <p:pic>
        <p:nvPicPr>
          <p:cNvPr id="7" name="図 6">
            <a:extLst>
              <a:ext uri="{FF2B5EF4-FFF2-40B4-BE49-F238E27FC236}">
                <a16:creationId xmlns:a16="http://schemas.microsoft.com/office/drawing/2014/main" id="{E0210FED-24E6-419A-91A3-DF24FF1A020B}"/>
              </a:ext>
            </a:extLst>
          </p:cNvPr>
          <p:cNvPicPr>
            <a:picLocks noChangeAspect="1"/>
          </p:cNvPicPr>
          <p:nvPr/>
        </p:nvPicPr>
        <p:blipFill>
          <a:blip r:embed="rId3"/>
          <a:stretch>
            <a:fillRect/>
          </a:stretch>
        </p:blipFill>
        <p:spPr>
          <a:xfrm>
            <a:off x="0" y="2929071"/>
            <a:ext cx="9144000" cy="999858"/>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845B8A11-4309-48BA-BED0-25446D642BC2}"/>
              </a:ext>
            </a:extLst>
          </p:cNvPr>
          <p:cNvPicPr>
            <a:picLocks noChangeAspect="1"/>
          </p:cNvPicPr>
          <p:nvPr/>
        </p:nvPicPr>
        <p:blipFill>
          <a:blip r:embed="rId2"/>
          <a:stretch>
            <a:fillRect/>
          </a:stretch>
        </p:blipFill>
        <p:spPr>
          <a:xfrm>
            <a:off x="0" y="1022"/>
            <a:ext cx="9144000" cy="546931"/>
          </a:xfrm>
          <a:prstGeom prst="rect">
            <a:avLst/>
          </a:prstGeom>
        </p:spPr>
      </p:pic>
      <p:sp>
        <p:nvSpPr>
          <p:cNvPr id="13" name="テキスト ボックス 12">
            <a:extLst>
              <a:ext uri="{FF2B5EF4-FFF2-40B4-BE49-F238E27FC236}">
                <a16:creationId xmlns:a16="http://schemas.microsoft.com/office/drawing/2014/main" id="{FBADC6B4-3A64-4432-A23E-192878BC5D1C}"/>
              </a:ext>
            </a:extLst>
          </p:cNvPr>
          <p:cNvSpPr txBox="1"/>
          <p:nvPr/>
        </p:nvSpPr>
        <p:spPr>
          <a:xfrm>
            <a:off x="3106057" y="3262367"/>
            <a:ext cx="5893237" cy="3243965"/>
          </a:xfrm>
          <a:prstGeom prst="rect">
            <a:avLst/>
          </a:prstGeom>
          <a:noFill/>
        </p:spPr>
        <p:txBody>
          <a:bodyPr wrap="square">
            <a:spAutoFit/>
          </a:bodyPr>
          <a:lstStyle/>
          <a:p>
            <a:pPr>
              <a:lnSpc>
                <a:spcPct val="80000"/>
              </a:lnSpc>
            </a:pPr>
            <a:r>
              <a:rPr lang="ja-JP" altLang="en-US" sz="3200" dirty="0">
                <a:latin typeface="MS UI Gothic" panose="020B0600070205080204" pitchFamily="50" charset="-128"/>
                <a:ea typeface="MS UI Gothic" panose="020B0600070205080204" pitchFamily="50" charset="-128"/>
              </a:rPr>
              <a:t>The well-field system (a Chinese land redistribution method existing in BCE.</a:t>
            </a:r>
            <a:r>
              <a:rPr lang="en-US" altLang="ja-JP" sz="3200" dirty="0">
                <a:latin typeface="MS UI Gothic" panose="020B0600070205080204" pitchFamily="50" charset="-128"/>
                <a:ea typeface="MS UI Gothic" panose="020B0600070205080204" pitchFamily="50" charset="-128"/>
              </a:rPr>
              <a:t>)</a:t>
            </a:r>
            <a:endParaRPr lang="ja-JP" altLang="en-US" sz="3200" dirty="0">
              <a:latin typeface="MS UI Gothic" panose="020B0600070205080204" pitchFamily="50" charset="-128"/>
              <a:ea typeface="MS UI Gothic" panose="020B0600070205080204" pitchFamily="50" charset="-128"/>
            </a:endParaRPr>
          </a:p>
          <a:p>
            <a:pPr>
              <a:lnSpc>
                <a:spcPct val="80000"/>
              </a:lnSpc>
            </a:pPr>
            <a:r>
              <a:rPr lang="en-US" altLang="ja-JP" sz="3200" dirty="0">
                <a:latin typeface="MS UI Gothic" panose="020B0600070205080204" pitchFamily="50" charset="-128"/>
                <a:ea typeface="MS UI Gothic" panose="020B0600070205080204" pitchFamily="50" charset="-128"/>
              </a:rPr>
              <a:t>T</a:t>
            </a:r>
            <a:r>
              <a:rPr lang="ja-JP" altLang="en-US" sz="3200" dirty="0">
                <a:latin typeface="MS UI Gothic" panose="020B0600070205080204" pitchFamily="50" charset="-128"/>
                <a:ea typeface="MS UI Gothic" panose="020B0600070205080204" pitchFamily="50" charset="-128"/>
              </a:rPr>
              <a:t>he eight outer sections (私田) were privately cultivated by </a:t>
            </a:r>
            <a:r>
              <a:rPr lang="en-US" altLang="ja-JP" sz="3200" dirty="0">
                <a:latin typeface="MS UI Gothic" panose="020B0600070205080204" pitchFamily="50" charset="-128"/>
                <a:ea typeface="MS UI Gothic" panose="020B0600070205080204" pitchFamily="50" charset="-128"/>
              </a:rPr>
              <a:t>the</a:t>
            </a:r>
            <a:r>
              <a:rPr lang="ja-JP" altLang="en-US" sz="3200" dirty="0">
                <a:latin typeface="MS UI Gothic" panose="020B0600070205080204" pitchFamily="50" charset="-128"/>
                <a:ea typeface="MS UI Gothic" panose="020B0600070205080204" pitchFamily="50" charset="-128"/>
              </a:rPr>
              <a:t> farmers and the center section (公田) was </a:t>
            </a:r>
            <a:r>
              <a:rPr lang="ja-JP" altLang="en-US" sz="3200" dirty="0">
                <a:solidFill>
                  <a:srgbClr val="FF0000"/>
                </a:solidFill>
                <a:latin typeface="MS UI Gothic" panose="020B0600070205080204" pitchFamily="50" charset="-128"/>
                <a:ea typeface="MS UI Gothic" panose="020B0600070205080204" pitchFamily="50" charset="-128"/>
              </a:rPr>
              <a:t>communally cultivated </a:t>
            </a:r>
            <a:r>
              <a:rPr lang="en-US" altLang="ja-JP" sz="3200" dirty="0">
                <a:latin typeface="MS UI Gothic" panose="020B0600070205080204" pitchFamily="50" charset="-128"/>
                <a:ea typeface="MS UI Gothic" panose="020B0600070205080204" pitchFamily="50" charset="-128"/>
              </a:rPr>
              <a:t>for tribute to the lord</a:t>
            </a:r>
            <a:r>
              <a:rPr lang="ja-JP" altLang="en-US" sz="3200" dirty="0">
                <a:latin typeface="MS UI Gothic" panose="020B0600070205080204" pitchFamily="50" charset="-128"/>
                <a:ea typeface="MS UI Gothic" panose="020B0600070205080204" pitchFamily="50" charset="-128"/>
              </a:rPr>
              <a:t>.</a:t>
            </a:r>
          </a:p>
        </p:txBody>
      </p:sp>
      <p:pic>
        <p:nvPicPr>
          <p:cNvPr id="15" name="図 14">
            <a:extLst>
              <a:ext uri="{FF2B5EF4-FFF2-40B4-BE49-F238E27FC236}">
                <a16:creationId xmlns:a16="http://schemas.microsoft.com/office/drawing/2014/main" id="{82E921DC-11C8-4CFE-8F77-7CDA0F25CA89}"/>
              </a:ext>
            </a:extLst>
          </p:cNvPr>
          <p:cNvPicPr>
            <a:picLocks noChangeAspect="1"/>
          </p:cNvPicPr>
          <p:nvPr/>
        </p:nvPicPr>
        <p:blipFill>
          <a:blip r:embed="rId3"/>
          <a:stretch>
            <a:fillRect/>
          </a:stretch>
        </p:blipFill>
        <p:spPr>
          <a:xfrm>
            <a:off x="144706" y="547953"/>
            <a:ext cx="1391365" cy="2003028"/>
          </a:xfrm>
          <a:prstGeom prst="rect">
            <a:avLst/>
          </a:prstGeom>
        </p:spPr>
      </p:pic>
      <p:pic>
        <p:nvPicPr>
          <p:cNvPr id="5122" name="Picture 2">
            <a:extLst>
              <a:ext uri="{FF2B5EF4-FFF2-40B4-BE49-F238E27FC236}">
                <a16:creationId xmlns:a16="http://schemas.microsoft.com/office/drawing/2014/main" id="{1F96A0CB-3DA8-4A9A-9FBD-1A0E10009D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424" y="3429000"/>
            <a:ext cx="2782300" cy="2782300"/>
          </a:xfrm>
          <a:prstGeom prst="rect">
            <a:avLst/>
          </a:prstGeom>
          <a:noFill/>
          <a:extLst>
            <a:ext uri="{909E8E84-426E-40DD-AFC4-6F175D3DCCD1}">
              <a14:hiddenFill xmlns:a14="http://schemas.microsoft.com/office/drawing/2010/main">
                <a:solidFill>
                  <a:srgbClr val="FFFFFF"/>
                </a:solidFill>
              </a14:hiddenFill>
            </a:ext>
          </a:extLst>
        </p:spPr>
      </p:pic>
      <p:sp>
        <p:nvSpPr>
          <p:cNvPr id="18" name="テキスト ボックス 17">
            <a:extLst>
              <a:ext uri="{FF2B5EF4-FFF2-40B4-BE49-F238E27FC236}">
                <a16:creationId xmlns:a16="http://schemas.microsoft.com/office/drawing/2014/main" id="{61DF1572-D8FE-402D-9611-3EBEC4E4B0FD}"/>
              </a:ext>
            </a:extLst>
          </p:cNvPr>
          <p:cNvSpPr txBox="1"/>
          <p:nvPr/>
        </p:nvSpPr>
        <p:spPr>
          <a:xfrm>
            <a:off x="144706" y="6310047"/>
            <a:ext cx="4645008" cy="461665"/>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https://commons.wikimedia.org/wiki/File:Well-field_system-en.svg</a:t>
            </a:r>
          </a:p>
          <a:p>
            <a:r>
              <a:rPr lang="ja-JP" altLang="en-US" sz="1200" dirty="0">
                <a:latin typeface="MS UI Gothic" panose="020B0600070205080204" pitchFamily="50" charset="-128"/>
                <a:ea typeface="MS UI Gothic" panose="020B0600070205080204" pitchFamily="50" charset="-128"/>
              </a:rPr>
              <a:t>Yug, Public domain, via Wikimedia Commons</a:t>
            </a:r>
          </a:p>
        </p:txBody>
      </p:sp>
      <p:sp>
        <p:nvSpPr>
          <p:cNvPr id="17" name="正方形/長方形 16">
            <a:extLst>
              <a:ext uri="{FF2B5EF4-FFF2-40B4-BE49-F238E27FC236}">
                <a16:creationId xmlns:a16="http://schemas.microsoft.com/office/drawing/2014/main" id="{9729F3DC-12D2-426C-86C1-F9180E061449}"/>
              </a:ext>
            </a:extLst>
          </p:cNvPr>
          <p:cNvSpPr>
            <a:spLocks noChangeAspect="1"/>
          </p:cNvSpPr>
          <p:nvPr/>
        </p:nvSpPr>
        <p:spPr>
          <a:xfrm>
            <a:off x="1168180" y="4299298"/>
            <a:ext cx="1067019" cy="1067019"/>
          </a:xfrm>
          <a:prstGeom prst="rect">
            <a:avLst/>
          </a:prstGeom>
          <a:noFill/>
          <a:ln w="117475">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右 19">
            <a:extLst>
              <a:ext uri="{FF2B5EF4-FFF2-40B4-BE49-F238E27FC236}">
                <a16:creationId xmlns:a16="http://schemas.microsoft.com/office/drawing/2014/main" id="{18A76145-EAE5-480F-B2E2-2F98345BEF6C}"/>
              </a:ext>
            </a:extLst>
          </p:cNvPr>
          <p:cNvSpPr/>
          <p:nvPr/>
        </p:nvSpPr>
        <p:spPr>
          <a:xfrm>
            <a:off x="2313682" y="1556840"/>
            <a:ext cx="474301" cy="5967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矢印: 右 20">
            <a:extLst>
              <a:ext uri="{FF2B5EF4-FFF2-40B4-BE49-F238E27FC236}">
                <a16:creationId xmlns:a16="http://schemas.microsoft.com/office/drawing/2014/main" id="{CB968A67-FB82-4A70-B69A-C98D38C29AAC}"/>
              </a:ext>
            </a:extLst>
          </p:cNvPr>
          <p:cNvSpPr/>
          <p:nvPr/>
        </p:nvSpPr>
        <p:spPr>
          <a:xfrm rot="20228335">
            <a:off x="2640270" y="2932396"/>
            <a:ext cx="674075" cy="5967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1C172B7C-A2AE-41DE-8F0E-CE8E38FB0989}"/>
              </a:ext>
            </a:extLst>
          </p:cNvPr>
          <p:cNvSpPr txBox="1"/>
          <p:nvPr/>
        </p:nvSpPr>
        <p:spPr>
          <a:xfrm>
            <a:off x="2626978" y="809429"/>
            <a:ext cx="4645008" cy="2160591"/>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sym typeface="Wingdings" panose="05000000000000000000" pitchFamily="2" charset="2"/>
              </a:rPr>
              <a:t>a section cultivated communally</a:t>
            </a:r>
          </a:p>
          <a:p>
            <a:pPr marL="571500" indent="-571500">
              <a:lnSpc>
                <a:spcPct val="80000"/>
              </a:lnSpc>
              <a:buFont typeface="Wingdings" panose="05000000000000000000" pitchFamily="2" charset="2"/>
              <a:buChar char="à"/>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harmony</a:t>
            </a:r>
          </a:p>
          <a:p>
            <a:pPr marL="685800" indent="-685800">
              <a:lnSpc>
                <a:spcPct val="80000"/>
              </a:lnSpc>
              <a:buFont typeface="Wingdings" panose="05000000000000000000" pitchFamily="2" charset="2"/>
              <a:buChar char="à"/>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Japanese style</a:t>
            </a:r>
            <a:endPar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endParaRPr>
          </a:p>
        </p:txBody>
      </p:sp>
      <p:pic>
        <p:nvPicPr>
          <p:cNvPr id="10" name="図 9">
            <a:extLst>
              <a:ext uri="{FF2B5EF4-FFF2-40B4-BE49-F238E27FC236}">
                <a16:creationId xmlns:a16="http://schemas.microsoft.com/office/drawing/2014/main" id="{7F95B443-E0C1-4E78-8DA0-C89562AC3058}"/>
              </a:ext>
            </a:extLst>
          </p:cNvPr>
          <p:cNvPicPr>
            <a:picLocks noChangeAspect="1"/>
          </p:cNvPicPr>
          <p:nvPr/>
        </p:nvPicPr>
        <p:blipFill>
          <a:blip r:embed="rId5"/>
          <a:stretch>
            <a:fillRect/>
          </a:stretch>
        </p:blipFill>
        <p:spPr>
          <a:xfrm>
            <a:off x="1405688" y="903746"/>
            <a:ext cx="907994" cy="1712806"/>
          </a:xfrm>
          <a:prstGeom prst="rect">
            <a:avLst/>
          </a:prstGeom>
        </p:spPr>
      </p:pic>
      <p:sp>
        <p:nvSpPr>
          <p:cNvPr id="12" name="テキスト ボックス 11">
            <a:extLst>
              <a:ext uri="{FF2B5EF4-FFF2-40B4-BE49-F238E27FC236}">
                <a16:creationId xmlns:a16="http://schemas.microsoft.com/office/drawing/2014/main" id="{F31986A7-FF0B-4409-A7BF-8CF456F302F2}"/>
              </a:ext>
            </a:extLst>
          </p:cNvPr>
          <p:cNvSpPr txBox="1"/>
          <p:nvPr/>
        </p:nvSpPr>
        <p:spPr>
          <a:xfrm>
            <a:off x="52551" y="2601560"/>
            <a:ext cx="2574427" cy="480131"/>
          </a:xfrm>
          <a:prstGeom prst="rect">
            <a:avLst/>
          </a:prstGeom>
          <a:noFill/>
        </p:spPr>
        <p:txBody>
          <a:bodyPr wrap="square" rtlCol="0">
            <a:spAutoFit/>
          </a:bodyPr>
          <a:lstStyle/>
          <a:p>
            <a:pPr algn="ctr">
              <a:lnSpc>
                <a:spcPct val="70000"/>
              </a:lnSpc>
            </a:pPr>
            <a:r>
              <a:rPr lang="en-US" altLang="ja-JP" sz="2800" b="1" dirty="0">
                <a:latin typeface="MS UI Gothic" panose="020B0600070205080204" pitchFamily="50" charset="-128"/>
                <a:ea typeface="MS UI Gothic" panose="020B0600070205080204" pitchFamily="50" charset="-128"/>
              </a:rPr>
              <a:t>radical “</a:t>
            </a:r>
            <a:r>
              <a:rPr lang="en-US" altLang="ja-JP" sz="3600" b="1" dirty="0">
                <a:solidFill>
                  <a:srgbClr val="FF0000"/>
                </a:solidFill>
                <a:latin typeface="MS UI Gothic" panose="020B0600070205080204" pitchFamily="50" charset="-128"/>
                <a:ea typeface="MS UI Gothic" panose="020B0600070205080204" pitchFamily="50" charset="-128"/>
              </a:rPr>
              <a:t>grain</a:t>
            </a:r>
            <a:r>
              <a:rPr lang="en-US" altLang="ja-JP" sz="2800" b="1" dirty="0">
                <a:latin typeface="MS UI Gothic" panose="020B0600070205080204" pitchFamily="50" charset="-128"/>
                <a:ea typeface="MS UI Gothic" panose="020B0600070205080204" pitchFamily="50" charset="-128"/>
              </a:rPr>
              <a:t>”</a:t>
            </a:r>
          </a:p>
        </p:txBody>
      </p:sp>
      <p:pic>
        <p:nvPicPr>
          <p:cNvPr id="23" name="図 22">
            <a:extLst>
              <a:ext uri="{FF2B5EF4-FFF2-40B4-BE49-F238E27FC236}">
                <a16:creationId xmlns:a16="http://schemas.microsoft.com/office/drawing/2014/main" id="{817D6A2B-ECAC-4AE8-9C81-097F97A52C49}"/>
              </a:ext>
            </a:extLst>
          </p:cNvPr>
          <p:cNvPicPr>
            <a:picLocks noChangeAspect="1"/>
          </p:cNvPicPr>
          <p:nvPr/>
        </p:nvPicPr>
        <p:blipFill>
          <a:blip r:embed="rId6"/>
          <a:stretch>
            <a:fillRect/>
          </a:stretch>
        </p:blipFill>
        <p:spPr>
          <a:xfrm>
            <a:off x="6966177" y="1049834"/>
            <a:ext cx="2033117" cy="2020869"/>
          </a:xfrm>
          <a:prstGeom prst="rect">
            <a:avLst/>
          </a:prstGeom>
        </p:spPr>
      </p:pic>
      <p:sp>
        <p:nvSpPr>
          <p:cNvPr id="25" name="正方形/長方形 24">
            <a:extLst>
              <a:ext uri="{FF2B5EF4-FFF2-40B4-BE49-F238E27FC236}">
                <a16:creationId xmlns:a16="http://schemas.microsoft.com/office/drawing/2014/main" id="{25CF3EA2-CA48-473E-ABBE-A3589A39673A}"/>
              </a:ext>
            </a:extLst>
          </p:cNvPr>
          <p:cNvSpPr>
            <a:spLocks noChangeAspect="1"/>
          </p:cNvSpPr>
          <p:nvPr/>
        </p:nvSpPr>
        <p:spPr>
          <a:xfrm>
            <a:off x="5555009" y="1437027"/>
            <a:ext cx="836347" cy="836347"/>
          </a:xfrm>
          <a:prstGeom prst="rect">
            <a:avLst/>
          </a:prstGeom>
          <a:noFill/>
          <a:ln w="117475">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08466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68FF46B0-4BBC-44F5-B920-8C9A8D47721D}"/>
              </a:ext>
            </a:extLst>
          </p:cNvPr>
          <p:cNvPicPr>
            <a:picLocks noChangeAspect="1"/>
          </p:cNvPicPr>
          <p:nvPr/>
        </p:nvPicPr>
        <p:blipFill>
          <a:blip r:embed="rId2"/>
          <a:stretch>
            <a:fillRect/>
          </a:stretch>
        </p:blipFill>
        <p:spPr>
          <a:xfrm>
            <a:off x="7079078" y="1428966"/>
            <a:ext cx="1937425" cy="1902199"/>
          </a:xfrm>
          <a:prstGeom prst="rect">
            <a:avLst/>
          </a:prstGeom>
        </p:spPr>
      </p:pic>
      <p:sp>
        <p:nvSpPr>
          <p:cNvPr id="13" name="テキスト ボックス 12">
            <a:extLst>
              <a:ext uri="{FF2B5EF4-FFF2-40B4-BE49-F238E27FC236}">
                <a16:creationId xmlns:a16="http://schemas.microsoft.com/office/drawing/2014/main" id="{FBADC6B4-3A64-4432-A23E-192878BC5D1C}"/>
              </a:ext>
            </a:extLst>
          </p:cNvPr>
          <p:cNvSpPr txBox="1"/>
          <p:nvPr/>
        </p:nvSpPr>
        <p:spPr>
          <a:xfrm>
            <a:off x="3106057" y="3262367"/>
            <a:ext cx="5893237" cy="3243965"/>
          </a:xfrm>
          <a:prstGeom prst="rect">
            <a:avLst/>
          </a:prstGeom>
          <a:noFill/>
        </p:spPr>
        <p:txBody>
          <a:bodyPr wrap="square">
            <a:spAutoFit/>
          </a:bodyPr>
          <a:lstStyle/>
          <a:p>
            <a:pPr>
              <a:lnSpc>
                <a:spcPct val="80000"/>
              </a:lnSpc>
            </a:pPr>
            <a:r>
              <a:rPr lang="ja-JP" altLang="en-US" sz="3200" dirty="0">
                <a:latin typeface="MS UI Gothic" panose="020B0600070205080204" pitchFamily="50" charset="-128"/>
                <a:ea typeface="MS UI Gothic" panose="020B0600070205080204" pitchFamily="50" charset="-128"/>
              </a:rPr>
              <a:t>The well-field system (a Chinese land redistribution method existing in BCE.</a:t>
            </a:r>
            <a:r>
              <a:rPr lang="en-US" altLang="ja-JP" sz="3200" dirty="0">
                <a:latin typeface="MS UI Gothic" panose="020B0600070205080204" pitchFamily="50" charset="-128"/>
                <a:ea typeface="MS UI Gothic" panose="020B0600070205080204" pitchFamily="50" charset="-128"/>
              </a:rPr>
              <a:t>)</a:t>
            </a:r>
            <a:endParaRPr lang="ja-JP" altLang="en-US" sz="3200" dirty="0">
              <a:latin typeface="MS UI Gothic" panose="020B0600070205080204" pitchFamily="50" charset="-128"/>
              <a:ea typeface="MS UI Gothic" panose="020B0600070205080204" pitchFamily="50" charset="-128"/>
            </a:endParaRPr>
          </a:p>
          <a:p>
            <a:pPr>
              <a:lnSpc>
                <a:spcPct val="80000"/>
              </a:lnSpc>
            </a:pPr>
            <a:r>
              <a:rPr lang="en-US" altLang="ja-JP" sz="3200" dirty="0">
                <a:latin typeface="MS UI Gothic" panose="020B0600070205080204" pitchFamily="50" charset="-128"/>
                <a:ea typeface="MS UI Gothic" panose="020B0600070205080204" pitchFamily="50" charset="-128"/>
              </a:rPr>
              <a:t>T</a:t>
            </a:r>
            <a:r>
              <a:rPr lang="ja-JP" altLang="en-US" sz="3200" dirty="0">
                <a:latin typeface="MS UI Gothic" panose="020B0600070205080204" pitchFamily="50" charset="-128"/>
                <a:ea typeface="MS UI Gothic" panose="020B0600070205080204" pitchFamily="50" charset="-128"/>
              </a:rPr>
              <a:t>he eight outer sections (私田) were privately cultivated by </a:t>
            </a:r>
            <a:r>
              <a:rPr lang="en-US" altLang="ja-JP" sz="3200" dirty="0">
                <a:latin typeface="MS UI Gothic" panose="020B0600070205080204" pitchFamily="50" charset="-128"/>
                <a:ea typeface="MS UI Gothic" panose="020B0600070205080204" pitchFamily="50" charset="-128"/>
              </a:rPr>
              <a:t>the</a:t>
            </a:r>
            <a:r>
              <a:rPr lang="ja-JP" altLang="en-US" sz="3200" dirty="0">
                <a:latin typeface="MS UI Gothic" panose="020B0600070205080204" pitchFamily="50" charset="-128"/>
                <a:ea typeface="MS UI Gothic" panose="020B0600070205080204" pitchFamily="50" charset="-128"/>
              </a:rPr>
              <a:t> farmers and the center section (公田) was </a:t>
            </a:r>
            <a:r>
              <a:rPr lang="ja-JP" altLang="en-US" sz="3200" dirty="0">
                <a:solidFill>
                  <a:srgbClr val="FF0000"/>
                </a:solidFill>
                <a:latin typeface="MS UI Gothic" panose="020B0600070205080204" pitchFamily="50" charset="-128"/>
                <a:ea typeface="MS UI Gothic" panose="020B0600070205080204" pitchFamily="50" charset="-128"/>
              </a:rPr>
              <a:t>communally cultivated </a:t>
            </a:r>
            <a:r>
              <a:rPr lang="en-US" altLang="ja-JP" sz="3200" dirty="0">
                <a:latin typeface="MS UI Gothic" panose="020B0600070205080204" pitchFamily="50" charset="-128"/>
                <a:ea typeface="MS UI Gothic" panose="020B0600070205080204" pitchFamily="50" charset="-128"/>
              </a:rPr>
              <a:t>for tribute to the lord</a:t>
            </a:r>
            <a:r>
              <a:rPr lang="ja-JP" altLang="en-US" sz="3200" dirty="0">
                <a:latin typeface="MS UI Gothic" panose="020B0600070205080204" pitchFamily="50" charset="-128"/>
                <a:ea typeface="MS UI Gothic" panose="020B0600070205080204" pitchFamily="50" charset="-128"/>
              </a:rPr>
              <a:t>.</a:t>
            </a:r>
          </a:p>
        </p:txBody>
      </p:sp>
      <p:pic>
        <p:nvPicPr>
          <p:cNvPr id="5122" name="Picture 2">
            <a:extLst>
              <a:ext uri="{FF2B5EF4-FFF2-40B4-BE49-F238E27FC236}">
                <a16:creationId xmlns:a16="http://schemas.microsoft.com/office/drawing/2014/main" id="{1F96A0CB-3DA8-4A9A-9FBD-1A0E10009D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424" y="3429000"/>
            <a:ext cx="2782300" cy="2782300"/>
          </a:xfrm>
          <a:prstGeom prst="rect">
            <a:avLst/>
          </a:prstGeom>
          <a:noFill/>
          <a:extLst>
            <a:ext uri="{909E8E84-426E-40DD-AFC4-6F175D3DCCD1}">
              <a14:hiddenFill xmlns:a14="http://schemas.microsoft.com/office/drawing/2010/main">
                <a:solidFill>
                  <a:srgbClr val="FFFFFF"/>
                </a:solidFill>
              </a14:hiddenFill>
            </a:ext>
          </a:extLst>
        </p:spPr>
      </p:pic>
      <p:sp>
        <p:nvSpPr>
          <p:cNvPr id="18" name="テキスト ボックス 17">
            <a:extLst>
              <a:ext uri="{FF2B5EF4-FFF2-40B4-BE49-F238E27FC236}">
                <a16:creationId xmlns:a16="http://schemas.microsoft.com/office/drawing/2014/main" id="{61DF1572-D8FE-402D-9611-3EBEC4E4B0FD}"/>
              </a:ext>
            </a:extLst>
          </p:cNvPr>
          <p:cNvSpPr txBox="1"/>
          <p:nvPr/>
        </p:nvSpPr>
        <p:spPr>
          <a:xfrm>
            <a:off x="144706" y="6310047"/>
            <a:ext cx="4645008" cy="461665"/>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https://commons.wikimedia.org/wiki/File:Well-field_system-en.svg</a:t>
            </a:r>
          </a:p>
          <a:p>
            <a:r>
              <a:rPr lang="ja-JP" altLang="en-US" sz="1200" dirty="0">
                <a:latin typeface="MS UI Gothic" panose="020B0600070205080204" pitchFamily="50" charset="-128"/>
                <a:ea typeface="MS UI Gothic" panose="020B0600070205080204" pitchFamily="50" charset="-128"/>
              </a:rPr>
              <a:t>Yug, Public domain, via Wikimedia Commons</a:t>
            </a:r>
          </a:p>
        </p:txBody>
      </p:sp>
      <p:sp>
        <p:nvSpPr>
          <p:cNvPr id="17" name="正方形/長方形 16">
            <a:extLst>
              <a:ext uri="{FF2B5EF4-FFF2-40B4-BE49-F238E27FC236}">
                <a16:creationId xmlns:a16="http://schemas.microsoft.com/office/drawing/2014/main" id="{9729F3DC-12D2-426C-86C1-F9180E061449}"/>
              </a:ext>
            </a:extLst>
          </p:cNvPr>
          <p:cNvSpPr>
            <a:spLocks noChangeAspect="1"/>
          </p:cNvSpPr>
          <p:nvPr/>
        </p:nvSpPr>
        <p:spPr>
          <a:xfrm>
            <a:off x="1168180" y="4299298"/>
            <a:ext cx="1067019" cy="1067019"/>
          </a:xfrm>
          <a:prstGeom prst="rect">
            <a:avLst/>
          </a:prstGeom>
          <a:noFill/>
          <a:ln w="117475">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右 19">
            <a:extLst>
              <a:ext uri="{FF2B5EF4-FFF2-40B4-BE49-F238E27FC236}">
                <a16:creationId xmlns:a16="http://schemas.microsoft.com/office/drawing/2014/main" id="{18A76145-EAE5-480F-B2E2-2F98345BEF6C}"/>
              </a:ext>
            </a:extLst>
          </p:cNvPr>
          <p:cNvSpPr/>
          <p:nvPr/>
        </p:nvSpPr>
        <p:spPr>
          <a:xfrm>
            <a:off x="2076530" y="1701604"/>
            <a:ext cx="474301" cy="5967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矢印: 右 20">
            <a:extLst>
              <a:ext uri="{FF2B5EF4-FFF2-40B4-BE49-F238E27FC236}">
                <a16:creationId xmlns:a16="http://schemas.microsoft.com/office/drawing/2014/main" id="{CB968A67-FB82-4A70-B69A-C98D38C29AAC}"/>
              </a:ext>
            </a:extLst>
          </p:cNvPr>
          <p:cNvSpPr/>
          <p:nvPr/>
        </p:nvSpPr>
        <p:spPr>
          <a:xfrm rot="19287317">
            <a:off x="2366088" y="3047122"/>
            <a:ext cx="674075" cy="5967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1C172B7C-A2AE-41DE-8F0E-CE8E38FB0989}"/>
              </a:ext>
            </a:extLst>
          </p:cNvPr>
          <p:cNvSpPr txBox="1"/>
          <p:nvPr/>
        </p:nvSpPr>
        <p:spPr>
          <a:xfrm>
            <a:off x="2550830" y="967983"/>
            <a:ext cx="5635227" cy="2111347"/>
          </a:xfrm>
          <a:prstGeom prst="rect">
            <a:avLst/>
          </a:prstGeom>
          <a:noFill/>
        </p:spPr>
        <p:txBody>
          <a:bodyPr wrap="square" rtlCol="0">
            <a:spAutoFit/>
          </a:bodyPr>
          <a:lstStyle/>
          <a:p>
            <a:pPr>
              <a:lnSpc>
                <a:spcPct val="80000"/>
              </a:lnSpc>
            </a:pPr>
            <a:r>
              <a:rPr lang="en-US" altLang="ja-JP" sz="3800" b="1" dirty="0">
                <a:latin typeface="MS UI Gothic" panose="020B0600070205080204" pitchFamily="50" charset="-128"/>
                <a:ea typeface="MS UI Gothic" panose="020B0600070205080204" pitchFamily="50" charset="-128"/>
                <a:sym typeface="Wingdings" panose="05000000000000000000" pitchFamily="2" charset="2"/>
              </a:rPr>
              <a:t>to </a:t>
            </a:r>
            <a:r>
              <a:rPr lang="en-US" altLang="ja-JP" sz="3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add</a:t>
            </a:r>
            <a:r>
              <a:rPr lang="en-US" altLang="ja-JP" sz="3800" b="1" dirty="0">
                <a:latin typeface="MS UI Gothic" panose="020B0600070205080204" pitchFamily="50" charset="-128"/>
                <a:ea typeface="MS UI Gothic" panose="020B0600070205080204" pitchFamily="50" charset="-128"/>
                <a:sym typeface="Wingdings" panose="05000000000000000000" pitchFamily="2" charset="2"/>
              </a:rPr>
              <a:t> the working power to cultivate the public section communally</a:t>
            </a:r>
          </a:p>
          <a:p>
            <a:pPr marL="685800" indent="-685800">
              <a:lnSpc>
                <a:spcPct val="80000"/>
              </a:lnSpc>
              <a:buFont typeface="Wingdings" panose="05000000000000000000" pitchFamily="2" charset="2"/>
              <a:buChar char="à"/>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add</a:t>
            </a:r>
            <a:endPar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endParaRPr>
          </a:p>
        </p:txBody>
      </p:sp>
      <p:sp>
        <p:nvSpPr>
          <p:cNvPr id="12" name="テキスト ボックス 11">
            <a:extLst>
              <a:ext uri="{FF2B5EF4-FFF2-40B4-BE49-F238E27FC236}">
                <a16:creationId xmlns:a16="http://schemas.microsoft.com/office/drawing/2014/main" id="{F31986A7-FF0B-4409-A7BF-8CF456F302F2}"/>
              </a:ext>
            </a:extLst>
          </p:cNvPr>
          <p:cNvSpPr txBox="1"/>
          <p:nvPr/>
        </p:nvSpPr>
        <p:spPr>
          <a:xfrm>
            <a:off x="52551" y="2601560"/>
            <a:ext cx="2574427" cy="566309"/>
          </a:xfrm>
          <a:prstGeom prst="rect">
            <a:avLst/>
          </a:prstGeom>
          <a:noFill/>
        </p:spPr>
        <p:txBody>
          <a:bodyPr wrap="square" rtlCol="0">
            <a:spAutoFit/>
          </a:bodyPr>
          <a:lstStyle/>
          <a:p>
            <a:pPr algn="ctr">
              <a:lnSpc>
                <a:spcPct val="70000"/>
              </a:lnSpc>
            </a:pPr>
            <a:r>
              <a:rPr lang="en-US" altLang="ja-JP" sz="4400" b="1" dirty="0">
                <a:latin typeface="MS UI Gothic" panose="020B0600070205080204" pitchFamily="50" charset="-128"/>
                <a:ea typeface="MS UI Gothic" panose="020B0600070205080204" pitchFamily="50" charset="-128"/>
              </a:rPr>
              <a:t>“</a:t>
            </a:r>
            <a:r>
              <a:rPr lang="en-US" altLang="ja-JP" sz="4400" b="1" dirty="0">
                <a:solidFill>
                  <a:srgbClr val="FF0000"/>
                </a:solidFill>
                <a:latin typeface="MS UI Gothic" panose="020B0600070205080204" pitchFamily="50" charset="-128"/>
                <a:ea typeface="MS UI Gothic" panose="020B0600070205080204" pitchFamily="50" charset="-128"/>
              </a:rPr>
              <a:t>power</a:t>
            </a:r>
            <a:r>
              <a:rPr lang="en-US" altLang="ja-JP" sz="4400" b="1" dirty="0">
                <a:latin typeface="MS UI Gothic" panose="020B0600070205080204" pitchFamily="50" charset="-128"/>
                <a:ea typeface="MS UI Gothic" panose="020B0600070205080204" pitchFamily="50" charset="-128"/>
              </a:rPr>
              <a:t>”</a:t>
            </a:r>
          </a:p>
        </p:txBody>
      </p:sp>
      <p:pic>
        <p:nvPicPr>
          <p:cNvPr id="4" name="図 3">
            <a:extLst>
              <a:ext uri="{FF2B5EF4-FFF2-40B4-BE49-F238E27FC236}">
                <a16:creationId xmlns:a16="http://schemas.microsoft.com/office/drawing/2014/main" id="{B465DC98-343F-424A-9476-15EA2F9746D8}"/>
              </a:ext>
            </a:extLst>
          </p:cNvPr>
          <p:cNvPicPr>
            <a:picLocks noChangeAspect="1"/>
          </p:cNvPicPr>
          <p:nvPr/>
        </p:nvPicPr>
        <p:blipFill>
          <a:blip r:embed="rId4"/>
          <a:stretch>
            <a:fillRect/>
          </a:stretch>
        </p:blipFill>
        <p:spPr>
          <a:xfrm>
            <a:off x="0" y="-5891"/>
            <a:ext cx="9144000" cy="538385"/>
          </a:xfrm>
          <a:prstGeom prst="rect">
            <a:avLst/>
          </a:prstGeom>
        </p:spPr>
      </p:pic>
      <p:pic>
        <p:nvPicPr>
          <p:cNvPr id="19" name="図 18">
            <a:extLst>
              <a:ext uri="{FF2B5EF4-FFF2-40B4-BE49-F238E27FC236}">
                <a16:creationId xmlns:a16="http://schemas.microsoft.com/office/drawing/2014/main" id="{D5429155-2A24-4A86-9DC0-22DF6C4E8313}"/>
              </a:ext>
            </a:extLst>
          </p:cNvPr>
          <p:cNvPicPr>
            <a:picLocks noChangeAspect="1"/>
          </p:cNvPicPr>
          <p:nvPr/>
        </p:nvPicPr>
        <p:blipFill>
          <a:blip r:embed="rId5"/>
          <a:stretch>
            <a:fillRect/>
          </a:stretch>
        </p:blipFill>
        <p:spPr>
          <a:xfrm>
            <a:off x="1157754" y="1402792"/>
            <a:ext cx="913790" cy="1002795"/>
          </a:xfrm>
          <a:prstGeom prst="rect">
            <a:avLst/>
          </a:prstGeom>
        </p:spPr>
      </p:pic>
      <p:pic>
        <p:nvPicPr>
          <p:cNvPr id="6" name="図 5">
            <a:extLst>
              <a:ext uri="{FF2B5EF4-FFF2-40B4-BE49-F238E27FC236}">
                <a16:creationId xmlns:a16="http://schemas.microsoft.com/office/drawing/2014/main" id="{C436F776-BAA4-43D7-86E1-EEAD60EFC732}"/>
              </a:ext>
            </a:extLst>
          </p:cNvPr>
          <p:cNvPicPr>
            <a:picLocks noChangeAspect="1"/>
          </p:cNvPicPr>
          <p:nvPr/>
        </p:nvPicPr>
        <p:blipFill>
          <a:blip r:embed="rId6"/>
          <a:stretch>
            <a:fillRect/>
          </a:stretch>
        </p:blipFill>
        <p:spPr>
          <a:xfrm>
            <a:off x="277560" y="1235817"/>
            <a:ext cx="1035111" cy="1348200"/>
          </a:xfrm>
          <a:prstGeom prst="rect">
            <a:avLst/>
          </a:prstGeom>
        </p:spPr>
      </p:pic>
      <p:pic>
        <p:nvPicPr>
          <p:cNvPr id="28" name="図 27">
            <a:extLst>
              <a:ext uri="{FF2B5EF4-FFF2-40B4-BE49-F238E27FC236}">
                <a16:creationId xmlns:a16="http://schemas.microsoft.com/office/drawing/2014/main" id="{6CDD944C-EE9A-408D-A1A7-14E950F2CF16}"/>
              </a:ext>
            </a:extLst>
          </p:cNvPr>
          <p:cNvPicPr>
            <a:picLocks noChangeAspect="1"/>
          </p:cNvPicPr>
          <p:nvPr/>
        </p:nvPicPr>
        <p:blipFill>
          <a:blip r:embed="rId7"/>
          <a:stretch>
            <a:fillRect/>
          </a:stretch>
        </p:blipFill>
        <p:spPr>
          <a:xfrm>
            <a:off x="0" y="437095"/>
            <a:ext cx="9144000" cy="530335"/>
          </a:xfrm>
          <a:prstGeom prst="rect">
            <a:avLst/>
          </a:prstGeom>
        </p:spPr>
      </p:pic>
    </p:spTree>
    <p:extLst>
      <p:ext uri="{BB962C8B-B14F-4D97-AF65-F5344CB8AC3E}">
        <p14:creationId xmlns:p14="http://schemas.microsoft.com/office/powerpoint/2010/main" val="1291960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79578E88-86B9-45AE-9325-FE88FAFA7B5E}"/>
              </a:ext>
            </a:extLst>
          </p:cNvPr>
          <p:cNvPicPr>
            <a:picLocks noChangeAspect="1"/>
          </p:cNvPicPr>
          <p:nvPr/>
        </p:nvPicPr>
        <p:blipFill>
          <a:blip r:embed="rId2"/>
          <a:stretch>
            <a:fillRect/>
          </a:stretch>
        </p:blipFill>
        <p:spPr>
          <a:xfrm>
            <a:off x="0" y="-4521"/>
            <a:ext cx="9144000" cy="470458"/>
          </a:xfrm>
          <a:prstGeom prst="rect">
            <a:avLst/>
          </a:prstGeom>
        </p:spPr>
      </p:pic>
      <p:pic>
        <p:nvPicPr>
          <p:cNvPr id="8" name="図 7">
            <a:extLst>
              <a:ext uri="{FF2B5EF4-FFF2-40B4-BE49-F238E27FC236}">
                <a16:creationId xmlns:a16="http://schemas.microsoft.com/office/drawing/2014/main" id="{C3F916EC-1F1E-4D1F-AFCE-CD3B3CD99BB8}"/>
              </a:ext>
            </a:extLst>
          </p:cNvPr>
          <p:cNvPicPr>
            <a:picLocks noChangeAspect="1"/>
          </p:cNvPicPr>
          <p:nvPr/>
        </p:nvPicPr>
        <p:blipFill>
          <a:blip r:embed="rId3"/>
          <a:stretch>
            <a:fillRect/>
          </a:stretch>
        </p:blipFill>
        <p:spPr>
          <a:xfrm>
            <a:off x="150361" y="4367582"/>
            <a:ext cx="5059532" cy="2394787"/>
          </a:xfrm>
          <a:prstGeom prst="rect">
            <a:avLst/>
          </a:prstGeom>
        </p:spPr>
      </p:pic>
      <p:pic>
        <p:nvPicPr>
          <p:cNvPr id="10" name="図 9">
            <a:extLst>
              <a:ext uri="{FF2B5EF4-FFF2-40B4-BE49-F238E27FC236}">
                <a16:creationId xmlns:a16="http://schemas.microsoft.com/office/drawing/2014/main" id="{0442232A-B6A8-425C-A1B5-7AF2D1070A08}"/>
              </a:ext>
            </a:extLst>
          </p:cNvPr>
          <p:cNvPicPr>
            <a:picLocks noChangeAspect="1"/>
          </p:cNvPicPr>
          <p:nvPr/>
        </p:nvPicPr>
        <p:blipFill>
          <a:blip r:embed="rId4"/>
          <a:stretch>
            <a:fillRect/>
          </a:stretch>
        </p:blipFill>
        <p:spPr>
          <a:xfrm>
            <a:off x="3087314" y="2738333"/>
            <a:ext cx="1646399" cy="1430478"/>
          </a:xfrm>
          <a:prstGeom prst="rect">
            <a:avLst/>
          </a:prstGeom>
        </p:spPr>
      </p:pic>
      <p:pic>
        <p:nvPicPr>
          <p:cNvPr id="12" name="図 11">
            <a:extLst>
              <a:ext uri="{FF2B5EF4-FFF2-40B4-BE49-F238E27FC236}">
                <a16:creationId xmlns:a16="http://schemas.microsoft.com/office/drawing/2014/main" id="{8DFDDF62-8560-4547-99C5-5DC49F12C097}"/>
              </a:ext>
            </a:extLst>
          </p:cNvPr>
          <p:cNvPicPr>
            <a:picLocks noChangeAspect="1"/>
          </p:cNvPicPr>
          <p:nvPr/>
        </p:nvPicPr>
        <p:blipFill>
          <a:blip r:embed="rId5"/>
          <a:stretch>
            <a:fillRect/>
          </a:stretch>
        </p:blipFill>
        <p:spPr>
          <a:xfrm>
            <a:off x="558571" y="2909061"/>
            <a:ext cx="1646399" cy="960399"/>
          </a:xfrm>
          <a:prstGeom prst="rect">
            <a:avLst/>
          </a:prstGeom>
        </p:spPr>
      </p:pic>
      <p:pic>
        <p:nvPicPr>
          <p:cNvPr id="16" name="図 15">
            <a:extLst>
              <a:ext uri="{FF2B5EF4-FFF2-40B4-BE49-F238E27FC236}">
                <a16:creationId xmlns:a16="http://schemas.microsoft.com/office/drawing/2014/main" id="{90AF35F5-5035-47DA-A8F1-9A48B16246E2}"/>
              </a:ext>
            </a:extLst>
          </p:cNvPr>
          <p:cNvPicPr>
            <a:picLocks noChangeAspect="1"/>
          </p:cNvPicPr>
          <p:nvPr/>
        </p:nvPicPr>
        <p:blipFill>
          <a:blip r:embed="rId6"/>
          <a:stretch>
            <a:fillRect/>
          </a:stretch>
        </p:blipFill>
        <p:spPr>
          <a:xfrm>
            <a:off x="0" y="465937"/>
            <a:ext cx="9144000" cy="452082"/>
          </a:xfrm>
          <a:prstGeom prst="rect">
            <a:avLst/>
          </a:prstGeom>
        </p:spPr>
      </p:pic>
      <p:pic>
        <p:nvPicPr>
          <p:cNvPr id="14" name="図 13">
            <a:extLst>
              <a:ext uri="{FF2B5EF4-FFF2-40B4-BE49-F238E27FC236}">
                <a16:creationId xmlns:a16="http://schemas.microsoft.com/office/drawing/2014/main" id="{76BA1C97-3798-402C-B2F6-67012D616614}"/>
              </a:ext>
            </a:extLst>
          </p:cNvPr>
          <p:cNvPicPr>
            <a:picLocks noChangeAspect="1"/>
          </p:cNvPicPr>
          <p:nvPr/>
        </p:nvPicPr>
        <p:blipFill>
          <a:blip r:embed="rId7"/>
          <a:stretch>
            <a:fillRect/>
          </a:stretch>
        </p:blipFill>
        <p:spPr>
          <a:xfrm>
            <a:off x="5138884" y="1069554"/>
            <a:ext cx="1800253" cy="1653721"/>
          </a:xfrm>
          <a:prstGeom prst="rect">
            <a:avLst/>
          </a:prstGeom>
        </p:spPr>
      </p:pic>
      <p:pic>
        <p:nvPicPr>
          <p:cNvPr id="19" name="Picture 2" descr="ヴァレーブラックノーズのイラスト（羊）">
            <a:extLst>
              <a:ext uri="{FF2B5EF4-FFF2-40B4-BE49-F238E27FC236}">
                <a16:creationId xmlns:a16="http://schemas.microsoft.com/office/drawing/2014/main" id="{A9A3ED02-86C2-4845-AD52-EFE96827539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26326" y="956535"/>
            <a:ext cx="2171208" cy="2171208"/>
          </a:xfrm>
          <a:prstGeom prst="rect">
            <a:avLst/>
          </a:prstGeom>
          <a:noFill/>
          <a:extLst>
            <a:ext uri="{909E8E84-426E-40DD-AFC4-6F175D3DCCD1}">
              <a14:hiddenFill xmlns:a14="http://schemas.microsoft.com/office/drawing/2010/main">
                <a:solidFill>
                  <a:srgbClr val="FFFFFF"/>
                </a:solidFill>
              </a14:hiddenFill>
            </a:ext>
          </a:extLst>
        </p:spPr>
      </p:pic>
      <p:pic>
        <p:nvPicPr>
          <p:cNvPr id="20" name="図 19">
            <a:extLst>
              <a:ext uri="{FF2B5EF4-FFF2-40B4-BE49-F238E27FC236}">
                <a16:creationId xmlns:a16="http://schemas.microsoft.com/office/drawing/2014/main" id="{37B934AE-5000-44BD-A953-7B46C121397C}"/>
              </a:ext>
            </a:extLst>
          </p:cNvPr>
          <p:cNvPicPr>
            <a:picLocks noChangeAspect="1"/>
          </p:cNvPicPr>
          <p:nvPr/>
        </p:nvPicPr>
        <p:blipFill>
          <a:blip r:embed="rId9"/>
          <a:stretch>
            <a:fillRect/>
          </a:stretch>
        </p:blipFill>
        <p:spPr>
          <a:xfrm>
            <a:off x="3710086" y="1108738"/>
            <a:ext cx="1428798" cy="1461643"/>
          </a:xfrm>
          <a:prstGeom prst="rect">
            <a:avLst/>
          </a:prstGeom>
        </p:spPr>
      </p:pic>
      <p:sp>
        <p:nvSpPr>
          <p:cNvPr id="21" name="テキスト ボックス 20">
            <a:extLst>
              <a:ext uri="{FF2B5EF4-FFF2-40B4-BE49-F238E27FC236}">
                <a16:creationId xmlns:a16="http://schemas.microsoft.com/office/drawing/2014/main" id="{2DD19878-28B3-492E-9A44-732C3EAE1A97}"/>
              </a:ext>
            </a:extLst>
          </p:cNvPr>
          <p:cNvSpPr txBox="1"/>
          <p:nvPr/>
        </p:nvSpPr>
        <p:spPr>
          <a:xfrm>
            <a:off x="190308" y="1058136"/>
            <a:ext cx="3336663" cy="535531"/>
          </a:xfrm>
          <a:prstGeom prst="rect">
            <a:avLst/>
          </a:prstGeom>
          <a:noFill/>
        </p:spPr>
        <p:txBody>
          <a:bodyPr wrap="square" rtlCol="0">
            <a:spAutoFit/>
          </a:bodyPr>
          <a:lstStyle/>
          <a:p>
            <a:pPr>
              <a:lnSpc>
                <a:spcPct val="80000"/>
              </a:lnSpc>
            </a:pPr>
            <a:r>
              <a:rPr lang="en-US" altLang="ja-JP" sz="3600" b="1" dirty="0">
                <a:latin typeface="MS UI Gothic" panose="020B0600070205080204" pitchFamily="50" charset="-128"/>
                <a:ea typeface="MS UI Gothic" panose="020B0600070205080204" pitchFamily="50" charset="-128"/>
              </a:rPr>
              <a:t>radical ”</a:t>
            </a:r>
            <a:r>
              <a:rPr lang="en-US" altLang="ja-JP" sz="3600" b="1" dirty="0">
                <a:solidFill>
                  <a:srgbClr val="FF0000"/>
                </a:solidFill>
                <a:latin typeface="MS UI Gothic" panose="020B0600070205080204" pitchFamily="50" charset="-128"/>
                <a:ea typeface="MS UI Gothic" panose="020B0600070205080204" pitchFamily="50" charset="-128"/>
              </a:rPr>
              <a:t>water</a:t>
            </a:r>
            <a:r>
              <a:rPr lang="en-US" altLang="ja-JP" sz="3600" b="1" dirty="0">
                <a:latin typeface="MS UI Gothic" panose="020B0600070205080204" pitchFamily="50" charset="-128"/>
                <a:ea typeface="MS UI Gothic" panose="020B0600070205080204" pitchFamily="50" charset="-128"/>
              </a:rPr>
              <a:t>”</a:t>
            </a:r>
          </a:p>
        </p:txBody>
      </p:sp>
      <p:pic>
        <p:nvPicPr>
          <p:cNvPr id="22" name="図 21">
            <a:extLst>
              <a:ext uri="{FF2B5EF4-FFF2-40B4-BE49-F238E27FC236}">
                <a16:creationId xmlns:a16="http://schemas.microsoft.com/office/drawing/2014/main" id="{2BB9AB12-3F3B-483D-A0D3-3E4A48F81E86}"/>
              </a:ext>
            </a:extLst>
          </p:cNvPr>
          <p:cNvPicPr>
            <a:picLocks noChangeAspect="1"/>
          </p:cNvPicPr>
          <p:nvPr/>
        </p:nvPicPr>
        <p:blipFill>
          <a:blip r:embed="rId10"/>
          <a:stretch>
            <a:fillRect/>
          </a:stretch>
        </p:blipFill>
        <p:spPr>
          <a:xfrm>
            <a:off x="192297" y="1569532"/>
            <a:ext cx="586511" cy="1716088"/>
          </a:xfrm>
          <a:prstGeom prst="rect">
            <a:avLst/>
          </a:prstGeom>
        </p:spPr>
      </p:pic>
      <p:sp>
        <p:nvSpPr>
          <p:cNvPr id="23" name="矢印: 右 22">
            <a:extLst>
              <a:ext uri="{FF2B5EF4-FFF2-40B4-BE49-F238E27FC236}">
                <a16:creationId xmlns:a16="http://schemas.microsoft.com/office/drawing/2014/main" id="{2AEAF5A2-EA34-4F99-A456-E6FDA3B396BB}"/>
              </a:ext>
            </a:extLst>
          </p:cNvPr>
          <p:cNvSpPr/>
          <p:nvPr/>
        </p:nvSpPr>
        <p:spPr>
          <a:xfrm rot="3390510">
            <a:off x="1197352" y="2127811"/>
            <a:ext cx="925964" cy="6682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矢印: 右 23">
            <a:extLst>
              <a:ext uri="{FF2B5EF4-FFF2-40B4-BE49-F238E27FC236}">
                <a16:creationId xmlns:a16="http://schemas.microsoft.com/office/drawing/2014/main" id="{99C70CB8-BF56-4DC6-B676-69B8516EF1BF}"/>
              </a:ext>
            </a:extLst>
          </p:cNvPr>
          <p:cNvSpPr/>
          <p:nvPr/>
        </p:nvSpPr>
        <p:spPr>
          <a:xfrm rot="7813809">
            <a:off x="2810675" y="2127811"/>
            <a:ext cx="925964" cy="6682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9D9FA948-0B32-4F2C-8D7F-C93D67F21611}"/>
              </a:ext>
            </a:extLst>
          </p:cNvPr>
          <p:cNvSpPr txBox="1"/>
          <p:nvPr/>
        </p:nvSpPr>
        <p:spPr>
          <a:xfrm>
            <a:off x="1631595" y="2868799"/>
            <a:ext cx="1800254" cy="1274195"/>
          </a:xfrm>
          <a:prstGeom prst="rect">
            <a:avLst/>
          </a:prstGeom>
          <a:noFill/>
        </p:spPr>
        <p:txBody>
          <a:bodyPr wrap="square" rtlCol="0">
            <a:spAutoFit/>
          </a:bodyPr>
          <a:lstStyle/>
          <a:p>
            <a:pPr algn="ctr">
              <a:lnSpc>
                <a:spcPct val="80000"/>
              </a:lnSpc>
            </a:pPr>
            <a:r>
              <a:rPr lang="ja-JP" altLang="en-US" sz="9600" b="1" dirty="0">
                <a:latin typeface="MS UI Gothic" panose="020B0600070205080204" pitchFamily="50" charset="-128"/>
                <a:ea typeface="MS UI Gothic" panose="020B0600070205080204" pitchFamily="50" charset="-128"/>
              </a:rPr>
              <a:t>≒</a:t>
            </a:r>
            <a:endParaRPr lang="en-US" altLang="ja-JP" sz="9600" b="1" dirty="0">
              <a:latin typeface="MS UI Gothic" panose="020B0600070205080204" pitchFamily="50" charset="-128"/>
              <a:ea typeface="MS UI Gothic" panose="020B0600070205080204" pitchFamily="50" charset="-128"/>
            </a:endParaRPr>
          </a:p>
        </p:txBody>
      </p:sp>
      <p:sp>
        <p:nvSpPr>
          <p:cNvPr id="26" name="テキスト ボックス 25">
            <a:extLst>
              <a:ext uri="{FF2B5EF4-FFF2-40B4-BE49-F238E27FC236}">
                <a16:creationId xmlns:a16="http://schemas.microsoft.com/office/drawing/2014/main" id="{D1E44A89-1FC2-449A-95EB-210B8949D68B}"/>
              </a:ext>
            </a:extLst>
          </p:cNvPr>
          <p:cNvSpPr txBox="1"/>
          <p:nvPr/>
        </p:nvSpPr>
        <p:spPr>
          <a:xfrm>
            <a:off x="4733713" y="3284809"/>
            <a:ext cx="4217990" cy="3268587"/>
          </a:xfrm>
          <a:prstGeom prst="rect">
            <a:avLst/>
          </a:prstGeom>
          <a:noFill/>
        </p:spPr>
        <p:txBody>
          <a:bodyPr wrap="square" rtlCol="0">
            <a:spAutoFit/>
          </a:bodyPr>
          <a:lstStyle/>
          <a:p>
            <a:pPr>
              <a:lnSpc>
                <a:spcPct val="80000"/>
              </a:lnSpc>
            </a:pPr>
            <a:r>
              <a:rPr lang="en-US" altLang="ja-JP" sz="4800" b="1" dirty="0">
                <a:latin typeface="MS UI Gothic" panose="020B0600070205080204" pitchFamily="50" charset="-128"/>
                <a:ea typeface="MS UI Gothic" panose="020B0600070205080204" pitchFamily="50" charset="-128"/>
                <a:sym typeface="Wingdings" panose="05000000000000000000" pitchFamily="2" charset="2"/>
              </a:rPr>
              <a:t>white sheep</a:t>
            </a:r>
          </a:p>
          <a:p>
            <a:pPr>
              <a:lnSpc>
                <a:spcPct val="80000"/>
              </a:lnSpc>
            </a:pPr>
            <a:r>
              <a:rPr lang="en-US" altLang="ja-JP" sz="4800" b="1" dirty="0">
                <a:latin typeface="MS UI Gothic" panose="020B0600070205080204" pitchFamily="50" charset="-128"/>
                <a:ea typeface="MS UI Gothic" panose="020B0600070205080204" pitchFamily="50" charset="-128"/>
                <a:sym typeface="Wingdings" panose="05000000000000000000" pitchFamily="2" charset="2"/>
              </a:rPr>
              <a:t> white wave</a:t>
            </a:r>
          </a:p>
          <a:p>
            <a:pPr marL="685800" indent="-685800">
              <a:lnSpc>
                <a:spcPct val="80000"/>
              </a:lnSpc>
              <a:buFont typeface="Wingdings" panose="05000000000000000000" pitchFamily="2" charset="2"/>
              <a:buChar char="à"/>
            </a:pPr>
            <a:r>
              <a:rPr lang="en-US" altLang="ja-JP" sz="5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ocean</a:t>
            </a:r>
          </a:p>
          <a:p>
            <a:pPr marL="1143000" lvl="1" indent="-685800">
              <a:lnSpc>
                <a:spcPct val="80000"/>
              </a:lnSpc>
              <a:buFont typeface="Wingdings" panose="05000000000000000000" pitchFamily="2" charset="2"/>
              <a:buChar char="à"/>
            </a:pPr>
            <a:r>
              <a:rPr lang="en-US" altLang="ja-JP" sz="5400" b="1" dirty="0">
                <a:latin typeface="MS UI Gothic" panose="020B0600070205080204" pitchFamily="50" charset="-128"/>
                <a:ea typeface="MS UI Gothic" panose="020B0600070205080204" pitchFamily="50" charset="-128"/>
                <a:sym typeface="Wingdings" panose="05000000000000000000" pitchFamily="2" charset="2"/>
              </a:rPr>
              <a:t>overseas</a:t>
            </a:r>
          </a:p>
          <a:p>
            <a:pPr marL="1143000" lvl="1" indent="-685800">
              <a:lnSpc>
                <a:spcPct val="80000"/>
              </a:lnSpc>
              <a:buFont typeface="Wingdings" panose="05000000000000000000" pitchFamily="2" charset="2"/>
              <a:buChar char="à"/>
            </a:pPr>
            <a:r>
              <a:rPr lang="en-US" altLang="ja-JP" sz="5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Europe</a:t>
            </a:r>
          </a:p>
        </p:txBody>
      </p:sp>
      <p:sp>
        <p:nvSpPr>
          <p:cNvPr id="27" name="テキスト ボックス 26">
            <a:extLst>
              <a:ext uri="{FF2B5EF4-FFF2-40B4-BE49-F238E27FC236}">
                <a16:creationId xmlns:a16="http://schemas.microsoft.com/office/drawing/2014/main" id="{F6C4E888-64A0-4867-BB34-B65924603F8C}"/>
              </a:ext>
            </a:extLst>
          </p:cNvPr>
          <p:cNvSpPr txBox="1"/>
          <p:nvPr/>
        </p:nvSpPr>
        <p:spPr>
          <a:xfrm>
            <a:off x="4418983" y="2274060"/>
            <a:ext cx="2218907" cy="757130"/>
          </a:xfrm>
          <a:prstGeom prst="rect">
            <a:avLst/>
          </a:prstGeom>
          <a:noFill/>
        </p:spPr>
        <p:txBody>
          <a:bodyPr wrap="square" rtlCol="0">
            <a:spAutoFit/>
          </a:bodyPr>
          <a:lstStyle/>
          <a:p>
            <a:pPr>
              <a:lnSpc>
                <a:spcPct val="80000"/>
              </a:lnSpc>
            </a:pPr>
            <a:r>
              <a:rPr lang="en-US" altLang="ja-JP" sz="5400" b="1" dirty="0">
                <a:latin typeface="MS UI Gothic" panose="020B0600070205080204" pitchFamily="50" charset="-128"/>
                <a:ea typeface="MS UI Gothic" panose="020B0600070205080204" pitchFamily="50" charset="-128"/>
              </a:rPr>
              <a:t>sheep</a:t>
            </a:r>
          </a:p>
        </p:txBody>
      </p:sp>
    </p:spTree>
    <p:extLst>
      <p:ext uri="{BB962C8B-B14F-4D97-AF65-F5344CB8AC3E}">
        <p14:creationId xmlns:p14="http://schemas.microsoft.com/office/powerpoint/2010/main" val="2681400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4F76854F-3E76-4A27-8350-3DB8ED4FADD4}"/>
              </a:ext>
            </a:extLst>
          </p:cNvPr>
          <p:cNvPicPr>
            <a:picLocks noChangeAspect="1"/>
          </p:cNvPicPr>
          <p:nvPr/>
        </p:nvPicPr>
        <p:blipFill>
          <a:blip r:embed="rId2"/>
          <a:stretch>
            <a:fillRect/>
          </a:stretch>
        </p:blipFill>
        <p:spPr>
          <a:xfrm>
            <a:off x="0" y="17941"/>
            <a:ext cx="9144000" cy="452082"/>
          </a:xfrm>
          <a:prstGeom prst="rect">
            <a:avLst/>
          </a:prstGeom>
        </p:spPr>
      </p:pic>
      <p:pic>
        <p:nvPicPr>
          <p:cNvPr id="1026" name="Picture 2" descr="ヴァレーブラックノーズのイラスト（羊）">
            <a:extLst>
              <a:ext uri="{FF2B5EF4-FFF2-40B4-BE49-F238E27FC236}">
                <a16:creationId xmlns:a16="http://schemas.microsoft.com/office/drawing/2014/main" id="{F648737B-595E-4947-B45D-DAB06B4240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259308" y="641374"/>
            <a:ext cx="2570543" cy="2570543"/>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7E07DA49-E365-4C42-922F-726436476018}"/>
              </a:ext>
            </a:extLst>
          </p:cNvPr>
          <p:cNvSpPr txBox="1"/>
          <p:nvPr/>
        </p:nvSpPr>
        <p:spPr>
          <a:xfrm>
            <a:off x="3835021" y="1747913"/>
            <a:ext cx="5049671" cy="584775"/>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pictograph of “</a:t>
            </a:r>
            <a:r>
              <a:rPr lang="en-US" altLang="ja-JP" sz="4000" b="1" dirty="0">
                <a:solidFill>
                  <a:srgbClr val="FF0000"/>
                </a:solidFill>
                <a:latin typeface="MS UI Gothic" panose="020B0600070205080204" pitchFamily="50" charset="-128"/>
                <a:ea typeface="MS UI Gothic" panose="020B0600070205080204" pitchFamily="50" charset="-128"/>
              </a:rPr>
              <a:t>sheep</a:t>
            </a:r>
            <a:r>
              <a:rPr lang="en-US" altLang="ja-JP" sz="4000" b="1" dirty="0">
                <a:latin typeface="MS UI Gothic" panose="020B0600070205080204" pitchFamily="50" charset="-128"/>
                <a:ea typeface="MS UI Gothic" panose="020B0600070205080204" pitchFamily="50" charset="-128"/>
              </a:rPr>
              <a:t>”</a:t>
            </a:r>
          </a:p>
        </p:txBody>
      </p:sp>
      <p:pic>
        <p:nvPicPr>
          <p:cNvPr id="8" name="図 7">
            <a:extLst>
              <a:ext uri="{FF2B5EF4-FFF2-40B4-BE49-F238E27FC236}">
                <a16:creationId xmlns:a16="http://schemas.microsoft.com/office/drawing/2014/main" id="{BA065BBE-EA1F-4C73-9AD6-D3D3A83A666C}"/>
              </a:ext>
            </a:extLst>
          </p:cNvPr>
          <p:cNvPicPr>
            <a:picLocks noChangeAspect="1"/>
          </p:cNvPicPr>
          <p:nvPr/>
        </p:nvPicPr>
        <p:blipFill>
          <a:blip r:embed="rId4"/>
          <a:stretch>
            <a:fillRect/>
          </a:stretch>
        </p:blipFill>
        <p:spPr>
          <a:xfrm>
            <a:off x="5084753" y="2966178"/>
            <a:ext cx="3420618" cy="3499251"/>
          </a:xfrm>
          <a:prstGeom prst="rect">
            <a:avLst/>
          </a:prstGeom>
        </p:spPr>
      </p:pic>
      <p:pic>
        <p:nvPicPr>
          <p:cNvPr id="1028" name="Picture 4" descr="羊の頭蓋骨のイラスト">
            <a:extLst>
              <a:ext uri="{FF2B5EF4-FFF2-40B4-BE49-F238E27FC236}">
                <a16:creationId xmlns:a16="http://schemas.microsoft.com/office/drawing/2014/main" id="{8769F054-892A-4950-BFC5-C0859382746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5709" y="3211917"/>
            <a:ext cx="3274888" cy="3004709"/>
          </a:xfrm>
          <a:prstGeom prst="rect">
            <a:avLst/>
          </a:prstGeom>
          <a:noFill/>
          <a:extLst>
            <a:ext uri="{909E8E84-426E-40DD-AFC4-6F175D3DCCD1}">
              <a14:hiddenFill xmlns:a14="http://schemas.microsoft.com/office/drawing/2010/main">
                <a:solidFill>
                  <a:srgbClr val="FFFFFF"/>
                </a:solidFill>
              </a14:hiddenFill>
            </a:ext>
          </a:extLst>
        </p:spPr>
      </p:pic>
      <p:sp>
        <p:nvSpPr>
          <p:cNvPr id="10" name="矢印: 右 9">
            <a:extLst>
              <a:ext uri="{FF2B5EF4-FFF2-40B4-BE49-F238E27FC236}">
                <a16:creationId xmlns:a16="http://schemas.microsoft.com/office/drawing/2014/main" id="{7FCDDACF-C241-4BC1-BD82-B0248A264DCA}"/>
              </a:ext>
            </a:extLst>
          </p:cNvPr>
          <p:cNvSpPr/>
          <p:nvPr/>
        </p:nvSpPr>
        <p:spPr>
          <a:xfrm>
            <a:off x="4059248" y="4364779"/>
            <a:ext cx="925964" cy="6682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a:extLst>
              <a:ext uri="{FF2B5EF4-FFF2-40B4-BE49-F238E27FC236}">
                <a16:creationId xmlns:a16="http://schemas.microsoft.com/office/drawing/2014/main" id="{3A86B849-1BEA-419A-AE6B-D8B0BD879644}"/>
              </a:ext>
            </a:extLst>
          </p:cNvPr>
          <p:cNvCxnSpPr>
            <a:cxnSpLocks/>
          </p:cNvCxnSpPr>
          <p:nvPr/>
        </p:nvCxnSpPr>
        <p:spPr>
          <a:xfrm flipH="1">
            <a:off x="1552382" y="4088585"/>
            <a:ext cx="942127" cy="0"/>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1AE1E21E-BC73-43C8-96AE-C2664E5F169A}"/>
              </a:ext>
            </a:extLst>
          </p:cNvPr>
          <p:cNvCxnSpPr>
            <a:cxnSpLocks/>
          </p:cNvCxnSpPr>
          <p:nvPr/>
        </p:nvCxnSpPr>
        <p:spPr>
          <a:xfrm flipH="1">
            <a:off x="1552382" y="4586045"/>
            <a:ext cx="942127" cy="0"/>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0ACC5240-CF60-4FEA-B374-4DBF5AEC8408}"/>
              </a:ext>
            </a:extLst>
          </p:cNvPr>
          <p:cNvCxnSpPr>
            <a:cxnSpLocks/>
          </p:cNvCxnSpPr>
          <p:nvPr/>
        </p:nvCxnSpPr>
        <p:spPr>
          <a:xfrm flipH="1">
            <a:off x="1572464" y="5033016"/>
            <a:ext cx="942127" cy="0"/>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7A77ABCB-3E9B-4F22-BAFA-5D0344F3C199}"/>
              </a:ext>
            </a:extLst>
          </p:cNvPr>
          <p:cNvCxnSpPr>
            <a:cxnSpLocks/>
          </p:cNvCxnSpPr>
          <p:nvPr/>
        </p:nvCxnSpPr>
        <p:spPr>
          <a:xfrm flipV="1">
            <a:off x="2081826" y="4270594"/>
            <a:ext cx="0" cy="1531855"/>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sp>
        <p:nvSpPr>
          <p:cNvPr id="15" name="円弧 14">
            <a:extLst>
              <a:ext uri="{FF2B5EF4-FFF2-40B4-BE49-F238E27FC236}">
                <a16:creationId xmlns:a16="http://schemas.microsoft.com/office/drawing/2014/main" id="{44C3F428-4C7B-429A-A9FC-96A15EEF65E8}"/>
              </a:ext>
            </a:extLst>
          </p:cNvPr>
          <p:cNvSpPr/>
          <p:nvPr/>
        </p:nvSpPr>
        <p:spPr>
          <a:xfrm rot="20976300">
            <a:off x="1049011" y="3479499"/>
            <a:ext cx="914400" cy="914400"/>
          </a:xfrm>
          <a:prstGeom prst="arc">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円弧 17">
            <a:extLst>
              <a:ext uri="{FF2B5EF4-FFF2-40B4-BE49-F238E27FC236}">
                <a16:creationId xmlns:a16="http://schemas.microsoft.com/office/drawing/2014/main" id="{2AC98574-8AC4-4FC9-A0D1-9095AB08C03C}"/>
              </a:ext>
            </a:extLst>
          </p:cNvPr>
          <p:cNvSpPr/>
          <p:nvPr/>
        </p:nvSpPr>
        <p:spPr>
          <a:xfrm rot="496558" flipH="1">
            <a:off x="2161241" y="3477064"/>
            <a:ext cx="914400" cy="914400"/>
          </a:xfrm>
          <a:prstGeom prst="arc">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54124831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3267</TotalTime>
  <Words>360</Words>
  <Application>Microsoft Office PowerPoint</Application>
  <PresentationFormat>画面に合わせる (4:3)</PresentationFormat>
  <Paragraphs>30</Paragraphs>
  <Slides>7</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MS UI Gothic</vt:lpstr>
      <vt:lpstr>游ゴシック</vt:lpstr>
      <vt:lpstr>Arial</vt:lpstr>
      <vt:lpstr>Calibri</vt:lpstr>
      <vt:lpstr>Calibri Light</vt:lpstr>
      <vt:lpstr>Wingdings</vt:lpstr>
      <vt:lpstr>Office テーマ</vt:lpstr>
      <vt:lpstr>Free Kanji Material  無料漢字教材 kanji0221-0222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100</cp:revision>
  <dcterms:created xsi:type="dcterms:W3CDTF">2022-02-04T14:29:48Z</dcterms:created>
  <dcterms:modified xsi:type="dcterms:W3CDTF">2022-03-10T13:26:46Z</dcterms:modified>
</cp:coreProperties>
</file>