
<file path=[Content_Types].xml><?xml version="1.0" encoding="utf-8"?>
<Types xmlns="http://schemas.openxmlformats.org/package/2006/content-types">
  <Default Extension="gif" ContentType="image/gi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542" r:id="rId2"/>
    <p:sldId id="543" r:id="rId3"/>
    <p:sldId id="539" r:id="rId4"/>
    <p:sldId id="272" r:id="rId5"/>
    <p:sldId id="555" r:id="rId6"/>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66FF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7958" autoAdjust="0"/>
    <p:restoredTop sz="93542" autoAdjust="0"/>
  </p:normalViewPr>
  <p:slideViewPr>
    <p:cSldViewPr snapToGrid="0">
      <p:cViewPr varScale="1">
        <p:scale>
          <a:sx n="56" d="100"/>
          <a:sy n="56" d="100"/>
        </p:scale>
        <p:origin x="288"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17BF8274-35F6-4B64-8986-3AF2353B22F2}" type="datetimeFigureOut">
              <a:rPr kumimoji="1" lang="ja-JP" altLang="en-US" smtClean="0"/>
              <a:t>2022/2/24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2C81255-AFF8-46C5-A09D-F5909B46ED95}" type="slidenum">
              <a:rPr kumimoji="1" lang="ja-JP" altLang="en-US" smtClean="0"/>
              <a:t>‹#›</a:t>
            </a:fld>
            <a:endParaRPr kumimoji="1" lang="ja-JP" altLang="en-US"/>
          </a:p>
        </p:txBody>
      </p:sp>
    </p:spTree>
    <p:extLst>
      <p:ext uri="{BB962C8B-B14F-4D97-AF65-F5344CB8AC3E}">
        <p14:creationId xmlns:p14="http://schemas.microsoft.com/office/powerpoint/2010/main" val="209970469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17BF8274-35F6-4B64-8986-3AF2353B22F2}" type="datetimeFigureOut">
              <a:rPr kumimoji="1" lang="ja-JP" altLang="en-US" smtClean="0"/>
              <a:t>2022/2/24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2C81255-AFF8-46C5-A09D-F5909B46ED95}" type="slidenum">
              <a:rPr kumimoji="1" lang="ja-JP" altLang="en-US" smtClean="0"/>
              <a:t>‹#›</a:t>
            </a:fld>
            <a:endParaRPr kumimoji="1" lang="ja-JP" altLang="en-US"/>
          </a:p>
        </p:txBody>
      </p:sp>
    </p:spTree>
    <p:extLst>
      <p:ext uri="{BB962C8B-B14F-4D97-AF65-F5344CB8AC3E}">
        <p14:creationId xmlns:p14="http://schemas.microsoft.com/office/powerpoint/2010/main" val="422993062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17BF8274-35F6-4B64-8986-3AF2353B22F2}" type="datetimeFigureOut">
              <a:rPr kumimoji="1" lang="ja-JP" altLang="en-US" smtClean="0"/>
              <a:t>2022/2/24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2C81255-AFF8-46C5-A09D-F5909B46ED95}" type="slidenum">
              <a:rPr kumimoji="1" lang="ja-JP" altLang="en-US" smtClean="0"/>
              <a:t>‹#›</a:t>
            </a:fld>
            <a:endParaRPr kumimoji="1" lang="ja-JP" altLang="en-US"/>
          </a:p>
        </p:txBody>
      </p:sp>
    </p:spTree>
    <p:extLst>
      <p:ext uri="{BB962C8B-B14F-4D97-AF65-F5344CB8AC3E}">
        <p14:creationId xmlns:p14="http://schemas.microsoft.com/office/powerpoint/2010/main" val="23915581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17BF8274-35F6-4B64-8986-3AF2353B22F2}" type="datetimeFigureOut">
              <a:rPr kumimoji="1" lang="ja-JP" altLang="en-US" smtClean="0"/>
              <a:t>2022/2/24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2C81255-AFF8-46C5-A09D-F5909B46ED95}" type="slidenum">
              <a:rPr kumimoji="1" lang="ja-JP" altLang="en-US" smtClean="0"/>
              <a:t>‹#›</a:t>
            </a:fld>
            <a:endParaRPr kumimoji="1" lang="ja-JP" altLang="en-US"/>
          </a:p>
        </p:txBody>
      </p:sp>
    </p:spTree>
    <p:extLst>
      <p:ext uri="{BB962C8B-B14F-4D97-AF65-F5344CB8AC3E}">
        <p14:creationId xmlns:p14="http://schemas.microsoft.com/office/powerpoint/2010/main" val="37177716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17BF8274-35F6-4B64-8986-3AF2353B22F2}" type="datetimeFigureOut">
              <a:rPr kumimoji="1" lang="ja-JP" altLang="en-US" smtClean="0"/>
              <a:t>2022/2/24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2C81255-AFF8-46C5-A09D-F5909B46ED95}" type="slidenum">
              <a:rPr kumimoji="1" lang="ja-JP" altLang="en-US" smtClean="0"/>
              <a:t>‹#›</a:t>
            </a:fld>
            <a:endParaRPr kumimoji="1" lang="ja-JP" altLang="en-US"/>
          </a:p>
        </p:txBody>
      </p:sp>
    </p:spTree>
    <p:extLst>
      <p:ext uri="{BB962C8B-B14F-4D97-AF65-F5344CB8AC3E}">
        <p14:creationId xmlns:p14="http://schemas.microsoft.com/office/powerpoint/2010/main" val="17819932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17BF8274-35F6-4B64-8986-3AF2353B22F2}" type="datetimeFigureOut">
              <a:rPr kumimoji="1" lang="ja-JP" altLang="en-US" smtClean="0"/>
              <a:t>2022/2/24</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12C81255-AFF8-46C5-A09D-F5909B46ED95}" type="slidenum">
              <a:rPr kumimoji="1" lang="ja-JP" altLang="en-US" smtClean="0"/>
              <a:t>‹#›</a:t>
            </a:fld>
            <a:endParaRPr kumimoji="1" lang="ja-JP" altLang="en-US"/>
          </a:p>
        </p:txBody>
      </p:sp>
    </p:spTree>
    <p:extLst>
      <p:ext uri="{BB962C8B-B14F-4D97-AF65-F5344CB8AC3E}">
        <p14:creationId xmlns:p14="http://schemas.microsoft.com/office/powerpoint/2010/main" val="144282824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29842" y="2505075"/>
            <a:ext cx="3868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4629150" y="2505075"/>
            <a:ext cx="3887391"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17BF8274-35F6-4B64-8986-3AF2353B22F2}" type="datetimeFigureOut">
              <a:rPr kumimoji="1" lang="ja-JP" altLang="en-US" smtClean="0"/>
              <a:t>2022/2/24</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12C81255-AFF8-46C5-A09D-F5909B46ED95}" type="slidenum">
              <a:rPr kumimoji="1" lang="ja-JP" altLang="en-US" smtClean="0"/>
              <a:t>‹#›</a:t>
            </a:fld>
            <a:endParaRPr kumimoji="1" lang="ja-JP" altLang="en-US"/>
          </a:p>
        </p:txBody>
      </p:sp>
    </p:spTree>
    <p:extLst>
      <p:ext uri="{BB962C8B-B14F-4D97-AF65-F5344CB8AC3E}">
        <p14:creationId xmlns:p14="http://schemas.microsoft.com/office/powerpoint/2010/main" val="266737842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17BF8274-35F6-4B64-8986-3AF2353B22F2}" type="datetimeFigureOut">
              <a:rPr kumimoji="1" lang="ja-JP" altLang="en-US" smtClean="0"/>
              <a:t>2022/2/24</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12C81255-AFF8-46C5-A09D-F5909B46ED95}" type="slidenum">
              <a:rPr kumimoji="1" lang="ja-JP" altLang="en-US" smtClean="0"/>
              <a:t>‹#›</a:t>
            </a:fld>
            <a:endParaRPr kumimoji="1" lang="ja-JP" altLang="en-US"/>
          </a:p>
        </p:txBody>
      </p:sp>
    </p:spTree>
    <p:extLst>
      <p:ext uri="{BB962C8B-B14F-4D97-AF65-F5344CB8AC3E}">
        <p14:creationId xmlns:p14="http://schemas.microsoft.com/office/powerpoint/2010/main" val="10311708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7BF8274-35F6-4B64-8986-3AF2353B22F2}" type="datetimeFigureOut">
              <a:rPr kumimoji="1" lang="ja-JP" altLang="en-US" smtClean="0"/>
              <a:t>2022/2/24</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12C81255-AFF8-46C5-A09D-F5909B46ED95}" type="slidenum">
              <a:rPr kumimoji="1" lang="ja-JP" altLang="en-US" smtClean="0"/>
              <a:t>‹#›</a:t>
            </a:fld>
            <a:endParaRPr kumimoji="1" lang="ja-JP" altLang="en-US"/>
          </a:p>
        </p:txBody>
      </p:sp>
    </p:spTree>
    <p:extLst>
      <p:ext uri="{BB962C8B-B14F-4D97-AF65-F5344CB8AC3E}">
        <p14:creationId xmlns:p14="http://schemas.microsoft.com/office/powerpoint/2010/main" val="14293479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17BF8274-35F6-4B64-8986-3AF2353B22F2}" type="datetimeFigureOut">
              <a:rPr kumimoji="1" lang="ja-JP" altLang="en-US" smtClean="0"/>
              <a:t>2022/2/24</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12C81255-AFF8-46C5-A09D-F5909B46ED95}" type="slidenum">
              <a:rPr kumimoji="1" lang="ja-JP" altLang="en-US" smtClean="0"/>
              <a:t>‹#›</a:t>
            </a:fld>
            <a:endParaRPr kumimoji="1" lang="ja-JP" altLang="en-US"/>
          </a:p>
        </p:txBody>
      </p:sp>
    </p:spTree>
    <p:extLst>
      <p:ext uri="{BB962C8B-B14F-4D97-AF65-F5344CB8AC3E}">
        <p14:creationId xmlns:p14="http://schemas.microsoft.com/office/powerpoint/2010/main" val="39666938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17BF8274-35F6-4B64-8986-3AF2353B22F2}" type="datetimeFigureOut">
              <a:rPr kumimoji="1" lang="ja-JP" altLang="en-US" smtClean="0"/>
              <a:t>2022/2/24</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12C81255-AFF8-46C5-A09D-F5909B46ED95}" type="slidenum">
              <a:rPr kumimoji="1" lang="ja-JP" altLang="en-US" smtClean="0"/>
              <a:t>‹#›</a:t>
            </a:fld>
            <a:endParaRPr kumimoji="1" lang="ja-JP" altLang="en-US"/>
          </a:p>
        </p:txBody>
      </p:sp>
    </p:spTree>
    <p:extLst>
      <p:ext uri="{BB962C8B-B14F-4D97-AF65-F5344CB8AC3E}">
        <p14:creationId xmlns:p14="http://schemas.microsoft.com/office/powerpoint/2010/main" val="17314031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7BF8274-35F6-4B64-8986-3AF2353B22F2}" type="datetimeFigureOut">
              <a:rPr kumimoji="1" lang="ja-JP" altLang="en-US" smtClean="0"/>
              <a:t>2022/2/24</a:t>
            </a:fld>
            <a:endParaRPr kumimoji="1" lang="ja-JP"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2C81255-AFF8-46C5-A09D-F5909B46ED95}" type="slidenum">
              <a:rPr kumimoji="1" lang="ja-JP" altLang="en-US" smtClean="0"/>
              <a:t>‹#›</a:t>
            </a:fld>
            <a:endParaRPr kumimoji="1" lang="ja-JP" altLang="en-US"/>
          </a:p>
        </p:txBody>
      </p:sp>
    </p:spTree>
    <p:extLst>
      <p:ext uri="{BB962C8B-B14F-4D97-AF65-F5344CB8AC3E}">
        <p14:creationId xmlns:p14="http://schemas.microsoft.com/office/powerpoint/2010/main" val="328632009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isu.skr.u-ryukyu.ac.jp/staff/arashiro/" TargetMode="Externa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gif"/><Relationship Id="rId1" Type="http://schemas.openxmlformats.org/officeDocument/2006/relationships/slideLayout" Target="../slideLayouts/slideLayout7.xml"/><Relationship Id="rId5" Type="http://schemas.openxmlformats.org/officeDocument/2006/relationships/image" Target="../media/image7.JPG"/><Relationship Id="rId4" Type="http://schemas.openxmlformats.org/officeDocument/2006/relationships/image" Target="../media/image6.jpg"/></Relationships>
</file>

<file path=ppt/slides/_rels/slide5.xml.rels><?xml version="1.0" encoding="UTF-8" standalone="yes"?>
<Relationships xmlns="http://schemas.openxmlformats.org/package/2006/relationships"><Relationship Id="rId3" Type="http://schemas.openxmlformats.org/officeDocument/2006/relationships/hyperlink" Target="http://aragusuku.online/kanji/UnitsForNumbersAndCounters.pdf" TargetMode="External"/><Relationship Id="rId2" Type="http://schemas.openxmlformats.org/officeDocument/2006/relationships/image" Target="../media/image8.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C531263-49D2-4561-B366-19685FC98532}"/>
              </a:ext>
            </a:extLst>
          </p:cNvPr>
          <p:cNvSpPr>
            <a:spLocks noGrp="1"/>
          </p:cNvSpPr>
          <p:nvPr>
            <p:ph type="title"/>
          </p:nvPr>
        </p:nvSpPr>
        <p:spPr>
          <a:xfrm>
            <a:off x="276046" y="365126"/>
            <a:ext cx="8086290" cy="1325563"/>
          </a:xfrm>
        </p:spPr>
        <p:txBody>
          <a:bodyPr>
            <a:normAutofit/>
          </a:bodyPr>
          <a:lstStyle/>
          <a:p>
            <a:pPr algn="r"/>
            <a:r>
              <a:rPr kumimoji="1" lang="en-US" altLang="ja-JP" dirty="0"/>
              <a:t>Free Kanji Material  </a:t>
            </a:r>
            <a:r>
              <a:rPr kumimoji="1" lang="ja-JP" altLang="en-US" dirty="0"/>
              <a:t>無料漢字教材</a:t>
            </a:r>
            <a:br>
              <a:rPr kumimoji="1" lang="en-US" altLang="ja-JP" dirty="0"/>
            </a:br>
            <a:r>
              <a:rPr kumimoji="1" lang="en-US" altLang="ja-JP" sz="3600" dirty="0">
                <a:solidFill>
                  <a:srgbClr val="FF0000"/>
                </a:solidFill>
                <a:highlight>
                  <a:srgbClr val="FFFF00"/>
                </a:highlight>
              </a:rPr>
              <a:t>kanji0018</a:t>
            </a:r>
            <a:r>
              <a:rPr lang="ja-JP" altLang="en-US" sz="3600" dirty="0"/>
              <a:t>　新城直樹</a:t>
            </a:r>
            <a:endParaRPr kumimoji="1" lang="ja-JP" altLang="en-US" sz="3600" dirty="0"/>
          </a:p>
        </p:txBody>
      </p:sp>
      <p:sp>
        <p:nvSpPr>
          <p:cNvPr id="3" name="コンテンツ プレースホルダー 2">
            <a:extLst>
              <a:ext uri="{FF2B5EF4-FFF2-40B4-BE49-F238E27FC236}">
                <a16:creationId xmlns:a16="http://schemas.microsoft.com/office/drawing/2014/main" id="{65CAA980-FE4A-48E0-826A-3FA6EF638441}"/>
              </a:ext>
            </a:extLst>
          </p:cNvPr>
          <p:cNvSpPr>
            <a:spLocks noGrp="1"/>
          </p:cNvSpPr>
          <p:nvPr>
            <p:ph idx="1"/>
          </p:nvPr>
        </p:nvSpPr>
        <p:spPr>
          <a:xfrm>
            <a:off x="276046" y="2141536"/>
            <a:ext cx="8351760" cy="4351338"/>
          </a:xfrm>
        </p:spPr>
        <p:txBody>
          <a:bodyPr>
            <a:normAutofit fontScale="92500"/>
          </a:bodyPr>
          <a:lstStyle/>
          <a:p>
            <a:pPr marL="0" indent="0">
              <a:buNone/>
            </a:pPr>
            <a:r>
              <a:rPr kumimoji="1" lang="ja-JP" altLang="en-US" dirty="0"/>
              <a:t>　本漢字教材は個人、法人、商用、非商用問わず無料でご利用頂けます。</a:t>
            </a:r>
          </a:p>
          <a:p>
            <a:pPr marL="0" indent="0">
              <a:buNone/>
            </a:pPr>
            <a:r>
              <a:rPr kumimoji="1" lang="ja-JP" altLang="en-US" dirty="0"/>
              <a:t>　ただし，一部</a:t>
            </a:r>
            <a:r>
              <a:rPr lang="ja-JP" altLang="en-US" dirty="0"/>
              <a:t>の</a:t>
            </a:r>
            <a:r>
              <a:rPr kumimoji="1" lang="ja-JP" altLang="en-US" dirty="0"/>
              <a:t>画像ファイルはクリエイティブ・コモンズ・ライセンスに基づいて利用していますので，例えば，ご自身で加工・編集したものを公開・配布する場合は自己責任で条件をお守りください。</a:t>
            </a:r>
          </a:p>
          <a:p>
            <a:pPr marL="0" indent="0">
              <a:buNone/>
            </a:pPr>
            <a:r>
              <a:rPr kumimoji="1" lang="ja-JP" altLang="en-US" dirty="0"/>
              <a:t>　書き順の</a:t>
            </a:r>
            <a:r>
              <a:rPr kumimoji="1" lang="en-US" altLang="ja-JP" dirty="0"/>
              <a:t>AGIF/APNG</a:t>
            </a:r>
            <a:r>
              <a:rPr kumimoji="1" lang="ja-JP" altLang="en-US" dirty="0"/>
              <a:t>ファイルは全て新城が作成したものです。書き順ファイルを編集・加工するために編集用ファイルがほしいという方はご連絡ください（</a:t>
            </a:r>
            <a:r>
              <a:rPr kumimoji="1" lang="en-US" altLang="ja-JP" dirty="0" err="1"/>
              <a:t>RealPaint</a:t>
            </a:r>
            <a:r>
              <a:rPr kumimoji="1" lang="ja-JP" altLang="en-US" dirty="0"/>
              <a:t>で作成しましたので，</a:t>
            </a:r>
            <a:r>
              <a:rPr kumimoji="1" lang="en-US" altLang="ja-JP" dirty="0" err="1"/>
              <a:t>rli</a:t>
            </a:r>
            <a:r>
              <a:rPr kumimoji="1" lang="ja-JP" altLang="en-US"/>
              <a:t>ファイルをお渡しします）。</a:t>
            </a:r>
            <a:endParaRPr kumimoji="1" lang="ja-JP" altLang="en-US" dirty="0"/>
          </a:p>
        </p:txBody>
      </p:sp>
    </p:spTree>
    <p:extLst>
      <p:ext uri="{BB962C8B-B14F-4D97-AF65-F5344CB8AC3E}">
        <p14:creationId xmlns:p14="http://schemas.microsoft.com/office/powerpoint/2010/main" val="78403424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テキスト ボックス 2">
            <a:extLst>
              <a:ext uri="{FF2B5EF4-FFF2-40B4-BE49-F238E27FC236}">
                <a16:creationId xmlns:a16="http://schemas.microsoft.com/office/drawing/2014/main" id="{E21242BE-93A4-42A6-A9D6-5063E40DDE62}"/>
              </a:ext>
            </a:extLst>
          </p:cNvPr>
          <p:cNvSpPr txBox="1"/>
          <p:nvPr/>
        </p:nvSpPr>
        <p:spPr>
          <a:xfrm>
            <a:off x="426720" y="1719031"/>
            <a:ext cx="8290560" cy="646331"/>
          </a:xfrm>
          <a:prstGeom prst="rect">
            <a:avLst/>
          </a:prstGeom>
          <a:noFill/>
        </p:spPr>
        <p:txBody>
          <a:bodyPr wrap="square">
            <a:spAutoFit/>
          </a:bodyPr>
          <a:lstStyle/>
          <a:p>
            <a:r>
              <a:rPr lang="ja-JP" altLang="en-US" sz="3600" dirty="0">
                <a:hlinkClick r:id="rId2"/>
              </a:rPr>
              <a:t>http://isu.skr.u-ryukyu.ac.jp/staff/arashiro/</a:t>
            </a:r>
            <a:endParaRPr lang="ja-JP" altLang="en-US" sz="3600" dirty="0"/>
          </a:p>
        </p:txBody>
      </p:sp>
      <p:pic>
        <p:nvPicPr>
          <p:cNvPr id="5" name="図 4">
            <a:extLst>
              <a:ext uri="{FF2B5EF4-FFF2-40B4-BE49-F238E27FC236}">
                <a16:creationId xmlns:a16="http://schemas.microsoft.com/office/drawing/2014/main" id="{1DA3ADFE-648B-4543-AE3D-D7BF18E8E7DA}"/>
              </a:ext>
            </a:extLst>
          </p:cNvPr>
          <p:cNvPicPr>
            <a:picLocks noChangeAspect="1"/>
          </p:cNvPicPr>
          <p:nvPr/>
        </p:nvPicPr>
        <p:blipFill>
          <a:blip r:embed="rId3"/>
          <a:stretch>
            <a:fillRect/>
          </a:stretch>
        </p:blipFill>
        <p:spPr>
          <a:xfrm>
            <a:off x="1511630" y="2275223"/>
            <a:ext cx="6120740" cy="4407556"/>
          </a:xfrm>
          <a:prstGeom prst="rect">
            <a:avLst/>
          </a:prstGeom>
        </p:spPr>
      </p:pic>
      <p:sp>
        <p:nvSpPr>
          <p:cNvPr id="7" name="テキスト ボックス 6">
            <a:extLst>
              <a:ext uri="{FF2B5EF4-FFF2-40B4-BE49-F238E27FC236}">
                <a16:creationId xmlns:a16="http://schemas.microsoft.com/office/drawing/2014/main" id="{32866A8E-051B-470C-9EC4-C2AEDAD3794F}"/>
              </a:ext>
            </a:extLst>
          </p:cNvPr>
          <p:cNvSpPr txBox="1"/>
          <p:nvPr/>
        </p:nvSpPr>
        <p:spPr>
          <a:xfrm>
            <a:off x="172720" y="175221"/>
            <a:ext cx="8798560" cy="1754326"/>
          </a:xfrm>
          <a:prstGeom prst="rect">
            <a:avLst/>
          </a:prstGeom>
          <a:noFill/>
        </p:spPr>
        <p:txBody>
          <a:bodyPr wrap="square">
            <a:spAutoFit/>
          </a:bodyPr>
          <a:lstStyle/>
          <a:p>
            <a:r>
              <a:rPr kumimoji="1" lang="ja-JP" altLang="en-US" sz="3600" dirty="0"/>
              <a:t>本教材は，下記の</a:t>
            </a:r>
            <a:r>
              <a:rPr kumimoji="1" lang="en-US" altLang="ja-JP" sz="3600" dirty="0" err="1"/>
              <a:t>PRQMaker</a:t>
            </a:r>
            <a:r>
              <a:rPr kumimoji="1" lang="ja-JP" altLang="en-US" sz="3600" dirty="0"/>
              <a:t>の語彙リスト（</a:t>
            </a:r>
            <a:r>
              <a:rPr kumimoji="1" lang="en-US" altLang="ja-JP" sz="3600" dirty="0"/>
              <a:t>1006kanji_VocabularyList.xlsx</a:t>
            </a:r>
            <a:r>
              <a:rPr kumimoji="1" lang="ja-JP" altLang="en-US" sz="3600" dirty="0"/>
              <a:t>）に基づき作成しています。</a:t>
            </a:r>
            <a:endParaRPr lang="ja-JP" altLang="en-US" sz="3600" dirty="0"/>
          </a:p>
        </p:txBody>
      </p:sp>
    </p:spTree>
    <p:extLst>
      <p:ext uri="{BB962C8B-B14F-4D97-AF65-F5344CB8AC3E}">
        <p14:creationId xmlns:p14="http://schemas.microsoft.com/office/powerpoint/2010/main" val="62632533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図 2">
            <a:extLst>
              <a:ext uri="{FF2B5EF4-FFF2-40B4-BE49-F238E27FC236}">
                <a16:creationId xmlns:a16="http://schemas.microsoft.com/office/drawing/2014/main" id="{C8F33F52-5850-410B-8DCE-6A60081176DF}"/>
              </a:ext>
            </a:extLst>
          </p:cNvPr>
          <p:cNvPicPr>
            <a:picLocks noChangeAspect="1"/>
          </p:cNvPicPr>
          <p:nvPr/>
        </p:nvPicPr>
        <p:blipFill rotWithShape="1">
          <a:blip r:embed="rId2"/>
          <a:srcRect b="49195"/>
          <a:stretch/>
        </p:blipFill>
        <p:spPr>
          <a:xfrm>
            <a:off x="0" y="3002160"/>
            <a:ext cx="9144000" cy="482912"/>
          </a:xfrm>
          <a:prstGeom prst="rect">
            <a:avLst/>
          </a:prstGeom>
        </p:spPr>
      </p:pic>
      <p:pic>
        <p:nvPicPr>
          <p:cNvPr id="5" name="図 4">
            <a:extLst>
              <a:ext uri="{FF2B5EF4-FFF2-40B4-BE49-F238E27FC236}">
                <a16:creationId xmlns:a16="http://schemas.microsoft.com/office/drawing/2014/main" id="{B2C590BD-36DF-45F0-A9A4-26ED57D576A4}"/>
              </a:ext>
            </a:extLst>
          </p:cNvPr>
          <p:cNvPicPr>
            <a:picLocks noChangeAspect="1"/>
          </p:cNvPicPr>
          <p:nvPr/>
        </p:nvPicPr>
        <p:blipFill>
          <a:blip r:embed="rId3"/>
          <a:stretch>
            <a:fillRect/>
          </a:stretch>
        </p:blipFill>
        <p:spPr>
          <a:xfrm>
            <a:off x="1310226" y="1245887"/>
            <a:ext cx="6244382" cy="1307532"/>
          </a:xfrm>
          <a:prstGeom prst="rect">
            <a:avLst/>
          </a:prstGeom>
        </p:spPr>
      </p:pic>
    </p:spTree>
    <p:extLst>
      <p:ext uri="{BB962C8B-B14F-4D97-AF65-F5344CB8AC3E}">
        <p14:creationId xmlns:p14="http://schemas.microsoft.com/office/powerpoint/2010/main" val="386265640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6" name="図 35" descr="アイコン&#10;&#10;自動的に生成された説明">
            <a:extLst>
              <a:ext uri="{FF2B5EF4-FFF2-40B4-BE49-F238E27FC236}">
                <a16:creationId xmlns:a16="http://schemas.microsoft.com/office/drawing/2014/main" id="{FEF7F181-FC8E-440B-8666-E4C0A17632D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747212" y="3462357"/>
            <a:ext cx="2396788" cy="2396788"/>
          </a:xfrm>
          <a:prstGeom prst="rect">
            <a:avLst/>
          </a:prstGeom>
        </p:spPr>
      </p:pic>
      <p:pic>
        <p:nvPicPr>
          <p:cNvPr id="3" name="図 2">
            <a:extLst>
              <a:ext uri="{FF2B5EF4-FFF2-40B4-BE49-F238E27FC236}">
                <a16:creationId xmlns:a16="http://schemas.microsoft.com/office/drawing/2014/main" id="{1A49AF24-56BA-41B8-B011-4384D1961299}"/>
              </a:ext>
            </a:extLst>
          </p:cNvPr>
          <p:cNvPicPr>
            <a:picLocks noChangeAspect="1"/>
          </p:cNvPicPr>
          <p:nvPr/>
        </p:nvPicPr>
        <p:blipFill>
          <a:blip r:embed="rId3"/>
          <a:stretch>
            <a:fillRect/>
          </a:stretch>
        </p:blipFill>
        <p:spPr>
          <a:xfrm>
            <a:off x="0" y="26908"/>
            <a:ext cx="9144000" cy="470458"/>
          </a:xfrm>
          <a:prstGeom prst="rect">
            <a:avLst/>
          </a:prstGeom>
        </p:spPr>
      </p:pic>
      <p:pic>
        <p:nvPicPr>
          <p:cNvPr id="5" name="図 4" descr="吊るす, 横, 大きい が含まれている画像&#10;&#10;自動的に生成された説明">
            <a:extLst>
              <a:ext uri="{FF2B5EF4-FFF2-40B4-BE49-F238E27FC236}">
                <a16:creationId xmlns:a16="http://schemas.microsoft.com/office/drawing/2014/main" id="{1D0117BC-F3B8-4C09-B2CA-7DA0E369EC4F}"/>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02794" y="1129550"/>
            <a:ext cx="2160814" cy="2160814"/>
          </a:xfrm>
          <a:prstGeom prst="rect">
            <a:avLst/>
          </a:prstGeom>
        </p:spPr>
      </p:pic>
      <p:sp>
        <p:nvSpPr>
          <p:cNvPr id="7" name="テキスト ボックス 6">
            <a:extLst>
              <a:ext uri="{FF2B5EF4-FFF2-40B4-BE49-F238E27FC236}">
                <a16:creationId xmlns:a16="http://schemas.microsoft.com/office/drawing/2014/main" id="{0963C30A-3619-49FC-8804-7821D27B4394}"/>
              </a:ext>
            </a:extLst>
          </p:cNvPr>
          <p:cNvSpPr txBox="1"/>
          <p:nvPr/>
        </p:nvSpPr>
        <p:spPr>
          <a:xfrm>
            <a:off x="78206" y="493356"/>
            <a:ext cx="8763000" cy="523220"/>
          </a:xfrm>
          <a:prstGeom prst="rect">
            <a:avLst/>
          </a:prstGeom>
          <a:noFill/>
        </p:spPr>
        <p:txBody>
          <a:bodyPr wrap="square">
            <a:spAutoFit/>
          </a:bodyPr>
          <a:lstStyle/>
          <a:p>
            <a:r>
              <a:rPr lang="pl-PL" altLang="ja-JP" sz="1400" dirty="0"/>
              <a:t>Baomi, CC BY-SA 4.0 &lt;https://creativecommons.org/licenses/by-sa/4.0&gt;, via Wikimedia Commons</a:t>
            </a:r>
          </a:p>
          <a:p>
            <a:r>
              <a:rPr lang="pl-PL" altLang="ja-JP" sz="1400" dirty="0"/>
              <a:t>https://upload.wikimedia.org/wikipedia/commons/1/14/Shellfish_Currencies._China_Numismatic_Museum.jpg</a:t>
            </a:r>
            <a:endParaRPr lang="ja-JP" altLang="en-US" sz="1600" dirty="0"/>
          </a:p>
        </p:txBody>
      </p:sp>
      <p:sp>
        <p:nvSpPr>
          <p:cNvPr id="8" name="テキスト ボックス 7">
            <a:extLst>
              <a:ext uri="{FF2B5EF4-FFF2-40B4-BE49-F238E27FC236}">
                <a16:creationId xmlns:a16="http://schemas.microsoft.com/office/drawing/2014/main" id="{FD53F02C-BEF4-4AF0-BA70-B7B4276E7FE4}"/>
              </a:ext>
            </a:extLst>
          </p:cNvPr>
          <p:cNvSpPr txBox="1"/>
          <p:nvPr/>
        </p:nvSpPr>
        <p:spPr>
          <a:xfrm>
            <a:off x="2463608" y="1135228"/>
            <a:ext cx="5937586" cy="2086725"/>
          </a:xfrm>
          <a:prstGeom prst="rect">
            <a:avLst/>
          </a:prstGeom>
          <a:noFill/>
        </p:spPr>
        <p:txBody>
          <a:bodyPr wrap="square" rtlCol="0">
            <a:spAutoFit/>
          </a:bodyPr>
          <a:lstStyle/>
          <a:p>
            <a:pPr>
              <a:lnSpc>
                <a:spcPct val="90000"/>
              </a:lnSpc>
            </a:pPr>
            <a:r>
              <a:rPr lang="en-US" altLang="ja-JP" sz="3600" dirty="0">
                <a:latin typeface="MS UI Gothic" panose="020B0600070205080204" pitchFamily="50" charset="-128"/>
                <a:ea typeface="MS UI Gothic" panose="020B0600070205080204" pitchFamily="50" charset="-128"/>
              </a:rPr>
              <a:t>Shell money in ancient China</a:t>
            </a:r>
          </a:p>
          <a:p>
            <a:pPr marL="571500" indent="-571500">
              <a:lnSpc>
                <a:spcPct val="90000"/>
              </a:lnSpc>
              <a:buFont typeface="Wingdings" panose="05000000000000000000" pitchFamily="2" charset="2"/>
              <a:buChar char="à"/>
            </a:pPr>
            <a:r>
              <a:rPr lang="en-US" altLang="ja-JP" sz="3600" dirty="0">
                <a:latin typeface="MS UI Gothic" panose="020B0600070205080204" pitchFamily="50" charset="-128"/>
                <a:ea typeface="MS UI Gothic" panose="020B0600070205080204" pitchFamily="50" charset="-128"/>
                <a:sym typeface="Wingdings" panose="05000000000000000000" pitchFamily="2" charset="2"/>
              </a:rPr>
              <a:t>Cowrie</a:t>
            </a:r>
          </a:p>
          <a:p>
            <a:pPr marL="571500" indent="-571500">
              <a:lnSpc>
                <a:spcPct val="90000"/>
              </a:lnSpc>
              <a:buFont typeface="Wingdings" panose="05000000000000000000" pitchFamily="2" charset="2"/>
              <a:buChar char="à"/>
            </a:pPr>
            <a:r>
              <a:rPr lang="en-US" altLang="ja-JP" sz="3600" dirty="0">
                <a:solidFill>
                  <a:srgbClr val="FF0000"/>
                </a:solidFill>
                <a:latin typeface="MS UI Gothic" panose="020B0600070205080204" pitchFamily="50" charset="-128"/>
                <a:ea typeface="MS UI Gothic" panose="020B0600070205080204" pitchFamily="50" charset="-128"/>
                <a:sym typeface="Wingdings" panose="05000000000000000000" pitchFamily="2" charset="2"/>
              </a:rPr>
              <a:t>currency (Japanese Yen),</a:t>
            </a:r>
          </a:p>
          <a:p>
            <a:pPr>
              <a:lnSpc>
                <a:spcPct val="90000"/>
              </a:lnSpc>
            </a:pPr>
            <a:r>
              <a:rPr lang="en-US" altLang="ja-JP" sz="3600" dirty="0">
                <a:solidFill>
                  <a:srgbClr val="FF0000"/>
                </a:solidFill>
                <a:latin typeface="MS UI Gothic" panose="020B0600070205080204" pitchFamily="50" charset="-128"/>
                <a:ea typeface="MS UI Gothic" panose="020B0600070205080204" pitchFamily="50" charset="-128"/>
                <a:sym typeface="Wingdings" panose="05000000000000000000" pitchFamily="2" charset="2"/>
              </a:rPr>
              <a:t>	 round, circle</a:t>
            </a:r>
            <a:endParaRPr lang="en-US" altLang="ja-JP" sz="3600" dirty="0">
              <a:solidFill>
                <a:srgbClr val="FF0000"/>
              </a:solidFill>
              <a:latin typeface="MS UI Gothic" panose="020B0600070205080204" pitchFamily="50" charset="-128"/>
              <a:ea typeface="MS UI Gothic" panose="020B0600070205080204" pitchFamily="50" charset="-128"/>
            </a:endParaRPr>
          </a:p>
        </p:txBody>
      </p:sp>
      <p:sp>
        <p:nvSpPr>
          <p:cNvPr id="10" name="テキスト ボックス 9">
            <a:extLst>
              <a:ext uri="{FF2B5EF4-FFF2-40B4-BE49-F238E27FC236}">
                <a16:creationId xmlns:a16="http://schemas.microsoft.com/office/drawing/2014/main" id="{9B29320E-6E0A-4602-B8A2-F1678B0682F3}"/>
              </a:ext>
            </a:extLst>
          </p:cNvPr>
          <p:cNvSpPr txBox="1"/>
          <p:nvPr/>
        </p:nvSpPr>
        <p:spPr>
          <a:xfrm>
            <a:off x="0" y="5839223"/>
            <a:ext cx="6858000" cy="461665"/>
          </a:xfrm>
          <a:prstGeom prst="rect">
            <a:avLst/>
          </a:prstGeom>
          <a:noFill/>
        </p:spPr>
        <p:txBody>
          <a:bodyPr wrap="square">
            <a:spAutoFit/>
          </a:bodyPr>
          <a:lstStyle/>
          <a:p>
            <a:r>
              <a:rPr lang="ja-JP" altLang="en-US" sz="1200" dirty="0"/>
              <a:t>H. Zell, CC BY-SA 3.0 &lt;https://creativecommons.org/licenses/by-sa/3.0&gt;, via Wikimedia Commons</a:t>
            </a:r>
          </a:p>
          <a:p>
            <a:r>
              <a:rPr lang="ja-JP" altLang="en-US" sz="1200" dirty="0"/>
              <a:t>https://upload.wikimedia.org/wikipedia/commons/3/39/Monetaria_moneta_01.JPG</a:t>
            </a:r>
          </a:p>
        </p:txBody>
      </p:sp>
      <p:pic>
        <p:nvPicPr>
          <p:cNvPr id="12" name="図 11" descr="軟体動物, 動物, 貝, 屋内 が含まれている画像&#10;&#10;自動的に生成された説明">
            <a:extLst>
              <a:ext uri="{FF2B5EF4-FFF2-40B4-BE49-F238E27FC236}">
                <a16:creationId xmlns:a16="http://schemas.microsoft.com/office/drawing/2014/main" id="{BF958B28-085E-4769-8E5D-5D0183A82B99}"/>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94724" y="3573379"/>
            <a:ext cx="2838106" cy="1997316"/>
          </a:xfrm>
          <a:prstGeom prst="rect">
            <a:avLst/>
          </a:prstGeom>
        </p:spPr>
      </p:pic>
      <p:sp>
        <p:nvSpPr>
          <p:cNvPr id="19" name="アーチ 18">
            <a:extLst>
              <a:ext uri="{FF2B5EF4-FFF2-40B4-BE49-F238E27FC236}">
                <a16:creationId xmlns:a16="http://schemas.microsoft.com/office/drawing/2014/main" id="{85AA4872-9F3F-469B-A0CD-E806A4A9E44E}"/>
              </a:ext>
            </a:extLst>
          </p:cNvPr>
          <p:cNvSpPr/>
          <p:nvPr/>
        </p:nvSpPr>
        <p:spPr>
          <a:xfrm>
            <a:off x="3948018" y="4963976"/>
            <a:ext cx="1175657" cy="885371"/>
          </a:xfrm>
          <a:prstGeom prst="blockArc">
            <a:avLst>
              <a:gd name="adj1" fmla="val 7216138"/>
              <a:gd name="adj2" fmla="val 4105485"/>
              <a:gd name="adj3" fmla="val 41034"/>
            </a:avLst>
          </a:prstGeom>
          <a:solidFill>
            <a:srgbClr val="FFFF00"/>
          </a:solidFill>
          <a:ln>
            <a:round/>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20" name="楕円 19">
            <a:extLst>
              <a:ext uri="{FF2B5EF4-FFF2-40B4-BE49-F238E27FC236}">
                <a16:creationId xmlns:a16="http://schemas.microsoft.com/office/drawing/2014/main" id="{0403BCA8-80AB-4B21-8CCC-3E487881318D}"/>
              </a:ext>
            </a:extLst>
          </p:cNvPr>
          <p:cNvSpPr/>
          <p:nvPr/>
        </p:nvSpPr>
        <p:spPr>
          <a:xfrm>
            <a:off x="3768974" y="3235445"/>
            <a:ext cx="1480458" cy="1516360"/>
          </a:xfrm>
          <a:prstGeom prst="ellipse">
            <a:avLst/>
          </a:prstGeom>
          <a:solidFill>
            <a:srgbClr val="FFFF00"/>
          </a:solidFill>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3" name="四角形: 角を丸くする 22">
            <a:extLst>
              <a:ext uri="{FF2B5EF4-FFF2-40B4-BE49-F238E27FC236}">
                <a16:creationId xmlns:a16="http://schemas.microsoft.com/office/drawing/2014/main" id="{3444EAEA-EF53-477C-9B12-0A2DE07851F5}"/>
              </a:ext>
            </a:extLst>
          </p:cNvPr>
          <p:cNvSpPr/>
          <p:nvPr/>
        </p:nvSpPr>
        <p:spPr>
          <a:xfrm>
            <a:off x="4385832" y="3246710"/>
            <a:ext cx="195943" cy="1472151"/>
          </a:xfrm>
          <a:prstGeom prst="roundRect">
            <a:avLst/>
          </a:prstGeom>
          <a:solidFill>
            <a:schemeClr val="tx1"/>
          </a:solidFill>
          <a:scene3d>
            <a:camera prst="orthographicFront"/>
            <a:lightRig rig="threePt" dir="t"/>
          </a:scene3d>
          <a:sp3d>
            <a:bevelT prst="relaxedInset"/>
          </a:sp3d>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kumimoji="1" lang="ja-JP" altLang="en-US"/>
          </a:p>
        </p:txBody>
      </p:sp>
      <p:sp>
        <p:nvSpPr>
          <p:cNvPr id="24" name="矢印: 右 23">
            <a:extLst>
              <a:ext uri="{FF2B5EF4-FFF2-40B4-BE49-F238E27FC236}">
                <a16:creationId xmlns:a16="http://schemas.microsoft.com/office/drawing/2014/main" id="{CAD596BF-BE16-4C79-8978-C4BA2B913090}"/>
              </a:ext>
            </a:extLst>
          </p:cNvPr>
          <p:cNvSpPr/>
          <p:nvPr/>
        </p:nvSpPr>
        <p:spPr>
          <a:xfrm>
            <a:off x="3032830" y="3880914"/>
            <a:ext cx="671284"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5" name="矢印: 右 24">
            <a:extLst>
              <a:ext uri="{FF2B5EF4-FFF2-40B4-BE49-F238E27FC236}">
                <a16:creationId xmlns:a16="http://schemas.microsoft.com/office/drawing/2014/main" id="{C5147F53-4D41-41A9-9C00-D83C1C38282B}"/>
              </a:ext>
            </a:extLst>
          </p:cNvPr>
          <p:cNvSpPr/>
          <p:nvPr/>
        </p:nvSpPr>
        <p:spPr>
          <a:xfrm>
            <a:off x="2728819" y="5020729"/>
            <a:ext cx="1175657"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7" name="四角形: 角を丸くする 26">
            <a:extLst>
              <a:ext uri="{FF2B5EF4-FFF2-40B4-BE49-F238E27FC236}">
                <a16:creationId xmlns:a16="http://schemas.microsoft.com/office/drawing/2014/main" id="{7946EF3C-6C2E-431A-A47B-EFD722D71FC7}"/>
              </a:ext>
            </a:extLst>
          </p:cNvPr>
          <p:cNvSpPr/>
          <p:nvPr/>
        </p:nvSpPr>
        <p:spPr>
          <a:xfrm>
            <a:off x="5810196" y="4007304"/>
            <a:ext cx="914400" cy="914400"/>
          </a:xfrm>
          <a:prstGeom prst="roundRect">
            <a:avLst/>
          </a:prstGeom>
          <a:noFill/>
          <a:ln w="1778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29" name="直線コネクタ 28">
            <a:extLst>
              <a:ext uri="{FF2B5EF4-FFF2-40B4-BE49-F238E27FC236}">
                <a16:creationId xmlns:a16="http://schemas.microsoft.com/office/drawing/2014/main" id="{366927A4-4CFD-486A-BD76-074DE7175A31}"/>
              </a:ext>
            </a:extLst>
          </p:cNvPr>
          <p:cNvCxnSpPr>
            <a:stCxn id="27" idx="0"/>
            <a:endCxn id="27" idx="2"/>
          </p:cNvCxnSpPr>
          <p:nvPr/>
        </p:nvCxnSpPr>
        <p:spPr>
          <a:xfrm>
            <a:off x="6267396" y="4007304"/>
            <a:ext cx="0" cy="914400"/>
          </a:xfrm>
          <a:prstGeom prst="line">
            <a:avLst/>
          </a:prstGeom>
          <a:ln w="177800">
            <a:solidFill>
              <a:srgbClr val="FF0000"/>
            </a:solidFill>
          </a:ln>
        </p:spPr>
        <p:style>
          <a:lnRef idx="1">
            <a:schemeClr val="accent1"/>
          </a:lnRef>
          <a:fillRef idx="0">
            <a:schemeClr val="accent1"/>
          </a:fillRef>
          <a:effectRef idx="0">
            <a:schemeClr val="accent1"/>
          </a:effectRef>
          <a:fontRef idx="minor">
            <a:schemeClr val="tx1"/>
          </a:fontRef>
        </p:style>
      </p:cxnSp>
      <p:sp>
        <p:nvSpPr>
          <p:cNvPr id="31" name="アーチ 30">
            <a:extLst>
              <a:ext uri="{FF2B5EF4-FFF2-40B4-BE49-F238E27FC236}">
                <a16:creationId xmlns:a16="http://schemas.microsoft.com/office/drawing/2014/main" id="{4C7D6E16-10D2-41C1-91DD-F47039D27386}"/>
              </a:ext>
            </a:extLst>
          </p:cNvPr>
          <p:cNvSpPr/>
          <p:nvPr/>
        </p:nvSpPr>
        <p:spPr>
          <a:xfrm rot="12615343">
            <a:off x="5688597" y="4555891"/>
            <a:ext cx="1031158" cy="1089375"/>
          </a:xfrm>
          <a:prstGeom prst="blockArc">
            <a:avLst>
              <a:gd name="adj1" fmla="val 16165742"/>
              <a:gd name="adj2" fmla="val 0"/>
              <a:gd name="adj3" fmla="val 25000"/>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32" name="アーチ 31">
            <a:extLst>
              <a:ext uri="{FF2B5EF4-FFF2-40B4-BE49-F238E27FC236}">
                <a16:creationId xmlns:a16="http://schemas.microsoft.com/office/drawing/2014/main" id="{73F447C3-E44D-4989-B214-CCDE81A2ED72}"/>
              </a:ext>
            </a:extLst>
          </p:cNvPr>
          <p:cNvSpPr/>
          <p:nvPr/>
        </p:nvSpPr>
        <p:spPr>
          <a:xfrm rot="8984657" flipH="1">
            <a:off x="5775295" y="4574387"/>
            <a:ext cx="1031158" cy="1089375"/>
          </a:xfrm>
          <a:prstGeom prst="blockArc">
            <a:avLst>
              <a:gd name="adj1" fmla="val 16112419"/>
              <a:gd name="adj2" fmla="val 0"/>
              <a:gd name="adj3" fmla="val 25000"/>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33" name="矢印: 右 32">
            <a:extLst>
              <a:ext uri="{FF2B5EF4-FFF2-40B4-BE49-F238E27FC236}">
                <a16:creationId xmlns:a16="http://schemas.microsoft.com/office/drawing/2014/main" id="{9C6E5BDC-0D40-40ED-96E6-90CAF516E62D}"/>
              </a:ext>
            </a:extLst>
          </p:cNvPr>
          <p:cNvSpPr/>
          <p:nvPr/>
        </p:nvSpPr>
        <p:spPr>
          <a:xfrm rot="1168761">
            <a:off x="5293270" y="3917734"/>
            <a:ext cx="426794"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4" name="矢印: 右 33">
            <a:extLst>
              <a:ext uri="{FF2B5EF4-FFF2-40B4-BE49-F238E27FC236}">
                <a16:creationId xmlns:a16="http://schemas.microsoft.com/office/drawing/2014/main" id="{B18C3648-488E-4ADE-AA3E-237A1403ADAA}"/>
              </a:ext>
            </a:extLst>
          </p:cNvPr>
          <p:cNvSpPr/>
          <p:nvPr/>
        </p:nvSpPr>
        <p:spPr>
          <a:xfrm>
            <a:off x="5219005" y="5044718"/>
            <a:ext cx="426794"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72875573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図 4">
            <a:extLst>
              <a:ext uri="{FF2B5EF4-FFF2-40B4-BE49-F238E27FC236}">
                <a16:creationId xmlns:a16="http://schemas.microsoft.com/office/drawing/2014/main" id="{2335950B-9AD1-4DA3-AAA9-91F1E1C79051}"/>
              </a:ext>
            </a:extLst>
          </p:cNvPr>
          <p:cNvPicPr>
            <a:picLocks noChangeAspect="1"/>
          </p:cNvPicPr>
          <p:nvPr/>
        </p:nvPicPr>
        <p:blipFill>
          <a:blip r:embed="rId2"/>
          <a:stretch>
            <a:fillRect/>
          </a:stretch>
        </p:blipFill>
        <p:spPr>
          <a:xfrm>
            <a:off x="191588" y="1249045"/>
            <a:ext cx="8696325" cy="3286125"/>
          </a:xfrm>
          <a:prstGeom prst="rect">
            <a:avLst/>
          </a:prstGeom>
        </p:spPr>
      </p:pic>
      <p:sp>
        <p:nvSpPr>
          <p:cNvPr id="3" name="テキスト ボックス 2">
            <a:extLst>
              <a:ext uri="{FF2B5EF4-FFF2-40B4-BE49-F238E27FC236}">
                <a16:creationId xmlns:a16="http://schemas.microsoft.com/office/drawing/2014/main" id="{8350DB84-2FE2-46E8-85B9-5064DA6EE688}"/>
              </a:ext>
            </a:extLst>
          </p:cNvPr>
          <p:cNvSpPr txBox="1"/>
          <p:nvPr/>
        </p:nvSpPr>
        <p:spPr>
          <a:xfrm>
            <a:off x="162560" y="225475"/>
            <a:ext cx="8493760" cy="1015663"/>
          </a:xfrm>
          <a:prstGeom prst="rect">
            <a:avLst/>
          </a:prstGeom>
          <a:noFill/>
        </p:spPr>
        <p:txBody>
          <a:bodyPr wrap="square">
            <a:spAutoFit/>
          </a:bodyPr>
          <a:lstStyle/>
          <a:p>
            <a:r>
              <a:rPr lang="en-US" altLang="ja-JP" sz="3600" dirty="0">
                <a:latin typeface="MS UI Gothic" panose="020B0600070205080204" pitchFamily="50" charset="-128"/>
                <a:ea typeface="MS UI Gothic" panose="020B0600070205080204" pitchFamily="50" charset="-128"/>
              </a:rPr>
              <a:t>UnitsForNumbersAndCounters.pdf</a:t>
            </a:r>
          </a:p>
          <a:p>
            <a:r>
              <a:rPr lang="ja-JP" altLang="en-US" sz="2400" dirty="0">
                <a:latin typeface="MS UI Gothic" panose="020B0600070205080204" pitchFamily="50" charset="-128"/>
                <a:ea typeface="MS UI Gothic" panose="020B0600070205080204" pitchFamily="50" charset="-128"/>
                <a:hlinkClick r:id="rId3"/>
              </a:rPr>
              <a:t>http://aragusuku.online/kanji/UnitsForNumbersAndCounters.pdf</a:t>
            </a:r>
            <a:endParaRPr lang="ja-JP" altLang="en-US" sz="2400" dirty="0">
              <a:latin typeface="MS UI Gothic" panose="020B0600070205080204" pitchFamily="50" charset="-128"/>
              <a:ea typeface="MS UI Gothic" panose="020B0600070205080204" pitchFamily="50" charset="-128"/>
            </a:endParaRPr>
          </a:p>
        </p:txBody>
      </p:sp>
      <p:sp>
        <p:nvSpPr>
          <p:cNvPr id="6" name="楕円 5">
            <a:extLst>
              <a:ext uri="{FF2B5EF4-FFF2-40B4-BE49-F238E27FC236}">
                <a16:creationId xmlns:a16="http://schemas.microsoft.com/office/drawing/2014/main" id="{3EB4FE60-9288-4392-B9D7-FB18938CCB4C}"/>
              </a:ext>
            </a:extLst>
          </p:cNvPr>
          <p:cNvSpPr/>
          <p:nvPr/>
        </p:nvSpPr>
        <p:spPr>
          <a:xfrm>
            <a:off x="1536700" y="3429000"/>
            <a:ext cx="1032328" cy="479712"/>
          </a:xfrm>
          <a:prstGeom prst="ellipse">
            <a:avLst/>
          </a:prstGeom>
          <a:noFill/>
          <a:ln w="76200">
            <a:solidFill>
              <a:srgbClr val="FF0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S UI Gothic" panose="020B0600070205080204" pitchFamily="50" charset="-128"/>
              <a:ea typeface="MS UI Gothic" panose="020B0600070205080204" pitchFamily="50" charset="-128"/>
            </a:endParaRPr>
          </a:p>
        </p:txBody>
      </p:sp>
      <p:graphicFrame>
        <p:nvGraphicFramePr>
          <p:cNvPr id="8" name="表 7">
            <a:extLst>
              <a:ext uri="{FF2B5EF4-FFF2-40B4-BE49-F238E27FC236}">
                <a16:creationId xmlns:a16="http://schemas.microsoft.com/office/drawing/2014/main" id="{611A679C-81F3-4A1F-A0A5-D3A660E6DAA8}"/>
              </a:ext>
            </a:extLst>
          </p:cNvPr>
          <p:cNvGraphicFramePr>
            <a:graphicFrameLocks noGrp="1"/>
          </p:cNvGraphicFramePr>
          <p:nvPr>
            <p:extLst>
              <p:ext uri="{D42A27DB-BD31-4B8C-83A1-F6EECF244321}">
                <p14:modId xmlns:p14="http://schemas.microsoft.com/office/powerpoint/2010/main" val="1617354182"/>
              </p:ext>
            </p:extLst>
          </p:nvPr>
        </p:nvGraphicFramePr>
        <p:xfrm>
          <a:off x="72961" y="4712970"/>
          <a:ext cx="8998078" cy="1280160"/>
        </p:xfrm>
        <a:graphic>
          <a:graphicData uri="http://schemas.openxmlformats.org/drawingml/2006/table">
            <a:tbl>
              <a:tblPr firstRow="1" bandRow="1">
                <a:tableStyleId>{5940675A-B579-460E-94D1-54222C63F5DA}</a:tableStyleId>
              </a:tblPr>
              <a:tblGrid>
                <a:gridCol w="962862">
                  <a:extLst>
                    <a:ext uri="{9D8B030D-6E8A-4147-A177-3AD203B41FA5}">
                      <a16:colId xmlns:a16="http://schemas.microsoft.com/office/drawing/2014/main" val="2840788504"/>
                    </a:ext>
                  </a:extLst>
                </a:gridCol>
                <a:gridCol w="1120013">
                  <a:extLst>
                    <a:ext uri="{9D8B030D-6E8A-4147-A177-3AD203B41FA5}">
                      <a16:colId xmlns:a16="http://schemas.microsoft.com/office/drawing/2014/main" val="259313312"/>
                    </a:ext>
                  </a:extLst>
                </a:gridCol>
                <a:gridCol w="1010574">
                  <a:extLst>
                    <a:ext uri="{9D8B030D-6E8A-4147-A177-3AD203B41FA5}">
                      <a16:colId xmlns:a16="http://schemas.microsoft.com/office/drawing/2014/main" val="612491108"/>
                    </a:ext>
                  </a:extLst>
                </a:gridCol>
                <a:gridCol w="1023531">
                  <a:extLst>
                    <a:ext uri="{9D8B030D-6E8A-4147-A177-3AD203B41FA5}">
                      <a16:colId xmlns:a16="http://schemas.microsoft.com/office/drawing/2014/main" val="3688735090"/>
                    </a:ext>
                  </a:extLst>
                </a:gridCol>
                <a:gridCol w="958750">
                  <a:extLst>
                    <a:ext uri="{9D8B030D-6E8A-4147-A177-3AD203B41FA5}">
                      <a16:colId xmlns:a16="http://schemas.microsoft.com/office/drawing/2014/main" val="2491949115"/>
                    </a:ext>
                  </a:extLst>
                </a:gridCol>
                <a:gridCol w="964477">
                  <a:extLst>
                    <a:ext uri="{9D8B030D-6E8A-4147-A177-3AD203B41FA5}">
                      <a16:colId xmlns:a16="http://schemas.microsoft.com/office/drawing/2014/main" val="2855950129"/>
                    </a:ext>
                  </a:extLst>
                </a:gridCol>
                <a:gridCol w="1102534">
                  <a:extLst>
                    <a:ext uri="{9D8B030D-6E8A-4147-A177-3AD203B41FA5}">
                      <a16:colId xmlns:a16="http://schemas.microsoft.com/office/drawing/2014/main" val="3711994284"/>
                    </a:ext>
                  </a:extLst>
                </a:gridCol>
                <a:gridCol w="905659">
                  <a:extLst>
                    <a:ext uri="{9D8B030D-6E8A-4147-A177-3AD203B41FA5}">
                      <a16:colId xmlns:a16="http://schemas.microsoft.com/office/drawing/2014/main" val="894203290"/>
                    </a:ext>
                  </a:extLst>
                </a:gridCol>
                <a:gridCol w="949678">
                  <a:extLst>
                    <a:ext uri="{9D8B030D-6E8A-4147-A177-3AD203B41FA5}">
                      <a16:colId xmlns:a16="http://schemas.microsoft.com/office/drawing/2014/main" val="84436387"/>
                    </a:ext>
                  </a:extLst>
                </a:gridCol>
              </a:tblGrid>
              <a:tr h="370840">
                <a:tc>
                  <a:txBody>
                    <a:bodyPr/>
                    <a:lstStyle/>
                    <a:p>
                      <a:pPr algn="ctr"/>
                      <a:r>
                        <a:rPr kumimoji="1" lang="en-US" altLang="ja-JP" sz="1600" dirty="0"/>
                        <a:t>1 yen</a:t>
                      </a:r>
                    </a:p>
                    <a:p>
                      <a:pPr algn="ctr"/>
                      <a:r>
                        <a:rPr kumimoji="1" lang="ja-JP" altLang="en-US" sz="2400" dirty="0"/>
                        <a:t>一円</a:t>
                      </a:r>
                    </a:p>
                  </a:txBody>
                  <a:tcPr/>
                </a:tc>
                <a:tc>
                  <a:txBody>
                    <a:bodyPr/>
                    <a:lstStyle/>
                    <a:p>
                      <a:pPr algn="ctr"/>
                      <a:r>
                        <a:rPr kumimoji="1" lang="en-US" altLang="ja-JP" sz="1600" dirty="0"/>
                        <a:t>2 yen</a:t>
                      </a:r>
                    </a:p>
                    <a:p>
                      <a:pPr algn="ctr"/>
                      <a:r>
                        <a:rPr kumimoji="1" lang="ja-JP" altLang="en-US" sz="2400" dirty="0"/>
                        <a:t>二円</a:t>
                      </a:r>
                    </a:p>
                  </a:txBody>
                  <a:tcPr/>
                </a:tc>
                <a:tc>
                  <a:txBody>
                    <a:bodyPr/>
                    <a:lstStyle/>
                    <a:p>
                      <a:pPr algn="ctr"/>
                      <a:r>
                        <a:rPr kumimoji="1" lang="en-US" altLang="ja-JP" sz="1600" dirty="0"/>
                        <a:t>3 yen</a:t>
                      </a:r>
                    </a:p>
                    <a:p>
                      <a:pPr algn="ctr"/>
                      <a:r>
                        <a:rPr kumimoji="1" lang="ja-JP" altLang="en-US" sz="2400" dirty="0"/>
                        <a:t>三円</a:t>
                      </a:r>
                    </a:p>
                  </a:txBody>
                  <a:tcPr/>
                </a:tc>
                <a:tc>
                  <a:txBody>
                    <a:bodyPr/>
                    <a:lstStyle/>
                    <a:p>
                      <a:pPr algn="ctr"/>
                      <a:r>
                        <a:rPr kumimoji="1" lang="en-US" altLang="ja-JP" sz="1600" dirty="0"/>
                        <a:t>4 yen</a:t>
                      </a:r>
                    </a:p>
                    <a:p>
                      <a:pPr algn="ctr"/>
                      <a:r>
                        <a:rPr kumimoji="1" lang="ja-JP" altLang="en-US" sz="2400" dirty="0"/>
                        <a:t>四円</a:t>
                      </a:r>
                    </a:p>
                  </a:txBody>
                  <a:tcPr/>
                </a:tc>
                <a:tc>
                  <a:txBody>
                    <a:bodyPr/>
                    <a:lstStyle/>
                    <a:p>
                      <a:pPr algn="ctr"/>
                      <a:r>
                        <a:rPr kumimoji="1" lang="en-US" altLang="ja-JP" sz="1600" dirty="0"/>
                        <a:t>5yen</a:t>
                      </a:r>
                    </a:p>
                    <a:p>
                      <a:pPr algn="ctr"/>
                      <a:r>
                        <a:rPr kumimoji="1" lang="ja-JP" altLang="en-US" sz="2000" dirty="0"/>
                        <a:t>五</a:t>
                      </a:r>
                      <a:r>
                        <a:rPr kumimoji="1" lang="ja-JP" altLang="en-US" sz="2400" dirty="0"/>
                        <a:t>円</a:t>
                      </a:r>
                    </a:p>
                  </a:txBody>
                  <a:tcPr/>
                </a:tc>
                <a:tc>
                  <a:txBody>
                    <a:bodyPr/>
                    <a:lstStyle/>
                    <a:p>
                      <a:pPr algn="ctr"/>
                      <a:r>
                        <a:rPr kumimoji="1" lang="en-US" altLang="ja-JP" sz="1600" dirty="0"/>
                        <a:t>6yen</a:t>
                      </a:r>
                    </a:p>
                    <a:p>
                      <a:pPr algn="ctr"/>
                      <a:r>
                        <a:rPr kumimoji="1" lang="ja-JP" altLang="en-US" sz="2400" dirty="0"/>
                        <a:t>六円</a:t>
                      </a:r>
                    </a:p>
                  </a:txBody>
                  <a:tcPr/>
                </a:tc>
                <a:tc>
                  <a:txBody>
                    <a:bodyPr/>
                    <a:lstStyle/>
                    <a:p>
                      <a:pPr algn="ctr"/>
                      <a:r>
                        <a:rPr kumimoji="1" lang="en-US" altLang="ja-JP" sz="1600" dirty="0"/>
                        <a:t>7yen</a:t>
                      </a:r>
                    </a:p>
                    <a:p>
                      <a:pPr algn="ctr"/>
                      <a:r>
                        <a:rPr kumimoji="1" lang="ja-JP" altLang="en-US" sz="2400" dirty="0"/>
                        <a:t>七円</a:t>
                      </a:r>
                    </a:p>
                  </a:txBody>
                  <a:tcPr/>
                </a:tc>
                <a:tc>
                  <a:txBody>
                    <a:bodyPr/>
                    <a:lstStyle/>
                    <a:p>
                      <a:pPr algn="ctr"/>
                      <a:r>
                        <a:rPr kumimoji="1" lang="en-US" altLang="ja-JP" sz="1600" dirty="0"/>
                        <a:t>8yen</a:t>
                      </a:r>
                    </a:p>
                    <a:p>
                      <a:pPr algn="ctr"/>
                      <a:r>
                        <a:rPr kumimoji="1" lang="ja-JP" altLang="en-US" sz="2400" dirty="0"/>
                        <a:t>八円</a:t>
                      </a:r>
                    </a:p>
                  </a:txBody>
                  <a:tcPr/>
                </a:tc>
                <a:tc>
                  <a:txBody>
                    <a:bodyPr/>
                    <a:lstStyle/>
                    <a:p>
                      <a:pPr algn="ctr"/>
                      <a:r>
                        <a:rPr kumimoji="1" lang="en-US" altLang="ja-JP" sz="1600" dirty="0"/>
                        <a:t>9yen</a:t>
                      </a:r>
                    </a:p>
                    <a:p>
                      <a:pPr algn="ctr"/>
                      <a:r>
                        <a:rPr kumimoji="1" lang="ja-JP" altLang="en-US" sz="2400" dirty="0"/>
                        <a:t>九円</a:t>
                      </a:r>
                    </a:p>
                  </a:txBody>
                  <a:tcPr/>
                </a:tc>
                <a:extLst>
                  <a:ext uri="{0D108BD9-81ED-4DB2-BD59-A6C34878D82A}">
                    <a16:rowId xmlns:a16="http://schemas.microsoft.com/office/drawing/2014/main" val="1441282231"/>
                  </a:ext>
                </a:extLst>
              </a:tr>
              <a:tr h="370840">
                <a:tc>
                  <a:txBody>
                    <a:bodyPr/>
                    <a:lstStyle/>
                    <a:p>
                      <a:pPr algn="ctr"/>
                      <a:r>
                        <a:rPr kumimoji="1" lang="ja-JP" altLang="en-US" sz="1600" dirty="0"/>
                        <a:t>いち</a:t>
                      </a:r>
                      <a:endParaRPr kumimoji="1" lang="en-US" altLang="ja-JP" sz="1600" dirty="0"/>
                    </a:p>
                    <a:p>
                      <a:pPr algn="ctr"/>
                      <a:r>
                        <a:rPr kumimoji="1" lang="ja-JP" altLang="en-US" sz="1600" dirty="0"/>
                        <a:t>えん</a:t>
                      </a:r>
                    </a:p>
                  </a:txBody>
                  <a:tcPr/>
                </a:tc>
                <a:tc>
                  <a:txBody>
                    <a:bodyPr/>
                    <a:lstStyle/>
                    <a:p>
                      <a:pPr algn="ctr"/>
                      <a:r>
                        <a:rPr kumimoji="1" lang="ja-JP" altLang="en-US" sz="1600" dirty="0"/>
                        <a:t>に</a:t>
                      </a:r>
                      <a:endParaRPr kumimoji="1" lang="en-US" altLang="ja-JP" sz="1600" dirty="0"/>
                    </a:p>
                    <a:p>
                      <a:pPr algn="ctr"/>
                      <a:r>
                        <a:rPr kumimoji="1" lang="ja-JP" altLang="en-US" sz="1600" dirty="0"/>
                        <a:t>えん</a:t>
                      </a:r>
                    </a:p>
                  </a:txBody>
                  <a:tcPr/>
                </a:tc>
                <a:tc>
                  <a:txBody>
                    <a:bodyPr/>
                    <a:lstStyle/>
                    <a:p>
                      <a:pPr algn="ctr"/>
                      <a:r>
                        <a:rPr kumimoji="1" lang="ja-JP" altLang="en-US" sz="1600" dirty="0"/>
                        <a:t>さん</a:t>
                      </a:r>
                      <a:endParaRPr kumimoji="1" lang="en-US" altLang="ja-JP" sz="1600" dirty="0"/>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600" dirty="0"/>
                        <a:t>えん</a:t>
                      </a:r>
                    </a:p>
                  </a:txBody>
                  <a:tcPr/>
                </a:tc>
                <a:tc>
                  <a:txBody>
                    <a:bodyPr/>
                    <a:lstStyle/>
                    <a:p>
                      <a:pPr algn="ctr"/>
                      <a:r>
                        <a:rPr kumimoji="1" lang="ja-JP" altLang="en-US" sz="1600" dirty="0"/>
                        <a:t>よ</a:t>
                      </a:r>
                      <a:endParaRPr kumimoji="1" lang="en-US" altLang="ja-JP" sz="1600" dirty="0"/>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600" dirty="0"/>
                        <a:t>えん</a:t>
                      </a:r>
                    </a:p>
                  </a:txBody>
                  <a:tcPr/>
                </a:tc>
                <a:tc>
                  <a:txBody>
                    <a:bodyPr/>
                    <a:lstStyle/>
                    <a:p>
                      <a:pPr algn="ctr"/>
                      <a:r>
                        <a:rPr kumimoji="1" lang="ja-JP" altLang="en-US" sz="1600" dirty="0"/>
                        <a:t>ご</a:t>
                      </a:r>
                      <a:endParaRPr kumimoji="1" lang="en-US" altLang="ja-JP" sz="1600" dirty="0"/>
                    </a:p>
                    <a:p>
                      <a:pPr algn="ctr"/>
                      <a:r>
                        <a:rPr kumimoji="1" lang="ja-JP" altLang="en-US" sz="1600" dirty="0"/>
                        <a:t>えん</a:t>
                      </a:r>
                    </a:p>
                  </a:txBody>
                  <a:tcPr/>
                </a:tc>
                <a:tc>
                  <a:txBody>
                    <a:bodyPr/>
                    <a:lstStyle/>
                    <a:p>
                      <a:pPr algn="ctr"/>
                      <a:r>
                        <a:rPr kumimoji="1" lang="ja-JP" altLang="en-US" sz="1600" dirty="0"/>
                        <a:t>ろく</a:t>
                      </a:r>
                      <a:endParaRPr kumimoji="1" lang="en-US" altLang="ja-JP" sz="1600" dirty="0"/>
                    </a:p>
                    <a:p>
                      <a:pPr algn="ctr"/>
                      <a:r>
                        <a:rPr kumimoji="1" lang="ja-JP" altLang="en-US" sz="1600" dirty="0"/>
                        <a:t>えん</a:t>
                      </a:r>
                      <a:endParaRPr kumimoji="1" lang="en-US" altLang="ja-JP" sz="1600" dirty="0"/>
                    </a:p>
                  </a:txBody>
                  <a:tcPr/>
                </a:tc>
                <a:tc>
                  <a:txBody>
                    <a:bodyPr/>
                    <a:lstStyle/>
                    <a:p>
                      <a:pPr algn="ctr"/>
                      <a:r>
                        <a:rPr kumimoji="1" lang="ja-JP" altLang="en-US" sz="1600" dirty="0"/>
                        <a:t>なな</a:t>
                      </a:r>
                      <a:endParaRPr kumimoji="1" lang="en-US" altLang="ja-JP" sz="1600" dirty="0"/>
                    </a:p>
                    <a:p>
                      <a:pPr algn="ctr"/>
                      <a:r>
                        <a:rPr kumimoji="1" lang="ja-JP" altLang="en-US" sz="1600" dirty="0"/>
                        <a:t>えん</a:t>
                      </a:r>
                    </a:p>
                  </a:txBody>
                  <a:tcPr/>
                </a:tc>
                <a:tc>
                  <a:txBody>
                    <a:bodyPr/>
                    <a:lstStyle/>
                    <a:p>
                      <a:pPr algn="ctr"/>
                      <a:r>
                        <a:rPr kumimoji="1" lang="ja-JP" altLang="en-US" sz="1600" dirty="0"/>
                        <a:t>はち</a:t>
                      </a:r>
                      <a:endParaRPr kumimoji="1" lang="en-US" altLang="ja-JP" sz="1600" dirty="0"/>
                    </a:p>
                    <a:p>
                      <a:pPr algn="ctr"/>
                      <a:r>
                        <a:rPr kumimoji="1" lang="ja-JP" altLang="en-US" sz="1600" dirty="0"/>
                        <a:t>えん</a:t>
                      </a:r>
                    </a:p>
                  </a:txBody>
                  <a:tcPr/>
                </a:tc>
                <a:tc>
                  <a:txBody>
                    <a:bodyPr/>
                    <a:lstStyle/>
                    <a:p>
                      <a:pPr algn="ctr"/>
                      <a:r>
                        <a:rPr kumimoji="1" lang="ja-JP" altLang="en-US" sz="1600" dirty="0"/>
                        <a:t>きゅう</a:t>
                      </a:r>
                      <a:endParaRPr kumimoji="1" lang="en-US" altLang="ja-JP" sz="1600" dirty="0"/>
                    </a:p>
                    <a:p>
                      <a:pPr algn="ctr"/>
                      <a:r>
                        <a:rPr kumimoji="1" lang="ja-JP" altLang="en-US" sz="1600" dirty="0"/>
                        <a:t>えん</a:t>
                      </a:r>
                    </a:p>
                  </a:txBody>
                  <a:tcPr/>
                </a:tc>
                <a:extLst>
                  <a:ext uri="{0D108BD9-81ED-4DB2-BD59-A6C34878D82A}">
                    <a16:rowId xmlns:a16="http://schemas.microsoft.com/office/drawing/2014/main" val="694038844"/>
                  </a:ext>
                </a:extLst>
              </a:tr>
            </a:tbl>
          </a:graphicData>
        </a:graphic>
      </p:graphicFrame>
    </p:spTree>
    <p:extLst>
      <p:ext uri="{BB962C8B-B14F-4D97-AF65-F5344CB8AC3E}">
        <p14:creationId xmlns:p14="http://schemas.microsoft.com/office/powerpoint/2010/main" val="492910317"/>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3031</TotalTime>
  <Words>332</Words>
  <Application>Microsoft Office PowerPoint</Application>
  <PresentationFormat>画面に合わせる (4:3)</PresentationFormat>
  <Paragraphs>52</Paragraphs>
  <Slides>5</Slides>
  <Notes>0</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5</vt:i4>
      </vt:variant>
    </vt:vector>
  </HeadingPairs>
  <TitlesOfParts>
    <vt:vector size="11" baseType="lpstr">
      <vt:lpstr>MS UI Gothic</vt:lpstr>
      <vt:lpstr>Arial</vt:lpstr>
      <vt:lpstr>Calibri</vt:lpstr>
      <vt:lpstr>Calibri Light</vt:lpstr>
      <vt:lpstr>Wingdings</vt:lpstr>
      <vt:lpstr>Office テーマ</vt:lpstr>
      <vt:lpstr>Free Kanji Material  無料漢字教材 kanji0018　新城直樹</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新城　直樹</dc:creator>
  <cp:lastModifiedBy>新城　直樹</cp:lastModifiedBy>
  <cp:revision>66</cp:revision>
  <dcterms:created xsi:type="dcterms:W3CDTF">2022-02-04T14:29:48Z</dcterms:created>
  <dcterms:modified xsi:type="dcterms:W3CDTF">2022-02-23T16:02:39Z</dcterms:modified>
</cp:coreProperties>
</file>