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542" r:id="rId2"/>
    <p:sldId id="543" r:id="rId3"/>
    <p:sldId id="541" r:id="rId4"/>
    <p:sldId id="560" r:id="rId5"/>
    <p:sldId id="425" r:id="rId6"/>
    <p:sldId id="426" r:id="rId7"/>
    <p:sldId id="565" r:id="rId8"/>
    <p:sldId id="56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58" autoAdjust="0"/>
    <p:restoredTop sz="94343" autoAdjust="0"/>
  </p:normalViewPr>
  <p:slideViewPr>
    <p:cSldViewPr snapToGrid="0">
      <p:cViewPr varScale="1">
        <p:scale>
          <a:sx n="47" d="100"/>
          <a:sy n="47" d="100"/>
        </p:scale>
        <p:origin x="48"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gif"/><Relationship Id="rId7"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26.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kanji0164-0166</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A97D5A2-779D-4262-8718-DE9D818A8E5B}"/>
              </a:ext>
            </a:extLst>
          </p:cNvPr>
          <p:cNvPicPr>
            <a:picLocks noChangeAspect="1"/>
          </p:cNvPicPr>
          <p:nvPr/>
        </p:nvPicPr>
        <p:blipFill>
          <a:blip r:embed="rId2"/>
          <a:stretch>
            <a:fillRect/>
          </a:stretch>
        </p:blipFill>
        <p:spPr>
          <a:xfrm>
            <a:off x="1994504" y="1183004"/>
            <a:ext cx="5154991" cy="1072515"/>
          </a:xfrm>
          <a:prstGeom prst="rect">
            <a:avLst/>
          </a:prstGeom>
        </p:spPr>
      </p:pic>
      <p:pic>
        <p:nvPicPr>
          <p:cNvPr id="5" name="図 4">
            <a:extLst>
              <a:ext uri="{FF2B5EF4-FFF2-40B4-BE49-F238E27FC236}">
                <a16:creationId xmlns:a16="http://schemas.microsoft.com/office/drawing/2014/main" id="{B855FF5B-73C6-4813-823B-B0F249140E15}"/>
              </a:ext>
            </a:extLst>
          </p:cNvPr>
          <p:cNvPicPr>
            <a:picLocks noChangeAspect="1"/>
          </p:cNvPicPr>
          <p:nvPr/>
        </p:nvPicPr>
        <p:blipFill>
          <a:blip r:embed="rId3"/>
          <a:stretch>
            <a:fillRect/>
          </a:stretch>
        </p:blipFill>
        <p:spPr>
          <a:xfrm>
            <a:off x="0" y="2736790"/>
            <a:ext cx="9144000" cy="1384419"/>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1F715C3-3A5A-418A-95F2-6B01B2D05759}"/>
              </a:ext>
            </a:extLst>
          </p:cNvPr>
          <p:cNvPicPr>
            <a:picLocks noChangeAspect="1"/>
          </p:cNvPicPr>
          <p:nvPr/>
        </p:nvPicPr>
        <p:blipFill>
          <a:blip r:embed="rId2"/>
          <a:stretch>
            <a:fillRect/>
          </a:stretch>
        </p:blipFill>
        <p:spPr>
          <a:xfrm>
            <a:off x="0" y="7374"/>
            <a:ext cx="9144000" cy="478118"/>
          </a:xfrm>
          <a:prstGeom prst="rect">
            <a:avLst/>
          </a:prstGeom>
        </p:spPr>
      </p:pic>
      <p:pic>
        <p:nvPicPr>
          <p:cNvPr id="5" name="図 4" descr="アイコン&#10;&#10;自動的に生成された説明">
            <a:extLst>
              <a:ext uri="{FF2B5EF4-FFF2-40B4-BE49-F238E27FC236}">
                <a16:creationId xmlns:a16="http://schemas.microsoft.com/office/drawing/2014/main" id="{F66C16C1-B347-4B42-995C-8B7703F85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852" y="3429000"/>
            <a:ext cx="3097161" cy="3097161"/>
          </a:xfrm>
          <a:prstGeom prst="rect">
            <a:avLst/>
          </a:prstGeom>
        </p:spPr>
      </p:pic>
      <p:sp>
        <p:nvSpPr>
          <p:cNvPr id="6" name="テキスト ボックス 5">
            <a:extLst>
              <a:ext uri="{FF2B5EF4-FFF2-40B4-BE49-F238E27FC236}">
                <a16:creationId xmlns:a16="http://schemas.microsoft.com/office/drawing/2014/main" id="{B562BAD5-A288-4E32-9040-FFD432D24697}"/>
              </a:ext>
            </a:extLst>
          </p:cNvPr>
          <p:cNvSpPr txBox="1"/>
          <p:nvPr/>
        </p:nvSpPr>
        <p:spPr>
          <a:xfrm>
            <a:off x="2960632" y="1187804"/>
            <a:ext cx="6065381" cy="769441"/>
          </a:xfrm>
          <a:prstGeom prst="rect">
            <a:avLst/>
          </a:prstGeom>
          <a:noFill/>
        </p:spPr>
        <p:txBody>
          <a:bodyPr wrap="square" rtlCol="0">
            <a:spAutoFit/>
          </a:bodyPr>
          <a:lstStyle/>
          <a:p>
            <a:r>
              <a:rPr lang="en-US" altLang="ja-JP" sz="4400" dirty="0">
                <a:latin typeface="MS UI Gothic" panose="020B0600070205080204" pitchFamily="50" charset="-128"/>
                <a:ea typeface="MS UI Gothic" panose="020B0600070205080204" pitchFamily="50" charset="-128"/>
              </a:rPr>
              <a:t>pictograph of “</a:t>
            </a:r>
            <a:r>
              <a:rPr lang="en-US" altLang="ja-JP" sz="4400" b="1" dirty="0">
                <a:solidFill>
                  <a:srgbClr val="FF0000"/>
                </a:solidFill>
                <a:latin typeface="MS UI Gothic" panose="020B0600070205080204" pitchFamily="50" charset="-128"/>
                <a:ea typeface="MS UI Gothic" panose="020B0600070205080204" pitchFamily="50" charset="-128"/>
              </a:rPr>
              <a:t>shellfish</a:t>
            </a:r>
            <a:r>
              <a:rPr lang="en-US" altLang="ja-JP" sz="4400" dirty="0">
                <a:latin typeface="MS UI Gothic" panose="020B0600070205080204" pitchFamily="50" charset="-128"/>
                <a:ea typeface="MS UI Gothic" panose="020B0600070205080204" pitchFamily="50" charset="-128"/>
              </a:rPr>
              <a:t>”</a:t>
            </a:r>
          </a:p>
        </p:txBody>
      </p:sp>
      <p:pic>
        <p:nvPicPr>
          <p:cNvPr id="8" name="図 7">
            <a:extLst>
              <a:ext uri="{FF2B5EF4-FFF2-40B4-BE49-F238E27FC236}">
                <a16:creationId xmlns:a16="http://schemas.microsoft.com/office/drawing/2014/main" id="{7CDAA67E-573B-4240-B934-DE5065AD186A}"/>
              </a:ext>
            </a:extLst>
          </p:cNvPr>
          <p:cNvPicPr>
            <a:picLocks noChangeAspect="1"/>
          </p:cNvPicPr>
          <p:nvPr/>
        </p:nvPicPr>
        <p:blipFill>
          <a:blip r:embed="rId4"/>
          <a:stretch>
            <a:fillRect/>
          </a:stretch>
        </p:blipFill>
        <p:spPr>
          <a:xfrm>
            <a:off x="294967" y="567151"/>
            <a:ext cx="2219939" cy="2866523"/>
          </a:xfrm>
          <a:prstGeom prst="rect">
            <a:avLst/>
          </a:prstGeom>
        </p:spPr>
      </p:pic>
      <p:pic>
        <p:nvPicPr>
          <p:cNvPr id="10" name="図 9">
            <a:extLst>
              <a:ext uri="{FF2B5EF4-FFF2-40B4-BE49-F238E27FC236}">
                <a16:creationId xmlns:a16="http://schemas.microsoft.com/office/drawing/2014/main" id="{E133254C-0FE2-44D9-9D85-6A2BCA54D081}"/>
              </a:ext>
            </a:extLst>
          </p:cNvPr>
          <p:cNvPicPr>
            <a:picLocks noChangeAspect="1"/>
          </p:cNvPicPr>
          <p:nvPr/>
        </p:nvPicPr>
        <p:blipFill>
          <a:blip r:embed="rId5"/>
          <a:stretch>
            <a:fillRect/>
          </a:stretch>
        </p:blipFill>
        <p:spPr>
          <a:xfrm rot="15986479">
            <a:off x="2742061" y="3379223"/>
            <a:ext cx="1919907" cy="1061002"/>
          </a:xfrm>
          <a:prstGeom prst="rect">
            <a:avLst/>
          </a:prstGeom>
        </p:spPr>
      </p:pic>
      <p:pic>
        <p:nvPicPr>
          <p:cNvPr id="12" name="図 11">
            <a:extLst>
              <a:ext uri="{FF2B5EF4-FFF2-40B4-BE49-F238E27FC236}">
                <a16:creationId xmlns:a16="http://schemas.microsoft.com/office/drawing/2014/main" id="{C6A99B56-B6F3-4887-ADDC-51906BDFEFD5}"/>
              </a:ext>
            </a:extLst>
          </p:cNvPr>
          <p:cNvPicPr>
            <a:picLocks noChangeAspect="1"/>
          </p:cNvPicPr>
          <p:nvPr/>
        </p:nvPicPr>
        <p:blipFill>
          <a:blip r:embed="rId6"/>
          <a:stretch>
            <a:fillRect/>
          </a:stretch>
        </p:blipFill>
        <p:spPr>
          <a:xfrm>
            <a:off x="4303479" y="2931362"/>
            <a:ext cx="1178126" cy="2046218"/>
          </a:xfrm>
          <a:prstGeom prst="rect">
            <a:avLst/>
          </a:prstGeom>
        </p:spPr>
      </p:pic>
      <p:sp>
        <p:nvSpPr>
          <p:cNvPr id="13" name="矢印: 右 12">
            <a:extLst>
              <a:ext uri="{FF2B5EF4-FFF2-40B4-BE49-F238E27FC236}">
                <a16:creationId xmlns:a16="http://schemas.microsoft.com/office/drawing/2014/main" id="{F481142A-142B-4DA9-9AB9-B19ACF2CE7ED}"/>
              </a:ext>
            </a:extLst>
          </p:cNvPr>
          <p:cNvSpPr/>
          <p:nvPr/>
        </p:nvSpPr>
        <p:spPr>
          <a:xfrm rot="2224483">
            <a:off x="2424130" y="2799652"/>
            <a:ext cx="6272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DC83FE10-63F1-4A01-9A22-3BF62A3DD809}"/>
              </a:ext>
            </a:extLst>
          </p:cNvPr>
          <p:cNvSpPr/>
          <p:nvPr/>
        </p:nvSpPr>
        <p:spPr>
          <a:xfrm rot="2224483">
            <a:off x="5423480" y="4555199"/>
            <a:ext cx="6272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FCD773FD-C96D-410D-BEE1-DC469752C15E}"/>
              </a:ext>
            </a:extLst>
          </p:cNvPr>
          <p:cNvPicPr>
            <a:picLocks noChangeAspect="1"/>
          </p:cNvPicPr>
          <p:nvPr/>
        </p:nvPicPr>
        <p:blipFill>
          <a:blip r:embed="rId7"/>
          <a:stretch>
            <a:fillRect/>
          </a:stretch>
        </p:blipFill>
        <p:spPr>
          <a:xfrm rot="5400000">
            <a:off x="382716" y="4157709"/>
            <a:ext cx="2044440" cy="1279612"/>
          </a:xfrm>
          <a:prstGeom prst="rect">
            <a:avLst/>
          </a:prstGeom>
        </p:spPr>
      </p:pic>
    </p:spTree>
    <p:extLst>
      <p:ext uri="{BB962C8B-B14F-4D97-AF65-F5344CB8AC3E}">
        <p14:creationId xmlns:p14="http://schemas.microsoft.com/office/powerpoint/2010/main" val="2913025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1DFFBB8-E835-4336-9297-F8ECA4990D9E}"/>
              </a:ext>
            </a:extLst>
          </p:cNvPr>
          <p:cNvPicPr>
            <a:picLocks noChangeAspect="1"/>
          </p:cNvPicPr>
          <p:nvPr/>
        </p:nvPicPr>
        <p:blipFill>
          <a:blip r:embed="rId2"/>
          <a:stretch>
            <a:fillRect/>
          </a:stretch>
        </p:blipFill>
        <p:spPr>
          <a:xfrm>
            <a:off x="0" y="9760"/>
            <a:ext cx="9144000" cy="470458"/>
          </a:xfrm>
          <a:prstGeom prst="rect">
            <a:avLst/>
          </a:prstGeom>
        </p:spPr>
      </p:pic>
      <p:pic>
        <p:nvPicPr>
          <p:cNvPr id="4" name="図 3" descr="ロゴ, アイコン&#10;&#10;自動的に生成された説明">
            <a:extLst>
              <a:ext uri="{FF2B5EF4-FFF2-40B4-BE49-F238E27FC236}">
                <a16:creationId xmlns:a16="http://schemas.microsoft.com/office/drawing/2014/main" id="{E5CF9B71-6A6F-499E-9E16-24C96A961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7666" y="3272056"/>
            <a:ext cx="3378206" cy="3378206"/>
          </a:xfrm>
          <a:prstGeom prst="rect">
            <a:avLst/>
          </a:prstGeom>
        </p:spPr>
      </p:pic>
      <p:cxnSp>
        <p:nvCxnSpPr>
          <p:cNvPr id="5" name="直線コネクタ 4">
            <a:extLst>
              <a:ext uri="{FF2B5EF4-FFF2-40B4-BE49-F238E27FC236}">
                <a16:creationId xmlns:a16="http://schemas.microsoft.com/office/drawing/2014/main" id="{E5FF0745-3AFB-4411-8723-E05E8558D2B6}"/>
              </a:ext>
            </a:extLst>
          </p:cNvPr>
          <p:cNvCxnSpPr>
            <a:cxnSpLocks/>
          </p:cNvCxnSpPr>
          <p:nvPr/>
        </p:nvCxnSpPr>
        <p:spPr>
          <a:xfrm>
            <a:off x="592407" y="673526"/>
            <a:ext cx="1449742"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10">
            <a:extLst>
              <a:ext uri="{FF2B5EF4-FFF2-40B4-BE49-F238E27FC236}">
                <a16:creationId xmlns:a16="http://schemas.microsoft.com/office/drawing/2014/main" id="{DE4A86AB-7ED0-44EC-ABCA-CD5AD440AF94}"/>
              </a:ext>
            </a:extLst>
          </p:cNvPr>
          <p:cNvSpPr txBox="1">
            <a:spLocks noChangeArrowheads="1"/>
          </p:cNvSpPr>
          <p:nvPr/>
        </p:nvSpPr>
        <p:spPr bwMode="auto">
          <a:xfrm>
            <a:off x="226974" y="674538"/>
            <a:ext cx="240467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sz="3600" dirty="0">
                <a:latin typeface="MS UI Gothic" panose="020B0600070205080204" pitchFamily="50" charset="-128"/>
                <a:ea typeface="MS UI Gothic" panose="020B0600070205080204" pitchFamily="50" charset="-128"/>
              </a:rPr>
              <a:t>the heaven</a:t>
            </a:r>
          </a:p>
        </p:txBody>
      </p:sp>
      <p:sp>
        <p:nvSpPr>
          <p:cNvPr id="9" name="テキスト ボックス 10">
            <a:extLst>
              <a:ext uri="{FF2B5EF4-FFF2-40B4-BE49-F238E27FC236}">
                <a16:creationId xmlns:a16="http://schemas.microsoft.com/office/drawing/2014/main" id="{89094A8A-6192-49D4-923F-6373FACA4E4C}"/>
              </a:ext>
            </a:extLst>
          </p:cNvPr>
          <p:cNvSpPr txBox="1">
            <a:spLocks noChangeArrowheads="1"/>
          </p:cNvSpPr>
          <p:nvPr/>
        </p:nvSpPr>
        <p:spPr bwMode="auto">
          <a:xfrm>
            <a:off x="388351" y="1654256"/>
            <a:ext cx="2409436"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sz="3600" dirty="0">
                <a:latin typeface="MS UI Gothic" panose="020B0600070205080204" pitchFamily="50" charset="-128"/>
                <a:ea typeface="MS UI Gothic" panose="020B0600070205080204" pitchFamily="50" charset="-128"/>
              </a:rPr>
              <a:t>the world of human</a:t>
            </a:r>
          </a:p>
        </p:txBody>
      </p:sp>
      <p:pic>
        <p:nvPicPr>
          <p:cNvPr id="10" name="図 9">
            <a:extLst>
              <a:ext uri="{FF2B5EF4-FFF2-40B4-BE49-F238E27FC236}">
                <a16:creationId xmlns:a16="http://schemas.microsoft.com/office/drawing/2014/main" id="{CFF6FCEB-E23B-4183-84D0-05C91BDA9EE4}"/>
              </a:ext>
            </a:extLst>
          </p:cNvPr>
          <p:cNvPicPr>
            <a:picLocks noChangeAspect="1"/>
          </p:cNvPicPr>
          <p:nvPr/>
        </p:nvPicPr>
        <p:blipFill>
          <a:blip r:embed="rId4"/>
          <a:stretch>
            <a:fillRect/>
          </a:stretch>
        </p:blipFill>
        <p:spPr>
          <a:xfrm>
            <a:off x="2631644" y="611796"/>
            <a:ext cx="1375023" cy="2458162"/>
          </a:xfrm>
          <a:prstGeom prst="rect">
            <a:avLst/>
          </a:prstGeom>
        </p:spPr>
      </p:pic>
      <p:cxnSp>
        <p:nvCxnSpPr>
          <p:cNvPr id="11" name="直線コネクタ 10">
            <a:extLst>
              <a:ext uri="{FF2B5EF4-FFF2-40B4-BE49-F238E27FC236}">
                <a16:creationId xmlns:a16="http://schemas.microsoft.com/office/drawing/2014/main" id="{A14E8257-1AAD-4B6D-B4F2-FC5F1078F48C}"/>
              </a:ext>
            </a:extLst>
          </p:cNvPr>
          <p:cNvCxnSpPr>
            <a:cxnSpLocks/>
          </p:cNvCxnSpPr>
          <p:nvPr/>
        </p:nvCxnSpPr>
        <p:spPr>
          <a:xfrm flipV="1">
            <a:off x="4135477" y="673526"/>
            <a:ext cx="0" cy="2338029"/>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AE259F9-6A15-4E93-8F00-7E16DD32E969}"/>
              </a:ext>
            </a:extLst>
          </p:cNvPr>
          <p:cNvCxnSpPr>
            <a:cxnSpLocks/>
          </p:cNvCxnSpPr>
          <p:nvPr/>
        </p:nvCxnSpPr>
        <p:spPr>
          <a:xfrm>
            <a:off x="592406" y="1668123"/>
            <a:ext cx="1449742"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DEC631A-484E-479E-ABDD-08D069BFE05F}"/>
              </a:ext>
            </a:extLst>
          </p:cNvPr>
          <p:cNvCxnSpPr>
            <a:cxnSpLocks/>
          </p:cNvCxnSpPr>
          <p:nvPr/>
        </p:nvCxnSpPr>
        <p:spPr>
          <a:xfrm>
            <a:off x="159285" y="3101451"/>
            <a:ext cx="2540048"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0">
            <a:extLst>
              <a:ext uri="{FF2B5EF4-FFF2-40B4-BE49-F238E27FC236}">
                <a16:creationId xmlns:a16="http://schemas.microsoft.com/office/drawing/2014/main" id="{68BE60CC-0943-4E52-8819-4209366E8C40}"/>
              </a:ext>
            </a:extLst>
          </p:cNvPr>
          <p:cNvSpPr txBox="1">
            <a:spLocks noChangeArrowheads="1"/>
          </p:cNvSpPr>
          <p:nvPr/>
        </p:nvSpPr>
        <p:spPr bwMode="auto">
          <a:xfrm>
            <a:off x="159285" y="3132944"/>
            <a:ext cx="278602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sz="3600" dirty="0">
                <a:latin typeface="MS UI Gothic" panose="020B0600070205080204" pitchFamily="50" charset="-128"/>
                <a:ea typeface="MS UI Gothic" panose="020B0600070205080204" pitchFamily="50" charset="-128"/>
              </a:rPr>
              <a:t>the world for the dead (ancestors)</a:t>
            </a:r>
          </a:p>
        </p:txBody>
      </p:sp>
      <p:sp>
        <p:nvSpPr>
          <p:cNvPr id="18" name="テキスト ボックス 10">
            <a:extLst>
              <a:ext uri="{FF2B5EF4-FFF2-40B4-BE49-F238E27FC236}">
                <a16:creationId xmlns:a16="http://schemas.microsoft.com/office/drawing/2014/main" id="{911D302D-0E89-458E-87F0-A66DFF082BF2}"/>
              </a:ext>
            </a:extLst>
          </p:cNvPr>
          <p:cNvSpPr txBox="1">
            <a:spLocks noChangeArrowheads="1"/>
          </p:cNvSpPr>
          <p:nvPr/>
        </p:nvSpPr>
        <p:spPr bwMode="auto">
          <a:xfrm>
            <a:off x="4312688" y="957710"/>
            <a:ext cx="4722128"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70000"/>
              </a:lnSpc>
              <a:spcBef>
                <a:spcPct val="0"/>
              </a:spcBef>
              <a:buFontTx/>
              <a:buNone/>
            </a:pPr>
            <a:r>
              <a:rPr lang="en-US" altLang="ja-JP" sz="4000" dirty="0">
                <a:latin typeface="MS UI Gothic" panose="020B0600070205080204" pitchFamily="50" charset="-128"/>
                <a:ea typeface="MS UI Gothic" panose="020B0600070205080204" pitchFamily="50" charset="-128"/>
              </a:rPr>
              <a:t>Emperor/king can travel between the three worlds.</a:t>
            </a:r>
          </a:p>
          <a:p>
            <a:pPr eaLnBrk="1" hangingPunct="1">
              <a:lnSpc>
                <a:spcPct val="70000"/>
              </a:lnSpc>
              <a:spcBef>
                <a:spcPct val="0"/>
              </a:spcBef>
              <a:buFontTx/>
              <a:buNone/>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emperor, king</a:t>
            </a:r>
            <a:endParaRPr lang="en-US" altLang="ja-JP" sz="4000" dirty="0">
              <a:solidFill>
                <a:srgbClr val="FF0000"/>
              </a:solidFill>
              <a:latin typeface="MS UI Gothic" panose="020B0600070205080204" pitchFamily="50" charset="-128"/>
              <a:ea typeface="MS UI Gothic" panose="020B0600070205080204" pitchFamily="50" charset="-128"/>
            </a:endParaRPr>
          </a:p>
        </p:txBody>
      </p:sp>
      <p:sp>
        <p:nvSpPr>
          <p:cNvPr id="19" name="矢印: 右 18">
            <a:extLst>
              <a:ext uri="{FF2B5EF4-FFF2-40B4-BE49-F238E27FC236}">
                <a16:creationId xmlns:a16="http://schemas.microsoft.com/office/drawing/2014/main" id="{54786CFB-FB14-4DC4-B442-1D0EA83B6566}"/>
              </a:ext>
            </a:extLst>
          </p:cNvPr>
          <p:cNvSpPr/>
          <p:nvPr/>
        </p:nvSpPr>
        <p:spPr>
          <a:xfrm rot="1817583">
            <a:off x="4255111" y="3229522"/>
            <a:ext cx="1149760" cy="785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006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2BAFC51-EF02-4943-BC0C-9FE86B00ECE6}"/>
              </a:ext>
            </a:extLst>
          </p:cNvPr>
          <p:cNvPicPr>
            <a:picLocks noChangeAspect="1"/>
          </p:cNvPicPr>
          <p:nvPr/>
        </p:nvPicPr>
        <p:blipFill>
          <a:blip r:embed="rId2"/>
          <a:stretch>
            <a:fillRect/>
          </a:stretch>
        </p:blipFill>
        <p:spPr>
          <a:xfrm>
            <a:off x="0" y="-4285"/>
            <a:ext cx="9144000" cy="470458"/>
          </a:xfrm>
          <a:prstGeom prst="rect">
            <a:avLst/>
          </a:prstGeom>
        </p:spPr>
      </p:pic>
      <p:pic>
        <p:nvPicPr>
          <p:cNvPr id="4" name="図 3" descr="ロゴ, アイコン&#10;&#10;自動的に生成された説明">
            <a:extLst>
              <a:ext uri="{FF2B5EF4-FFF2-40B4-BE49-F238E27FC236}">
                <a16:creationId xmlns:a16="http://schemas.microsoft.com/office/drawing/2014/main" id="{E72DC26B-C32C-4E9F-824E-8F0677A86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8747" y="1845758"/>
            <a:ext cx="3162421" cy="3162421"/>
          </a:xfrm>
          <a:prstGeom prst="rect">
            <a:avLst/>
          </a:prstGeom>
        </p:spPr>
      </p:pic>
      <p:cxnSp>
        <p:nvCxnSpPr>
          <p:cNvPr id="6" name="直線コネクタ 5">
            <a:extLst>
              <a:ext uri="{FF2B5EF4-FFF2-40B4-BE49-F238E27FC236}">
                <a16:creationId xmlns:a16="http://schemas.microsoft.com/office/drawing/2014/main" id="{6091CB4A-D43C-4008-82B7-B12E99D33B50}"/>
              </a:ext>
            </a:extLst>
          </p:cNvPr>
          <p:cNvCxnSpPr>
            <a:cxnSpLocks/>
          </p:cNvCxnSpPr>
          <p:nvPr/>
        </p:nvCxnSpPr>
        <p:spPr>
          <a:xfrm>
            <a:off x="592407" y="1055668"/>
            <a:ext cx="1449742"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10">
            <a:extLst>
              <a:ext uri="{FF2B5EF4-FFF2-40B4-BE49-F238E27FC236}">
                <a16:creationId xmlns:a16="http://schemas.microsoft.com/office/drawing/2014/main" id="{E7B5215C-D590-4129-AB17-A7D61BFF9CED}"/>
              </a:ext>
            </a:extLst>
          </p:cNvPr>
          <p:cNvSpPr txBox="1">
            <a:spLocks noChangeArrowheads="1"/>
          </p:cNvSpPr>
          <p:nvPr/>
        </p:nvSpPr>
        <p:spPr bwMode="auto">
          <a:xfrm>
            <a:off x="226974" y="1056680"/>
            <a:ext cx="240467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sz="3600" dirty="0">
                <a:latin typeface="MS UI Gothic" panose="020B0600070205080204" pitchFamily="50" charset="-128"/>
                <a:ea typeface="MS UI Gothic" panose="020B0600070205080204" pitchFamily="50" charset="-128"/>
              </a:rPr>
              <a:t>the heaven</a:t>
            </a:r>
          </a:p>
        </p:txBody>
      </p:sp>
      <p:sp>
        <p:nvSpPr>
          <p:cNvPr id="8" name="テキスト ボックス 10">
            <a:extLst>
              <a:ext uri="{FF2B5EF4-FFF2-40B4-BE49-F238E27FC236}">
                <a16:creationId xmlns:a16="http://schemas.microsoft.com/office/drawing/2014/main" id="{9352CEF5-6F54-4A37-A135-927B5EEE2573}"/>
              </a:ext>
            </a:extLst>
          </p:cNvPr>
          <p:cNvSpPr txBox="1">
            <a:spLocks noChangeArrowheads="1"/>
          </p:cNvSpPr>
          <p:nvPr/>
        </p:nvSpPr>
        <p:spPr bwMode="auto">
          <a:xfrm>
            <a:off x="367667" y="1927003"/>
            <a:ext cx="2409436"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rPr>
              <a:t>the world of human</a:t>
            </a:r>
          </a:p>
        </p:txBody>
      </p:sp>
      <p:pic>
        <p:nvPicPr>
          <p:cNvPr id="9" name="図 8">
            <a:extLst>
              <a:ext uri="{FF2B5EF4-FFF2-40B4-BE49-F238E27FC236}">
                <a16:creationId xmlns:a16="http://schemas.microsoft.com/office/drawing/2014/main" id="{48C3411E-9BAC-4F02-8848-1F7698C9963E}"/>
              </a:ext>
            </a:extLst>
          </p:cNvPr>
          <p:cNvPicPr>
            <a:picLocks noChangeAspect="1"/>
          </p:cNvPicPr>
          <p:nvPr/>
        </p:nvPicPr>
        <p:blipFill>
          <a:blip r:embed="rId4"/>
          <a:stretch>
            <a:fillRect/>
          </a:stretch>
        </p:blipFill>
        <p:spPr>
          <a:xfrm>
            <a:off x="2832495" y="993939"/>
            <a:ext cx="1174172" cy="2099096"/>
          </a:xfrm>
          <a:prstGeom prst="rect">
            <a:avLst/>
          </a:prstGeom>
        </p:spPr>
      </p:pic>
      <p:cxnSp>
        <p:nvCxnSpPr>
          <p:cNvPr id="10" name="直線コネクタ 9">
            <a:extLst>
              <a:ext uri="{FF2B5EF4-FFF2-40B4-BE49-F238E27FC236}">
                <a16:creationId xmlns:a16="http://schemas.microsoft.com/office/drawing/2014/main" id="{E3919DF8-ADCB-41FB-B085-BF7A19F11A52}"/>
              </a:ext>
            </a:extLst>
          </p:cNvPr>
          <p:cNvCxnSpPr>
            <a:cxnSpLocks/>
          </p:cNvCxnSpPr>
          <p:nvPr/>
        </p:nvCxnSpPr>
        <p:spPr>
          <a:xfrm flipV="1">
            <a:off x="4135477" y="1055668"/>
            <a:ext cx="0" cy="1967877"/>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55A985D-7D22-40E2-8E9E-CEA64624389C}"/>
              </a:ext>
            </a:extLst>
          </p:cNvPr>
          <p:cNvCxnSpPr>
            <a:cxnSpLocks/>
          </p:cNvCxnSpPr>
          <p:nvPr/>
        </p:nvCxnSpPr>
        <p:spPr>
          <a:xfrm>
            <a:off x="592407" y="1900139"/>
            <a:ext cx="1449742"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72D41F25-BC4D-4347-9584-30599B0D4AD1}"/>
              </a:ext>
            </a:extLst>
          </p:cNvPr>
          <p:cNvCxnSpPr>
            <a:cxnSpLocks/>
          </p:cNvCxnSpPr>
          <p:nvPr/>
        </p:nvCxnSpPr>
        <p:spPr>
          <a:xfrm>
            <a:off x="134838" y="3023545"/>
            <a:ext cx="2540048"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0">
            <a:extLst>
              <a:ext uri="{FF2B5EF4-FFF2-40B4-BE49-F238E27FC236}">
                <a16:creationId xmlns:a16="http://schemas.microsoft.com/office/drawing/2014/main" id="{64B040AE-CED3-46AA-80ED-C1E712DDEAC1}"/>
              </a:ext>
            </a:extLst>
          </p:cNvPr>
          <p:cNvSpPr txBox="1">
            <a:spLocks noChangeArrowheads="1"/>
          </p:cNvSpPr>
          <p:nvPr/>
        </p:nvSpPr>
        <p:spPr bwMode="auto">
          <a:xfrm>
            <a:off x="163644" y="3093034"/>
            <a:ext cx="278602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rPr>
              <a:t>the world for the dead (ancestors)</a:t>
            </a:r>
          </a:p>
        </p:txBody>
      </p:sp>
      <p:sp>
        <p:nvSpPr>
          <p:cNvPr id="14" name="テキスト ボックス 10">
            <a:extLst>
              <a:ext uri="{FF2B5EF4-FFF2-40B4-BE49-F238E27FC236}">
                <a16:creationId xmlns:a16="http://schemas.microsoft.com/office/drawing/2014/main" id="{C765FDF0-8164-4C8E-9C51-97BCA8DE54FC}"/>
              </a:ext>
            </a:extLst>
          </p:cNvPr>
          <p:cNvSpPr txBox="1">
            <a:spLocks noChangeArrowheads="1"/>
          </p:cNvSpPr>
          <p:nvPr/>
        </p:nvSpPr>
        <p:spPr bwMode="auto">
          <a:xfrm>
            <a:off x="4312687" y="1014703"/>
            <a:ext cx="4722128"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70000"/>
              </a:lnSpc>
              <a:spcBef>
                <a:spcPct val="0"/>
              </a:spcBef>
              <a:buFontTx/>
              <a:buNone/>
            </a:pPr>
            <a:r>
              <a:rPr lang="en-US" altLang="ja-JP" dirty="0">
                <a:latin typeface="MS UI Gothic" panose="020B0600070205080204" pitchFamily="50" charset="-128"/>
                <a:ea typeface="MS UI Gothic" panose="020B0600070205080204" pitchFamily="50" charset="-128"/>
              </a:rPr>
              <a:t>Emperor/king can travel between the three worlds.</a:t>
            </a:r>
          </a:p>
          <a:p>
            <a:pPr eaLnBrk="1" hangingPunct="1">
              <a:lnSpc>
                <a:spcPct val="70000"/>
              </a:lnSpc>
              <a:spcBef>
                <a:spcPct val="0"/>
              </a:spcBef>
              <a:buFontTx/>
              <a:buNone/>
            </a:pPr>
            <a:r>
              <a:rPr lang="en-US" altLang="ja-JP"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emperor, king</a:t>
            </a:r>
            <a:endParaRPr lang="en-US" altLang="ja-JP" dirty="0">
              <a:latin typeface="MS UI Gothic" panose="020B0600070205080204" pitchFamily="50" charset="-128"/>
              <a:ea typeface="MS UI Gothic" panose="020B0600070205080204" pitchFamily="50" charset="-128"/>
            </a:endParaRPr>
          </a:p>
        </p:txBody>
      </p:sp>
      <p:sp>
        <p:nvSpPr>
          <p:cNvPr id="15" name="矢印: 右 14">
            <a:extLst>
              <a:ext uri="{FF2B5EF4-FFF2-40B4-BE49-F238E27FC236}">
                <a16:creationId xmlns:a16="http://schemas.microsoft.com/office/drawing/2014/main" id="{73253C9D-7F85-4A5A-B751-500E83294322}"/>
              </a:ext>
            </a:extLst>
          </p:cNvPr>
          <p:cNvSpPr/>
          <p:nvPr/>
        </p:nvSpPr>
        <p:spPr>
          <a:xfrm rot="963665">
            <a:off x="4510419" y="2744688"/>
            <a:ext cx="1699428" cy="500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78694F26-BA43-4605-85CB-C8FD37774186}"/>
              </a:ext>
            </a:extLst>
          </p:cNvPr>
          <p:cNvPicPr>
            <a:picLocks noChangeAspect="1"/>
          </p:cNvPicPr>
          <p:nvPr/>
        </p:nvPicPr>
        <p:blipFill>
          <a:blip r:embed="rId5"/>
          <a:stretch>
            <a:fillRect/>
          </a:stretch>
        </p:blipFill>
        <p:spPr>
          <a:xfrm>
            <a:off x="-13648" y="465777"/>
            <a:ext cx="9144000" cy="466239"/>
          </a:xfrm>
          <a:prstGeom prst="rect">
            <a:avLst/>
          </a:prstGeom>
          <a:ln>
            <a:solidFill>
              <a:schemeClr val="tx1">
                <a:lumMod val="50000"/>
                <a:lumOff val="50000"/>
              </a:schemeClr>
            </a:solidFill>
          </a:ln>
        </p:spPr>
      </p:pic>
      <p:sp>
        <p:nvSpPr>
          <p:cNvPr id="20" name="テキスト ボックス 19">
            <a:extLst>
              <a:ext uri="{FF2B5EF4-FFF2-40B4-BE49-F238E27FC236}">
                <a16:creationId xmlns:a16="http://schemas.microsoft.com/office/drawing/2014/main" id="{8F7AA641-504C-4D76-AB5B-3EA48A37BF01}"/>
              </a:ext>
            </a:extLst>
          </p:cNvPr>
          <p:cNvSpPr txBox="1"/>
          <p:nvPr/>
        </p:nvSpPr>
        <p:spPr>
          <a:xfrm>
            <a:off x="25814" y="6176584"/>
            <a:ext cx="8760542" cy="646331"/>
          </a:xfrm>
          <a:prstGeom prst="rect">
            <a:avLst/>
          </a:prstGeom>
          <a:noFill/>
        </p:spPr>
        <p:txBody>
          <a:bodyPr wrap="square">
            <a:spAutoFit/>
          </a:bodyPr>
          <a:lstStyle/>
          <a:p>
            <a:r>
              <a:rPr lang="en-US" altLang="ja-JP" sz="1200" dirty="0"/>
              <a:t>https://commons.wikimedia.org/wiki/File:%E6%96%B0%E7%9F%B3%E5%99%A8%E6%99%82%E4%BB%A3%E8%89%AF%E6%B8%9A%E6%96%87%E5%8C%96_%E7%8E%89%E7%92%A7-Ritual_Object_(Bi)_MET_DT204.jpg</a:t>
            </a:r>
          </a:p>
          <a:p>
            <a:r>
              <a:rPr lang="en-US" altLang="ja-JP" sz="1200" dirty="0"/>
              <a:t>Metropolitan Museum of Art, CC0, via Wikimedia Commons</a:t>
            </a:r>
          </a:p>
        </p:txBody>
      </p:sp>
      <p:sp>
        <p:nvSpPr>
          <p:cNvPr id="21" name="テキスト ボックス 10">
            <a:extLst>
              <a:ext uri="{FF2B5EF4-FFF2-40B4-BE49-F238E27FC236}">
                <a16:creationId xmlns:a16="http://schemas.microsoft.com/office/drawing/2014/main" id="{1F9ACB62-E3EA-466A-8087-7ADFEDDEF9A4}"/>
              </a:ext>
            </a:extLst>
          </p:cNvPr>
          <p:cNvSpPr txBox="1">
            <a:spLocks noChangeArrowheads="1"/>
          </p:cNvSpPr>
          <p:nvPr/>
        </p:nvSpPr>
        <p:spPr bwMode="auto">
          <a:xfrm>
            <a:off x="1998777" y="4830887"/>
            <a:ext cx="6660128" cy="152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sz="3600" dirty="0">
                <a:latin typeface="MS UI Gothic" panose="020B0600070205080204" pitchFamily="50" charset="-128"/>
                <a:ea typeface="MS UI Gothic" panose="020B0600070205080204" pitchFamily="50" charset="-128"/>
              </a:rPr>
              <a:t>Chinese jade (</a:t>
            </a:r>
            <a:r>
              <a:rPr lang="ja-JP" altLang="en-US" sz="3600" dirty="0"/>
              <a:t>symbol of political power or religious authority</a:t>
            </a:r>
            <a:r>
              <a:rPr lang="en-US" altLang="ja-JP" sz="3600" dirty="0"/>
              <a:t>)</a:t>
            </a:r>
          </a:p>
          <a:p>
            <a:pPr eaLnBrk="1" hangingPunct="1">
              <a:lnSpc>
                <a:spcPct val="80000"/>
              </a:lnSpc>
              <a:spcBef>
                <a:spcPct val="0"/>
              </a:spcBef>
              <a:buNone/>
            </a:pP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jewel   ball</a:t>
            </a:r>
            <a:endParaRPr lang="en-US" altLang="ja-JP" sz="4400" dirty="0">
              <a:solidFill>
                <a:srgbClr val="FF0000"/>
              </a:solidFill>
              <a:latin typeface="MS UI Gothic" panose="020B0600070205080204" pitchFamily="50" charset="-128"/>
              <a:ea typeface="MS UI Gothic" panose="020B0600070205080204" pitchFamily="50" charset="-128"/>
            </a:endParaRPr>
          </a:p>
        </p:txBody>
      </p:sp>
      <p:pic>
        <p:nvPicPr>
          <p:cNvPr id="22" name="Picture 6">
            <a:extLst>
              <a:ext uri="{FF2B5EF4-FFF2-40B4-BE49-F238E27FC236}">
                <a16:creationId xmlns:a16="http://schemas.microsoft.com/office/drawing/2014/main" id="{441A0C36-A02B-42A2-97EA-9396BFDCD9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33" y="4707988"/>
            <a:ext cx="1650279" cy="1321547"/>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a:extLst>
              <a:ext uri="{FF2B5EF4-FFF2-40B4-BE49-F238E27FC236}">
                <a16:creationId xmlns:a16="http://schemas.microsoft.com/office/drawing/2014/main" id="{6694A0EA-3434-441D-8780-68DFB792F808}"/>
              </a:ext>
            </a:extLst>
          </p:cNvPr>
          <p:cNvPicPr>
            <a:picLocks noChangeAspect="1"/>
          </p:cNvPicPr>
          <p:nvPr/>
        </p:nvPicPr>
        <p:blipFill>
          <a:blip r:embed="rId7"/>
          <a:stretch>
            <a:fillRect/>
          </a:stretch>
        </p:blipFill>
        <p:spPr>
          <a:xfrm>
            <a:off x="2291147" y="3906035"/>
            <a:ext cx="611458" cy="581630"/>
          </a:xfrm>
          <a:prstGeom prst="rect">
            <a:avLst/>
          </a:prstGeom>
        </p:spPr>
      </p:pic>
      <p:sp>
        <p:nvSpPr>
          <p:cNvPr id="24" name="矢印: 右 23">
            <a:extLst>
              <a:ext uri="{FF2B5EF4-FFF2-40B4-BE49-F238E27FC236}">
                <a16:creationId xmlns:a16="http://schemas.microsoft.com/office/drawing/2014/main" id="{4D8295A2-F33C-4DAA-86A3-7A69F4D565AD}"/>
              </a:ext>
            </a:extLst>
          </p:cNvPr>
          <p:cNvSpPr/>
          <p:nvPr/>
        </p:nvSpPr>
        <p:spPr>
          <a:xfrm rot="19653493">
            <a:off x="1613390" y="4365708"/>
            <a:ext cx="77077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CA050674-3585-42D4-9627-6D501B2731D7}"/>
              </a:ext>
            </a:extLst>
          </p:cNvPr>
          <p:cNvSpPr/>
          <p:nvPr/>
        </p:nvSpPr>
        <p:spPr>
          <a:xfrm>
            <a:off x="2884893" y="3737362"/>
            <a:ext cx="3368615" cy="533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6742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E8034C17-6F23-4E5D-BD7D-CAB8BB99708D}"/>
              </a:ext>
            </a:extLst>
          </p:cNvPr>
          <p:cNvPicPr>
            <a:picLocks noChangeAspect="1"/>
          </p:cNvPicPr>
          <p:nvPr/>
        </p:nvPicPr>
        <p:blipFill>
          <a:blip r:embed="rId2"/>
          <a:stretch>
            <a:fillRect/>
          </a:stretch>
        </p:blipFill>
        <p:spPr>
          <a:xfrm>
            <a:off x="179870" y="1020756"/>
            <a:ext cx="3573725" cy="3413468"/>
          </a:xfrm>
          <a:prstGeom prst="rect">
            <a:avLst/>
          </a:prstGeom>
        </p:spPr>
      </p:pic>
      <p:pic>
        <p:nvPicPr>
          <p:cNvPr id="24" name="図 23">
            <a:extLst>
              <a:ext uri="{FF2B5EF4-FFF2-40B4-BE49-F238E27FC236}">
                <a16:creationId xmlns:a16="http://schemas.microsoft.com/office/drawing/2014/main" id="{A1722D1B-2840-48B2-B7AD-ACB2D8B4CA67}"/>
              </a:ext>
            </a:extLst>
          </p:cNvPr>
          <p:cNvPicPr>
            <a:picLocks noChangeAspect="1"/>
          </p:cNvPicPr>
          <p:nvPr/>
        </p:nvPicPr>
        <p:blipFill>
          <a:blip r:embed="rId3"/>
          <a:stretch>
            <a:fillRect/>
          </a:stretch>
        </p:blipFill>
        <p:spPr>
          <a:xfrm>
            <a:off x="3751111" y="1625512"/>
            <a:ext cx="1226520" cy="1276819"/>
          </a:xfrm>
          <a:prstGeom prst="rect">
            <a:avLst/>
          </a:prstGeom>
        </p:spPr>
      </p:pic>
      <p:pic>
        <p:nvPicPr>
          <p:cNvPr id="3" name="図 2">
            <a:extLst>
              <a:ext uri="{FF2B5EF4-FFF2-40B4-BE49-F238E27FC236}">
                <a16:creationId xmlns:a16="http://schemas.microsoft.com/office/drawing/2014/main" id="{A6F44736-6878-4D7F-A10D-9F171720D6CA}"/>
              </a:ext>
            </a:extLst>
          </p:cNvPr>
          <p:cNvPicPr>
            <a:picLocks noChangeAspect="1"/>
          </p:cNvPicPr>
          <p:nvPr/>
        </p:nvPicPr>
        <p:blipFill>
          <a:blip r:embed="rId4"/>
          <a:stretch>
            <a:fillRect/>
          </a:stretch>
        </p:blipFill>
        <p:spPr>
          <a:xfrm>
            <a:off x="0" y="15129"/>
            <a:ext cx="9144000" cy="471782"/>
          </a:xfrm>
          <a:prstGeom prst="rect">
            <a:avLst/>
          </a:prstGeom>
        </p:spPr>
      </p:pic>
      <p:pic>
        <p:nvPicPr>
          <p:cNvPr id="7" name="図 6">
            <a:extLst>
              <a:ext uri="{FF2B5EF4-FFF2-40B4-BE49-F238E27FC236}">
                <a16:creationId xmlns:a16="http://schemas.microsoft.com/office/drawing/2014/main" id="{C1413E61-5EF3-45DD-BEBB-D24067A30E01}"/>
              </a:ext>
            </a:extLst>
          </p:cNvPr>
          <p:cNvPicPr>
            <a:picLocks noChangeAspect="1"/>
          </p:cNvPicPr>
          <p:nvPr/>
        </p:nvPicPr>
        <p:blipFill>
          <a:blip r:embed="rId5"/>
          <a:stretch>
            <a:fillRect/>
          </a:stretch>
        </p:blipFill>
        <p:spPr>
          <a:xfrm>
            <a:off x="-24712" y="458474"/>
            <a:ext cx="9168712" cy="478118"/>
          </a:xfrm>
          <a:prstGeom prst="rect">
            <a:avLst/>
          </a:prstGeom>
        </p:spPr>
      </p:pic>
      <p:sp>
        <p:nvSpPr>
          <p:cNvPr id="27" name="吹き出し: 四角形 26">
            <a:extLst>
              <a:ext uri="{FF2B5EF4-FFF2-40B4-BE49-F238E27FC236}">
                <a16:creationId xmlns:a16="http://schemas.microsoft.com/office/drawing/2014/main" id="{EC7A3A3C-4A90-4A29-B93B-8B8594EA3461}"/>
              </a:ext>
            </a:extLst>
          </p:cNvPr>
          <p:cNvSpPr/>
          <p:nvPr/>
        </p:nvSpPr>
        <p:spPr>
          <a:xfrm>
            <a:off x="3637693" y="1061875"/>
            <a:ext cx="1104269" cy="478118"/>
          </a:xfrm>
          <a:prstGeom prst="wedgeRectCallout">
            <a:avLst>
              <a:gd name="adj1" fmla="val -47027"/>
              <a:gd name="adj2" fmla="val 11902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S UI Gothic" panose="020B0600070205080204" pitchFamily="50" charset="-128"/>
                <a:ea typeface="MS UI Gothic" panose="020B0600070205080204" pitchFamily="50" charset="-128"/>
              </a:rPr>
              <a:t>mine</a:t>
            </a:r>
            <a:endParaRPr kumimoji="1" lang="ja-JP" altLang="en-US" sz="3200" dirty="0">
              <a:solidFill>
                <a:schemeClr val="tx1"/>
              </a:solidFill>
              <a:latin typeface="MS UI Gothic" panose="020B0600070205080204" pitchFamily="50" charset="-128"/>
              <a:ea typeface="MS UI Gothic" panose="020B0600070205080204" pitchFamily="50" charset="-128"/>
            </a:endParaRPr>
          </a:p>
        </p:txBody>
      </p:sp>
      <p:cxnSp>
        <p:nvCxnSpPr>
          <p:cNvPr id="26" name="直線コネクタ 25">
            <a:extLst>
              <a:ext uri="{FF2B5EF4-FFF2-40B4-BE49-F238E27FC236}">
                <a16:creationId xmlns:a16="http://schemas.microsoft.com/office/drawing/2014/main" id="{DD151789-F395-44FA-BA37-3FED9A8B12B4}"/>
              </a:ext>
            </a:extLst>
          </p:cNvPr>
          <p:cNvCxnSpPr>
            <a:cxnSpLocks/>
          </p:cNvCxnSpPr>
          <p:nvPr/>
        </p:nvCxnSpPr>
        <p:spPr>
          <a:xfrm flipH="1">
            <a:off x="838705" y="1228003"/>
            <a:ext cx="924845" cy="766738"/>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966ACCCF-26B7-4D82-9D69-1A18B06862A6}"/>
              </a:ext>
            </a:extLst>
          </p:cNvPr>
          <p:cNvCxnSpPr>
            <a:cxnSpLocks/>
          </p:cNvCxnSpPr>
          <p:nvPr/>
        </p:nvCxnSpPr>
        <p:spPr>
          <a:xfrm flipH="1">
            <a:off x="555324" y="2637975"/>
            <a:ext cx="2859945"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07FD4FB7-BF73-40AA-9F4B-F80EAC259AA3}"/>
              </a:ext>
            </a:extLst>
          </p:cNvPr>
          <p:cNvCxnSpPr>
            <a:cxnSpLocks/>
          </p:cNvCxnSpPr>
          <p:nvPr/>
        </p:nvCxnSpPr>
        <p:spPr>
          <a:xfrm flipH="1">
            <a:off x="437593" y="4067916"/>
            <a:ext cx="3110279" cy="9109"/>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FC4C258-304B-489E-9EE7-330D140B62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042" y="3286776"/>
            <a:ext cx="778195" cy="9692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45C8283C-084D-49F8-8B02-D80CF7D7F1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300" y="3314807"/>
            <a:ext cx="778195" cy="969232"/>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直線コネクタ 44">
            <a:extLst>
              <a:ext uri="{FF2B5EF4-FFF2-40B4-BE49-F238E27FC236}">
                <a16:creationId xmlns:a16="http://schemas.microsoft.com/office/drawing/2014/main" id="{F332984D-CD85-4870-B6DC-8E6A0C739070}"/>
              </a:ext>
            </a:extLst>
          </p:cNvPr>
          <p:cNvCxnSpPr>
            <a:cxnSpLocks/>
          </p:cNvCxnSpPr>
          <p:nvPr/>
        </p:nvCxnSpPr>
        <p:spPr>
          <a:xfrm flipV="1">
            <a:off x="1879738" y="2819174"/>
            <a:ext cx="0" cy="1083583"/>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A5B80D44-B73C-4822-926A-446E291256C1}"/>
              </a:ext>
            </a:extLst>
          </p:cNvPr>
          <p:cNvCxnSpPr>
            <a:cxnSpLocks/>
          </p:cNvCxnSpPr>
          <p:nvPr/>
        </p:nvCxnSpPr>
        <p:spPr>
          <a:xfrm flipH="1">
            <a:off x="6652772" y="1060839"/>
            <a:ext cx="812556" cy="707617"/>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9C880428-6C8D-4CB5-8C9D-A42003229A71}"/>
              </a:ext>
            </a:extLst>
          </p:cNvPr>
          <p:cNvCxnSpPr>
            <a:cxnSpLocks/>
          </p:cNvCxnSpPr>
          <p:nvPr/>
        </p:nvCxnSpPr>
        <p:spPr>
          <a:xfrm flipH="1" flipV="1">
            <a:off x="7638583" y="1067400"/>
            <a:ext cx="823650" cy="707617"/>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D166568-2149-44A1-B2D1-C712F4931733}"/>
              </a:ext>
            </a:extLst>
          </p:cNvPr>
          <p:cNvCxnSpPr>
            <a:cxnSpLocks/>
          </p:cNvCxnSpPr>
          <p:nvPr/>
        </p:nvCxnSpPr>
        <p:spPr>
          <a:xfrm flipH="1">
            <a:off x="7125346" y="1540168"/>
            <a:ext cx="838988"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885A819E-9ACC-4CBC-9B0E-044F3EDCF9B3}"/>
              </a:ext>
            </a:extLst>
          </p:cNvPr>
          <p:cNvCxnSpPr>
            <a:cxnSpLocks/>
          </p:cNvCxnSpPr>
          <p:nvPr/>
        </p:nvCxnSpPr>
        <p:spPr>
          <a:xfrm flipH="1">
            <a:off x="7146397" y="2037123"/>
            <a:ext cx="838988"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05D9F6D6-0711-4042-839B-EDFB6B455076}"/>
              </a:ext>
            </a:extLst>
          </p:cNvPr>
          <p:cNvCxnSpPr>
            <a:cxnSpLocks/>
          </p:cNvCxnSpPr>
          <p:nvPr/>
        </p:nvCxnSpPr>
        <p:spPr>
          <a:xfrm flipH="1">
            <a:off x="6742500" y="2613591"/>
            <a:ext cx="1719733"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50B4527F-CD0D-43FA-9082-0782477B55D5}"/>
              </a:ext>
            </a:extLst>
          </p:cNvPr>
          <p:cNvCxnSpPr>
            <a:cxnSpLocks/>
          </p:cNvCxnSpPr>
          <p:nvPr/>
        </p:nvCxnSpPr>
        <p:spPr>
          <a:xfrm flipV="1">
            <a:off x="7565891" y="1720755"/>
            <a:ext cx="0" cy="727347"/>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E85C3F9E-7029-47EC-8701-37209B6BB635}"/>
              </a:ext>
            </a:extLst>
          </p:cNvPr>
          <p:cNvCxnSpPr>
            <a:cxnSpLocks/>
          </p:cNvCxnSpPr>
          <p:nvPr/>
        </p:nvCxnSpPr>
        <p:spPr>
          <a:xfrm flipV="1">
            <a:off x="7822437" y="2245467"/>
            <a:ext cx="176200" cy="166567"/>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F72FFAAE-AAEB-4AB4-AA2E-4A29A542ADA8}"/>
              </a:ext>
            </a:extLst>
          </p:cNvPr>
          <p:cNvCxnSpPr>
            <a:cxnSpLocks/>
          </p:cNvCxnSpPr>
          <p:nvPr/>
        </p:nvCxnSpPr>
        <p:spPr>
          <a:xfrm flipH="1" flipV="1">
            <a:off x="7124642" y="2262962"/>
            <a:ext cx="176200" cy="166567"/>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889B190F-FB44-4DB6-A23C-BEC43EA03575}"/>
              </a:ext>
            </a:extLst>
          </p:cNvPr>
          <p:cNvSpPr txBox="1"/>
          <p:nvPr/>
        </p:nvSpPr>
        <p:spPr>
          <a:xfrm>
            <a:off x="5422259" y="2721638"/>
            <a:ext cx="3573726" cy="923330"/>
          </a:xfrm>
          <a:prstGeom prst="rect">
            <a:avLst/>
          </a:prstGeom>
          <a:noFill/>
        </p:spPr>
        <p:txBody>
          <a:bodyPr wrap="square">
            <a:spAutoFit/>
          </a:bodyPr>
          <a:lstStyle/>
          <a:p>
            <a:pPr>
              <a:lnSpc>
                <a:spcPct val="70000"/>
              </a:lnSpc>
            </a:pPr>
            <a:r>
              <a:rPr lang="en-US" altLang="ja-JP" sz="3600" dirty="0">
                <a:latin typeface="MS UI Gothic" panose="020B0600070205080204" pitchFamily="50" charset="-128"/>
                <a:ea typeface="MS UI Gothic" panose="020B0600070205080204" pitchFamily="50" charset="-128"/>
              </a:rPr>
              <a:t>ore, mine, crystal</a:t>
            </a:r>
          </a:p>
          <a:p>
            <a:pPr>
              <a:lnSpc>
                <a:spcPct val="80000"/>
              </a:lnSpc>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metal, money</a:t>
            </a:r>
            <a:endParaRPr lang="ja-JP" altLang="en-US" sz="3600" dirty="0">
              <a:solidFill>
                <a:srgbClr val="FF0000"/>
              </a:solidFill>
              <a:latin typeface="MS UI Gothic" panose="020B0600070205080204" pitchFamily="50" charset="-128"/>
              <a:ea typeface="MS UI Gothic" panose="020B0600070205080204" pitchFamily="50" charset="-128"/>
            </a:endParaRPr>
          </a:p>
        </p:txBody>
      </p:sp>
      <p:cxnSp>
        <p:nvCxnSpPr>
          <p:cNvPr id="66" name="直線コネクタ 65">
            <a:extLst>
              <a:ext uri="{FF2B5EF4-FFF2-40B4-BE49-F238E27FC236}">
                <a16:creationId xmlns:a16="http://schemas.microsoft.com/office/drawing/2014/main" id="{A85B2FAF-E546-4866-A1F0-9E65B233422B}"/>
              </a:ext>
            </a:extLst>
          </p:cNvPr>
          <p:cNvCxnSpPr>
            <a:cxnSpLocks/>
          </p:cNvCxnSpPr>
          <p:nvPr/>
        </p:nvCxnSpPr>
        <p:spPr>
          <a:xfrm flipH="1">
            <a:off x="7161562" y="4228075"/>
            <a:ext cx="838988"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40895C43-BD4E-4A11-8110-29A0EA7D0EEA}"/>
              </a:ext>
            </a:extLst>
          </p:cNvPr>
          <p:cNvCxnSpPr>
            <a:cxnSpLocks/>
          </p:cNvCxnSpPr>
          <p:nvPr/>
        </p:nvCxnSpPr>
        <p:spPr>
          <a:xfrm flipH="1">
            <a:off x="7182613" y="4725030"/>
            <a:ext cx="838988"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35ED2EED-3BCB-4334-BB48-91A93D0694B3}"/>
              </a:ext>
            </a:extLst>
          </p:cNvPr>
          <p:cNvCxnSpPr>
            <a:cxnSpLocks/>
          </p:cNvCxnSpPr>
          <p:nvPr/>
        </p:nvCxnSpPr>
        <p:spPr>
          <a:xfrm flipH="1">
            <a:off x="6778716" y="5301498"/>
            <a:ext cx="1719733"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FB764230-6224-45C9-9604-63A1461F0B28}"/>
              </a:ext>
            </a:extLst>
          </p:cNvPr>
          <p:cNvCxnSpPr>
            <a:cxnSpLocks/>
          </p:cNvCxnSpPr>
          <p:nvPr/>
        </p:nvCxnSpPr>
        <p:spPr>
          <a:xfrm flipV="1">
            <a:off x="7602107" y="4408662"/>
            <a:ext cx="0" cy="727347"/>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CB116A7E-8F6F-45E8-9AC2-6840F908122D}"/>
              </a:ext>
            </a:extLst>
          </p:cNvPr>
          <p:cNvCxnSpPr>
            <a:cxnSpLocks/>
          </p:cNvCxnSpPr>
          <p:nvPr/>
        </p:nvCxnSpPr>
        <p:spPr>
          <a:xfrm flipH="1" flipV="1">
            <a:off x="7874683" y="4926588"/>
            <a:ext cx="220070" cy="209421"/>
          </a:xfrm>
          <a:prstGeom prst="line">
            <a:avLst/>
          </a:prstGeom>
          <a:ln w="165100" cap="rnd">
            <a:solidFill>
              <a:srgbClr val="FF0000">
                <a:alpha val="60000"/>
              </a:srgbClr>
            </a:solidFill>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0" name="矢印: 下 59">
            <a:extLst>
              <a:ext uri="{FF2B5EF4-FFF2-40B4-BE49-F238E27FC236}">
                <a16:creationId xmlns:a16="http://schemas.microsoft.com/office/drawing/2014/main" id="{6A78A0FB-A029-4711-BA7B-82087A96FDB3}"/>
              </a:ext>
            </a:extLst>
          </p:cNvPr>
          <p:cNvSpPr/>
          <p:nvPr/>
        </p:nvSpPr>
        <p:spPr>
          <a:xfrm>
            <a:off x="6991078" y="3611601"/>
            <a:ext cx="597126" cy="4249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5" name="テキスト ボックス 10">
            <a:extLst>
              <a:ext uri="{FF2B5EF4-FFF2-40B4-BE49-F238E27FC236}">
                <a16:creationId xmlns:a16="http://schemas.microsoft.com/office/drawing/2014/main" id="{FCC3272D-9F03-4B82-805F-DD6C1273DE02}"/>
              </a:ext>
            </a:extLst>
          </p:cNvPr>
          <p:cNvSpPr txBox="1">
            <a:spLocks noChangeArrowheads="1"/>
          </p:cNvSpPr>
          <p:nvPr/>
        </p:nvSpPr>
        <p:spPr bwMode="auto">
          <a:xfrm>
            <a:off x="3732444" y="5532576"/>
            <a:ext cx="53607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rPr>
              <a:t>Chinese jade (</a:t>
            </a:r>
            <a:r>
              <a:rPr lang="ja-JP" altLang="en-US" dirty="0">
                <a:latin typeface="MS UI Gothic" panose="020B0600070205080204" pitchFamily="50" charset="-128"/>
                <a:ea typeface="MS UI Gothic" panose="020B0600070205080204" pitchFamily="50" charset="-128"/>
              </a:rPr>
              <a:t>symbol of political or religious authority</a:t>
            </a:r>
            <a:r>
              <a:rPr lang="en-US" altLang="ja-JP" dirty="0">
                <a:latin typeface="MS UI Gothic" panose="020B0600070205080204" pitchFamily="50" charset="-128"/>
                <a:ea typeface="MS UI Gothic" panose="020B0600070205080204" pitchFamily="50" charset="-128"/>
              </a:rPr>
              <a:t>)</a:t>
            </a:r>
          </a:p>
          <a:p>
            <a:pPr eaLnBrk="1" hangingPunct="1">
              <a:lnSpc>
                <a:spcPct val="80000"/>
              </a:lnSpc>
              <a:spcBef>
                <a:spcPct val="0"/>
              </a:spcBef>
              <a:buNone/>
            </a:pPr>
            <a:r>
              <a:rPr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 jewel   ball</a:t>
            </a:r>
            <a:endParaRPr lang="en-US" altLang="ja-JP" sz="3600" dirty="0">
              <a:solidFill>
                <a:srgbClr val="FF0000"/>
              </a:solidFill>
              <a:latin typeface="MS UI Gothic" panose="020B0600070205080204" pitchFamily="50" charset="-128"/>
              <a:ea typeface="MS UI Gothic" panose="020B0600070205080204" pitchFamily="50" charset="-128"/>
            </a:endParaRPr>
          </a:p>
        </p:txBody>
      </p:sp>
      <p:pic>
        <p:nvPicPr>
          <p:cNvPr id="76" name="Picture 2">
            <a:extLst>
              <a:ext uri="{FF2B5EF4-FFF2-40B4-BE49-F238E27FC236}">
                <a16:creationId xmlns:a16="http://schemas.microsoft.com/office/drawing/2014/main" id="{A7E42542-E8DA-497C-AC55-0ECECE868E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2367" y="3525602"/>
            <a:ext cx="2698213" cy="2023659"/>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直線コネクタ 78">
            <a:extLst>
              <a:ext uri="{FF2B5EF4-FFF2-40B4-BE49-F238E27FC236}">
                <a16:creationId xmlns:a16="http://schemas.microsoft.com/office/drawing/2014/main" id="{C4CA129B-0B1E-4863-A3C3-45EDD1920874}"/>
              </a:ext>
            </a:extLst>
          </p:cNvPr>
          <p:cNvCxnSpPr>
            <a:cxnSpLocks/>
          </p:cNvCxnSpPr>
          <p:nvPr/>
        </p:nvCxnSpPr>
        <p:spPr>
          <a:xfrm flipH="1">
            <a:off x="585804" y="3290247"/>
            <a:ext cx="2859945"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89C572A0-C16A-4DB8-89BA-93AB9BD4422E}"/>
              </a:ext>
            </a:extLst>
          </p:cNvPr>
          <p:cNvCxnSpPr>
            <a:cxnSpLocks/>
          </p:cNvCxnSpPr>
          <p:nvPr/>
        </p:nvCxnSpPr>
        <p:spPr>
          <a:xfrm>
            <a:off x="1978558" y="1223152"/>
            <a:ext cx="924845" cy="766738"/>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24EBBC2B-4BE1-4E48-899D-6BFF1EDB21B4}"/>
              </a:ext>
            </a:extLst>
          </p:cNvPr>
          <p:cNvSpPr txBox="1"/>
          <p:nvPr/>
        </p:nvSpPr>
        <p:spPr>
          <a:xfrm>
            <a:off x="97536" y="4368142"/>
            <a:ext cx="3895168" cy="646331"/>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https://commons.wikimedia.org/wiki/File:Jades_for_sale_at_Khotan_Jade_Market.jpg</a:t>
            </a:r>
          </a:p>
          <a:p>
            <a:r>
              <a:rPr lang="ja-JP" altLang="en-US" sz="1200" dirty="0">
                <a:latin typeface="MS UI Gothic" panose="020B0600070205080204" pitchFamily="50" charset="-128"/>
                <a:ea typeface="MS UI Gothic" panose="020B0600070205080204" pitchFamily="50" charset="-128"/>
              </a:rPr>
              <a:t>John Hill, CC BY-SA 3.0, via Wikimedia Commons</a:t>
            </a:r>
          </a:p>
        </p:txBody>
      </p:sp>
      <p:pic>
        <p:nvPicPr>
          <p:cNvPr id="87" name="Picture 6">
            <a:extLst>
              <a:ext uri="{FF2B5EF4-FFF2-40B4-BE49-F238E27FC236}">
                <a16:creationId xmlns:a16="http://schemas.microsoft.com/office/drawing/2014/main" id="{880FBCC3-CF2D-45A8-BB7B-9E831E7106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3759" y="5004190"/>
            <a:ext cx="1650279" cy="1321547"/>
          </a:xfrm>
          <a:prstGeom prst="rect">
            <a:avLst/>
          </a:prstGeom>
          <a:noFill/>
          <a:extLst>
            <a:ext uri="{909E8E84-426E-40DD-AFC4-6F175D3DCCD1}">
              <a14:hiddenFill xmlns:a14="http://schemas.microsoft.com/office/drawing/2010/main">
                <a:solidFill>
                  <a:srgbClr val="FFFFFF"/>
                </a:solidFill>
              </a14:hiddenFill>
            </a:ext>
          </a:extLst>
        </p:spPr>
      </p:pic>
      <p:sp>
        <p:nvSpPr>
          <p:cNvPr id="89" name="テキスト ボックス 88">
            <a:extLst>
              <a:ext uri="{FF2B5EF4-FFF2-40B4-BE49-F238E27FC236}">
                <a16:creationId xmlns:a16="http://schemas.microsoft.com/office/drawing/2014/main" id="{F5AC4FF5-B226-4512-8FBB-E75C001462CB}"/>
              </a:ext>
            </a:extLst>
          </p:cNvPr>
          <p:cNvSpPr txBox="1"/>
          <p:nvPr/>
        </p:nvSpPr>
        <p:spPr>
          <a:xfrm>
            <a:off x="82572" y="6313024"/>
            <a:ext cx="4143939"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https://commons.wikimedia.org/wiki/File:MET_DP210602.jpg</a:t>
            </a:r>
          </a:p>
          <a:p>
            <a:r>
              <a:rPr lang="ja-JP" altLang="en-US" sz="1200" dirty="0">
                <a:latin typeface="MS UI Gothic" panose="020B0600070205080204" pitchFamily="50" charset="-128"/>
                <a:ea typeface="MS UI Gothic" panose="020B0600070205080204" pitchFamily="50" charset="-128"/>
              </a:rPr>
              <a:t>Metropolitan Museum of Art, CC0, via Wikimedia Commons</a:t>
            </a:r>
          </a:p>
        </p:txBody>
      </p:sp>
    </p:spTree>
    <p:extLst>
      <p:ext uri="{BB962C8B-B14F-4D97-AF65-F5344CB8AC3E}">
        <p14:creationId xmlns:p14="http://schemas.microsoft.com/office/powerpoint/2010/main" val="3590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6F5C9B6-A3DC-4477-A5C0-B9B4A1E56D8A}"/>
              </a:ext>
            </a:extLst>
          </p:cNvPr>
          <p:cNvPicPr>
            <a:picLocks noChangeAspect="1"/>
          </p:cNvPicPr>
          <p:nvPr/>
        </p:nvPicPr>
        <p:blipFill>
          <a:blip r:embed="rId2"/>
          <a:stretch>
            <a:fillRect/>
          </a:stretch>
        </p:blipFill>
        <p:spPr>
          <a:xfrm>
            <a:off x="0" y="33343"/>
            <a:ext cx="9144000" cy="479012"/>
          </a:xfrm>
          <a:prstGeom prst="rect">
            <a:avLst/>
          </a:prstGeom>
        </p:spPr>
      </p:pic>
      <p:pic>
        <p:nvPicPr>
          <p:cNvPr id="4" name="図 3" descr="テキスト, アイコン&#10;&#10;自動的に生成された説明">
            <a:extLst>
              <a:ext uri="{FF2B5EF4-FFF2-40B4-BE49-F238E27FC236}">
                <a16:creationId xmlns:a16="http://schemas.microsoft.com/office/drawing/2014/main" id="{97A4AE6F-F616-4EE1-9718-743D35C4F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4153" y="3949763"/>
            <a:ext cx="2308117" cy="2308117"/>
          </a:xfrm>
          <a:prstGeom prst="rect">
            <a:avLst/>
          </a:prstGeom>
        </p:spPr>
      </p:pic>
      <p:pic>
        <p:nvPicPr>
          <p:cNvPr id="6" name="図 5">
            <a:extLst>
              <a:ext uri="{FF2B5EF4-FFF2-40B4-BE49-F238E27FC236}">
                <a16:creationId xmlns:a16="http://schemas.microsoft.com/office/drawing/2014/main" id="{ABC9A6AD-F5C8-4893-B16F-80B366DC95C1}"/>
              </a:ext>
            </a:extLst>
          </p:cNvPr>
          <p:cNvPicPr>
            <a:picLocks noChangeAspect="1"/>
          </p:cNvPicPr>
          <p:nvPr/>
        </p:nvPicPr>
        <p:blipFill>
          <a:blip r:embed="rId4"/>
          <a:stretch>
            <a:fillRect/>
          </a:stretch>
        </p:blipFill>
        <p:spPr>
          <a:xfrm>
            <a:off x="0" y="508825"/>
            <a:ext cx="9144000" cy="914400"/>
          </a:xfrm>
          <a:prstGeom prst="rect">
            <a:avLst/>
          </a:prstGeom>
        </p:spPr>
      </p:pic>
      <p:sp>
        <p:nvSpPr>
          <p:cNvPr id="8" name="テキスト ボックス 7">
            <a:extLst>
              <a:ext uri="{FF2B5EF4-FFF2-40B4-BE49-F238E27FC236}">
                <a16:creationId xmlns:a16="http://schemas.microsoft.com/office/drawing/2014/main" id="{F87BF214-C1E1-467F-8C23-AFCB6DD5A480}"/>
              </a:ext>
            </a:extLst>
          </p:cNvPr>
          <p:cNvSpPr txBox="1"/>
          <p:nvPr/>
        </p:nvSpPr>
        <p:spPr>
          <a:xfrm>
            <a:off x="25814" y="6135640"/>
            <a:ext cx="8760542" cy="646331"/>
          </a:xfrm>
          <a:prstGeom prst="rect">
            <a:avLst/>
          </a:prstGeom>
          <a:noFill/>
        </p:spPr>
        <p:txBody>
          <a:bodyPr wrap="square">
            <a:spAutoFit/>
          </a:bodyPr>
          <a:lstStyle/>
          <a:p>
            <a:r>
              <a:rPr lang="en-US" altLang="ja-JP" sz="1200" dirty="0"/>
              <a:t>https://commons.wikimedia.org/wiki/File:%E6%96%B0%E7%9F%B3%E5%99%A8%E6%99%82%E4%BB%A3%E8%89%AF%E6%B8%9A%E6%96%87%E5%8C%96_%E7%8E%89%E7%92%A7-Ritual_Object_(Bi)_MET_DT204.jpg</a:t>
            </a:r>
          </a:p>
          <a:p>
            <a:r>
              <a:rPr lang="en-US" altLang="ja-JP" sz="1200" dirty="0"/>
              <a:t>Metropolitan Museum of Art, CC0, via Wikimedia Commons</a:t>
            </a:r>
          </a:p>
        </p:txBody>
      </p:sp>
      <p:sp>
        <p:nvSpPr>
          <p:cNvPr id="13" name="テキスト ボックス 10">
            <a:extLst>
              <a:ext uri="{FF2B5EF4-FFF2-40B4-BE49-F238E27FC236}">
                <a16:creationId xmlns:a16="http://schemas.microsoft.com/office/drawing/2014/main" id="{82E2A67D-6249-467A-A416-FC5B17A1AE12}"/>
              </a:ext>
            </a:extLst>
          </p:cNvPr>
          <p:cNvSpPr txBox="1">
            <a:spLocks noChangeArrowheads="1"/>
          </p:cNvSpPr>
          <p:nvPr/>
        </p:nvSpPr>
        <p:spPr bwMode="auto">
          <a:xfrm>
            <a:off x="1757406" y="4996193"/>
            <a:ext cx="5033844"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sz="2800" dirty="0">
                <a:latin typeface="MS UI Gothic" panose="020B0600070205080204" pitchFamily="50" charset="-128"/>
                <a:ea typeface="MS UI Gothic" panose="020B0600070205080204" pitchFamily="50" charset="-128"/>
              </a:rPr>
              <a:t>Chinese jade (</a:t>
            </a:r>
            <a:r>
              <a:rPr lang="ja-JP" altLang="en-US" sz="2800" dirty="0"/>
              <a:t>symbol of political power or religious authority</a:t>
            </a:r>
            <a:r>
              <a:rPr lang="en-US" altLang="ja-JP" sz="2800" dirty="0"/>
              <a:t>)</a:t>
            </a:r>
          </a:p>
          <a:p>
            <a:pPr eaLnBrk="1" hangingPunct="1">
              <a:lnSpc>
                <a:spcPct val="80000"/>
              </a:lnSpc>
              <a:spcBef>
                <a:spcPct val="0"/>
              </a:spcBef>
              <a:buNone/>
            </a:pPr>
            <a:r>
              <a:rPr lang="en-US" altLang="ja-JP" sz="28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symbol of emperor/king</a:t>
            </a:r>
            <a:endParaRPr lang="en-US" altLang="ja-JP" sz="2800" dirty="0">
              <a:solidFill>
                <a:srgbClr val="FF0000"/>
              </a:solidFill>
              <a:latin typeface="MS UI Gothic" panose="020B0600070205080204" pitchFamily="50" charset="-128"/>
              <a:ea typeface="MS UI Gothic" panose="020B0600070205080204" pitchFamily="50" charset="-128"/>
            </a:endParaRPr>
          </a:p>
        </p:txBody>
      </p:sp>
      <p:pic>
        <p:nvPicPr>
          <p:cNvPr id="8198" name="Picture 6">
            <a:extLst>
              <a:ext uri="{FF2B5EF4-FFF2-40B4-BE49-F238E27FC236}">
                <a16:creationId xmlns:a16="http://schemas.microsoft.com/office/drawing/2014/main" id="{79E4E7E6-3401-499B-8639-8E567CCB66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730" y="5147500"/>
            <a:ext cx="1326020" cy="1061880"/>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DCC175E5-652E-4186-B288-F834BD3FD71D}"/>
              </a:ext>
            </a:extLst>
          </p:cNvPr>
          <p:cNvPicPr>
            <a:picLocks noChangeAspect="1"/>
          </p:cNvPicPr>
          <p:nvPr/>
        </p:nvPicPr>
        <p:blipFill>
          <a:blip r:embed="rId6"/>
          <a:stretch>
            <a:fillRect/>
          </a:stretch>
        </p:blipFill>
        <p:spPr>
          <a:xfrm>
            <a:off x="1935365" y="4378497"/>
            <a:ext cx="611458" cy="581630"/>
          </a:xfrm>
          <a:prstGeom prst="rect">
            <a:avLst/>
          </a:prstGeom>
        </p:spPr>
      </p:pic>
      <p:sp>
        <p:nvSpPr>
          <p:cNvPr id="17" name="矢印: 右 16">
            <a:extLst>
              <a:ext uri="{FF2B5EF4-FFF2-40B4-BE49-F238E27FC236}">
                <a16:creationId xmlns:a16="http://schemas.microsoft.com/office/drawing/2014/main" id="{6E30456A-C4C2-424A-B06C-5A7D989EF91D}"/>
              </a:ext>
            </a:extLst>
          </p:cNvPr>
          <p:cNvSpPr/>
          <p:nvPr/>
        </p:nvSpPr>
        <p:spPr>
          <a:xfrm rot="20036165">
            <a:off x="1225802" y="4619228"/>
            <a:ext cx="77077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BED56CA0-659D-499B-A265-D92FAEB286F5}"/>
              </a:ext>
            </a:extLst>
          </p:cNvPr>
          <p:cNvCxnSpPr/>
          <p:nvPr/>
        </p:nvCxnSpPr>
        <p:spPr>
          <a:xfrm>
            <a:off x="597422" y="1697111"/>
            <a:ext cx="951872"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4287486-01AF-423D-B426-38169EC3091F}"/>
              </a:ext>
            </a:extLst>
          </p:cNvPr>
          <p:cNvCxnSpPr/>
          <p:nvPr/>
        </p:nvCxnSpPr>
        <p:spPr>
          <a:xfrm>
            <a:off x="597422" y="2512142"/>
            <a:ext cx="951872"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94FE027-E836-47B1-91D7-B8B2C723E7B7}"/>
              </a:ext>
            </a:extLst>
          </p:cNvPr>
          <p:cNvCxnSpPr>
            <a:cxnSpLocks/>
          </p:cNvCxnSpPr>
          <p:nvPr/>
        </p:nvCxnSpPr>
        <p:spPr>
          <a:xfrm>
            <a:off x="339823" y="3542066"/>
            <a:ext cx="1600191"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テキスト ボックス 10">
            <a:extLst>
              <a:ext uri="{FF2B5EF4-FFF2-40B4-BE49-F238E27FC236}">
                <a16:creationId xmlns:a16="http://schemas.microsoft.com/office/drawing/2014/main" id="{44BF51E3-BF2A-46DA-BE1E-33FE277B6F35}"/>
              </a:ext>
            </a:extLst>
          </p:cNvPr>
          <p:cNvSpPr txBox="1">
            <a:spLocks noChangeArrowheads="1"/>
          </p:cNvSpPr>
          <p:nvPr/>
        </p:nvSpPr>
        <p:spPr bwMode="auto">
          <a:xfrm>
            <a:off x="238124" y="1710500"/>
            <a:ext cx="2180611"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rPr>
              <a:t>the heaven</a:t>
            </a:r>
          </a:p>
        </p:txBody>
      </p:sp>
      <p:sp>
        <p:nvSpPr>
          <p:cNvPr id="24" name="テキスト ボックス 10">
            <a:extLst>
              <a:ext uri="{FF2B5EF4-FFF2-40B4-BE49-F238E27FC236}">
                <a16:creationId xmlns:a16="http://schemas.microsoft.com/office/drawing/2014/main" id="{179A2F26-A1DF-4D5F-83FB-0714CE8D1838}"/>
              </a:ext>
            </a:extLst>
          </p:cNvPr>
          <p:cNvSpPr txBox="1">
            <a:spLocks noChangeArrowheads="1"/>
          </p:cNvSpPr>
          <p:nvPr/>
        </p:nvSpPr>
        <p:spPr bwMode="auto">
          <a:xfrm>
            <a:off x="240844" y="3554839"/>
            <a:ext cx="3171307"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rPr>
              <a:t>the world for the dead (ancestors)</a:t>
            </a:r>
          </a:p>
        </p:txBody>
      </p:sp>
      <p:sp>
        <p:nvSpPr>
          <p:cNvPr id="25" name="テキスト ボックス 10">
            <a:extLst>
              <a:ext uri="{FF2B5EF4-FFF2-40B4-BE49-F238E27FC236}">
                <a16:creationId xmlns:a16="http://schemas.microsoft.com/office/drawing/2014/main" id="{0956B7D3-F1DE-4D7B-8566-4994EF90433A}"/>
              </a:ext>
            </a:extLst>
          </p:cNvPr>
          <p:cNvSpPr txBox="1">
            <a:spLocks noChangeArrowheads="1"/>
          </p:cNvSpPr>
          <p:nvPr/>
        </p:nvSpPr>
        <p:spPr bwMode="auto">
          <a:xfrm>
            <a:off x="303529" y="2468335"/>
            <a:ext cx="2180611"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rPr>
              <a:t>the world of human</a:t>
            </a:r>
          </a:p>
        </p:txBody>
      </p:sp>
      <p:pic>
        <p:nvPicPr>
          <p:cNvPr id="19" name="図 18">
            <a:extLst>
              <a:ext uri="{FF2B5EF4-FFF2-40B4-BE49-F238E27FC236}">
                <a16:creationId xmlns:a16="http://schemas.microsoft.com/office/drawing/2014/main" id="{0E602389-0D99-4EA5-9789-A910B708FD42}"/>
              </a:ext>
            </a:extLst>
          </p:cNvPr>
          <p:cNvPicPr>
            <a:picLocks noChangeAspect="1"/>
          </p:cNvPicPr>
          <p:nvPr/>
        </p:nvPicPr>
        <p:blipFill>
          <a:blip r:embed="rId7"/>
          <a:stretch>
            <a:fillRect/>
          </a:stretch>
        </p:blipFill>
        <p:spPr>
          <a:xfrm>
            <a:off x="2267896" y="1717127"/>
            <a:ext cx="1058183" cy="1891739"/>
          </a:xfrm>
          <a:prstGeom prst="rect">
            <a:avLst/>
          </a:prstGeom>
        </p:spPr>
      </p:pic>
      <p:cxnSp>
        <p:nvCxnSpPr>
          <p:cNvPr id="29" name="直線コネクタ 28">
            <a:extLst>
              <a:ext uri="{FF2B5EF4-FFF2-40B4-BE49-F238E27FC236}">
                <a16:creationId xmlns:a16="http://schemas.microsoft.com/office/drawing/2014/main" id="{F2003775-FF91-4223-AA2D-E659E21E0F98}"/>
              </a:ext>
            </a:extLst>
          </p:cNvPr>
          <p:cNvCxnSpPr>
            <a:cxnSpLocks/>
          </p:cNvCxnSpPr>
          <p:nvPr/>
        </p:nvCxnSpPr>
        <p:spPr>
          <a:xfrm flipV="1">
            <a:off x="3412151" y="1858826"/>
            <a:ext cx="0" cy="160834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図 29">
            <a:extLst>
              <a:ext uri="{FF2B5EF4-FFF2-40B4-BE49-F238E27FC236}">
                <a16:creationId xmlns:a16="http://schemas.microsoft.com/office/drawing/2014/main" id="{F8D41B7E-FF4B-43E3-BBF5-7798DCF4F640}"/>
              </a:ext>
            </a:extLst>
          </p:cNvPr>
          <p:cNvPicPr>
            <a:picLocks noChangeAspect="1"/>
          </p:cNvPicPr>
          <p:nvPr/>
        </p:nvPicPr>
        <p:blipFill>
          <a:blip r:embed="rId8"/>
          <a:stretch>
            <a:fillRect/>
          </a:stretch>
        </p:blipFill>
        <p:spPr>
          <a:xfrm>
            <a:off x="4055550" y="1890116"/>
            <a:ext cx="1134446" cy="1003016"/>
          </a:xfrm>
          <a:prstGeom prst="rect">
            <a:avLst/>
          </a:prstGeom>
        </p:spPr>
      </p:pic>
      <p:sp>
        <p:nvSpPr>
          <p:cNvPr id="36" name="矢印: 右 35">
            <a:extLst>
              <a:ext uri="{FF2B5EF4-FFF2-40B4-BE49-F238E27FC236}">
                <a16:creationId xmlns:a16="http://schemas.microsoft.com/office/drawing/2014/main" id="{5D1A6271-EAA9-4104-874F-D85ABEC9B1FD}"/>
              </a:ext>
            </a:extLst>
          </p:cNvPr>
          <p:cNvSpPr/>
          <p:nvPr/>
        </p:nvSpPr>
        <p:spPr>
          <a:xfrm>
            <a:off x="3591968" y="231107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10">
            <a:extLst>
              <a:ext uri="{FF2B5EF4-FFF2-40B4-BE49-F238E27FC236}">
                <a16:creationId xmlns:a16="http://schemas.microsoft.com/office/drawing/2014/main" id="{EA80ABBB-6529-4F60-B617-41A03E34CD0C}"/>
              </a:ext>
            </a:extLst>
          </p:cNvPr>
          <p:cNvSpPr txBox="1">
            <a:spLocks noChangeArrowheads="1"/>
          </p:cNvSpPr>
          <p:nvPr/>
        </p:nvSpPr>
        <p:spPr bwMode="auto">
          <a:xfrm>
            <a:off x="5104416" y="1863660"/>
            <a:ext cx="3993586"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70000"/>
              </a:lnSpc>
              <a:spcBef>
                <a:spcPct val="0"/>
              </a:spcBef>
              <a:buFontTx/>
              <a:buNone/>
            </a:pPr>
            <a:r>
              <a:rPr lang="en-US" altLang="ja-JP" sz="2800" dirty="0">
                <a:latin typeface="MS UI Gothic" panose="020B0600070205080204" pitchFamily="50" charset="-128"/>
                <a:ea typeface="MS UI Gothic" panose="020B0600070205080204" pitchFamily="50" charset="-128"/>
              </a:rPr>
              <a:t>Emperor/king can travel between the three worlds.</a:t>
            </a:r>
          </a:p>
          <a:p>
            <a:pPr eaLnBrk="1" hangingPunct="1">
              <a:lnSpc>
                <a:spcPct val="70000"/>
              </a:lnSpc>
              <a:spcBef>
                <a:spcPct val="0"/>
              </a:spcBef>
              <a:buFontTx/>
              <a:buNone/>
            </a:pPr>
            <a:r>
              <a:rPr lang="en-US" altLang="ja-JP" sz="28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emperor, king</a:t>
            </a:r>
            <a:endParaRPr lang="en-US" altLang="ja-JP" sz="2800" dirty="0">
              <a:solidFill>
                <a:srgbClr val="FF0000"/>
              </a:solidFill>
              <a:latin typeface="MS UI Gothic" panose="020B0600070205080204" pitchFamily="50" charset="-128"/>
              <a:ea typeface="MS UI Gothic" panose="020B0600070205080204" pitchFamily="50" charset="-128"/>
            </a:endParaRPr>
          </a:p>
        </p:txBody>
      </p:sp>
      <p:pic>
        <p:nvPicPr>
          <p:cNvPr id="33" name="図 32">
            <a:extLst>
              <a:ext uri="{FF2B5EF4-FFF2-40B4-BE49-F238E27FC236}">
                <a16:creationId xmlns:a16="http://schemas.microsoft.com/office/drawing/2014/main" id="{BA5A1CE0-65ED-4B36-8643-3A94B5BBC992}"/>
              </a:ext>
            </a:extLst>
          </p:cNvPr>
          <p:cNvPicPr>
            <a:picLocks noChangeAspect="1"/>
          </p:cNvPicPr>
          <p:nvPr/>
        </p:nvPicPr>
        <p:blipFill>
          <a:blip r:embed="rId9"/>
          <a:stretch>
            <a:fillRect/>
          </a:stretch>
        </p:blipFill>
        <p:spPr>
          <a:xfrm>
            <a:off x="4083856" y="3798839"/>
            <a:ext cx="1176303" cy="1199368"/>
          </a:xfrm>
          <a:prstGeom prst="rect">
            <a:avLst/>
          </a:prstGeom>
        </p:spPr>
      </p:pic>
      <p:sp>
        <p:nvSpPr>
          <p:cNvPr id="40" name="矢印: 右 39">
            <a:extLst>
              <a:ext uri="{FF2B5EF4-FFF2-40B4-BE49-F238E27FC236}">
                <a16:creationId xmlns:a16="http://schemas.microsoft.com/office/drawing/2014/main" id="{DC20DCEE-267E-479E-B08C-7549F4A18C1E}"/>
              </a:ext>
            </a:extLst>
          </p:cNvPr>
          <p:cNvSpPr/>
          <p:nvPr/>
        </p:nvSpPr>
        <p:spPr>
          <a:xfrm rot="5400000">
            <a:off x="4386486" y="2874852"/>
            <a:ext cx="486287"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右 40">
            <a:extLst>
              <a:ext uri="{FF2B5EF4-FFF2-40B4-BE49-F238E27FC236}">
                <a16:creationId xmlns:a16="http://schemas.microsoft.com/office/drawing/2014/main" id="{2D37CF88-9F1F-4801-A53D-53F324FA02D8}"/>
              </a:ext>
            </a:extLst>
          </p:cNvPr>
          <p:cNvSpPr/>
          <p:nvPr/>
        </p:nvSpPr>
        <p:spPr>
          <a:xfrm rot="21077798">
            <a:off x="2594203" y="4194617"/>
            <a:ext cx="1286902"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矢印: 右 41">
            <a:extLst>
              <a:ext uri="{FF2B5EF4-FFF2-40B4-BE49-F238E27FC236}">
                <a16:creationId xmlns:a16="http://schemas.microsoft.com/office/drawing/2014/main" id="{0EB7EA4F-0401-40BF-AACA-7BEFA7A05F82}"/>
              </a:ext>
            </a:extLst>
          </p:cNvPr>
          <p:cNvSpPr/>
          <p:nvPr/>
        </p:nvSpPr>
        <p:spPr>
          <a:xfrm rot="1233555">
            <a:off x="5608664" y="4228156"/>
            <a:ext cx="1149760"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10">
            <a:extLst>
              <a:ext uri="{FF2B5EF4-FFF2-40B4-BE49-F238E27FC236}">
                <a16:creationId xmlns:a16="http://schemas.microsoft.com/office/drawing/2014/main" id="{6F1EA67D-6FD8-4E94-9715-CAF1813836DD}"/>
              </a:ext>
            </a:extLst>
          </p:cNvPr>
          <p:cNvSpPr txBox="1">
            <a:spLocks noChangeArrowheads="1"/>
          </p:cNvSpPr>
          <p:nvPr/>
        </p:nvSpPr>
        <p:spPr bwMode="auto">
          <a:xfrm>
            <a:off x="3917940" y="3364379"/>
            <a:ext cx="1692371"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rPr>
              <a:t>territory</a:t>
            </a:r>
          </a:p>
        </p:txBody>
      </p:sp>
      <p:sp>
        <p:nvSpPr>
          <p:cNvPr id="44" name="テキスト ボックス 10">
            <a:extLst>
              <a:ext uri="{FF2B5EF4-FFF2-40B4-BE49-F238E27FC236}">
                <a16:creationId xmlns:a16="http://schemas.microsoft.com/office/drawing/2014/main" id="{0EAA619C-CAB5-459B-9E6D-2186F2F33C7C}"/>
              </a:ext>
            </a:extLst>
          </p:cNvPr>
          <p:cNvSpPr txBox="1">
            <a:spLocks noChangeArrowheads="1"/>
          </p:cNvSpPr>
          <p:nvPr/>
        </p:nvSpPr>
        <p:spPr bwMode="auto">
          <a:xfrm>
            <a:off x="5776227" y="3392425"/>
            <a:ext cx="3321775"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rPr>
              <a:t>kingdom</a:t>
            </a:r>
          </a:p>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sym typeface="Wingdings" panose="05000000000000000000" pitchFamily="2" charset="2"/>
              </a:rPr>
              <a:t> country, nation</a:t>
            </a:r>
            <a:endParaRPr lang="en-US" altLang="ja-JP"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98182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24" grpId="0"/>
      <p:bldP spid="25" grpId="0"/>
      <p:bldP spid="37" grpId="0"/>
      <p:bldP spid="43" grpId="0"/>
      <p:bldP spid="44"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3258</TotalTime>
  <Words>517</Words>
  <Application>Microsoft Office PowerPoint</Application>
  <PresentationFormat>画面に合わせる (4:3)</PresentationFormat>
  <Paragraphs>42</Paragraphs>
  <Slides>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MS UI Gothic</vt:lpstr>
      <vt:lpstr>游ゴシック</vt:lpstr>
      <vt:lpstr>Arial</vt:lpstr>
      <vt:lpstr>Calibri</vt:lpstr>
      <vt:lpstr>Calibri Light</vt:lpstr>
      <vt:lpstr>Office テーマ</vt:lpstr>
      <vt:lpstr>Free Kanji Material  無料漢字教材 kanji0164-0166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96</cp:revision>
  <dcterms:created xsi:type="dcterms:W3CDTF">2022-02-04T14:29:48Z</dcterms:created>
  <dcterms:modified xsi:type="dcterms:W3CDTF">2022-03-05T05:41:51Z</dcterms:modified>
</cp:coreProperties>
</file>