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542" r:id="rId2"/>
    <p:sldId id="543" r:id="rId3"/>
    <p:sldId id="541" r:id="rId4"/>
    <p:sldId id="456" r:id="rId5"/>
    <p:sldId id="586" r:id="rId6"/>
    <p:sldId id="457"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8" autoAdjust="0"/>
    <p:restoredTop sz="94343" autoAdjust="0"/>
  </p:normalViewPr>
  <p:slideViewPr>
    <p:cSldViewPr snapToGrid="0">
      <p:cViewPr varScale="1">
        <p:scale>
          <a:sx n="65" d="100"/>
          <a:sy n="65" d="100"/>
        </p:scale>
        <p:origin x="13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61C9E-7B3A-47EE-88E2-79A140177EA9}" type="datetimeFigureOut">
              <a:rPr kumimoji="1" lang="ja-JP" altLang="en-US" smtClean="0"/>
              <a:t>2022/3/8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5C817-6623-40DE-A847-5EAA430C9192}" type="slidenum">
              <a:rPr kumimoji="1" lang="ja-JP" altLang="en-US" smtClean="0"/>
              <a:t>‹#›</a:t>
            </a:fld>
            <a:endParaRPr kumimoji="1" lang="ja-JP" altLang="en-US"/>
          </a:p>
        </p:txBody>
      </p:sp>
    </p:spTree>
    <p:extLst>
      <p:ext uri="{BB962C8B-B14F-4D97-AF65-F5344CB8AC3E}">
        <p14:creationId xmlns:p14="http://schemas.microsoft.com/office/powerpoint/2010/main" val="4172453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09970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422993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39155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71777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8199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4282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BF8274-35F6-4B64-8986-3AF2353B22F2}" type="datetimeFigureOut">
              <a:rPr kumimoji="1" lang="ja-JP" altLang="en-US" smtClean="0"/>
              <a:t>2022/3/8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66737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BF8274-35F6-4B64-8986-3AF2353B22F2}" type="datetimeFigureOut">
              <a:rPr kumimoji="1" lang="ja-JP" altLang="en-US" smtClean="0"/>
              <a:t>2022/3/8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03117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F8274-35F6-4B64-8986-3AF2353B22F2}" type="datetimeFigureOut">
              <a:rPr kumimoji="1" lang="ja-JP" altLang="en-US" smtClean="0"/>
              <a:t>2022/3/8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2934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96669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3140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F8274-35F6-4B64-8986-3AF2353B22F2}" type="datetimeFigureOut">
              <a:rPr kumimoji="1" lang="ja-JP" altLang="en-US" smtClean="0"/>
              <a:t>2022/3/8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286320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su.skr.u-ryukyu.ac.jp/staff/arashir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gif"/><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31263-49D2-4561-B366-19685FC98532}"/>
              </a:ext>
            </a:extLst>
          </p:cNvPr>
          <p:cNvSpPr>
            <a:spLocks noGrp="1"/>
          </p:cNvSpPr>
          <p:nvPr>
            <p:ph type="title"/>
          </p:nvPr>
        </p:nvSpPr>
        <p:spPr>
          <a:xfrm>
            <a:off x="276046" y="365126"/>
            <a:ext cx="8086290" cy="1325563"/>
          </a:xfrm>
        </p:spPr>
        <p:txBody>
          <a:bodyPr>
            <a:normAutofit/>
          </a:bodyPr>
          <a:lstStyle/>
          <a:p>
            <a:pPr algn="r"/>
            <a:r>
              <a:rPr kumimoji="1" lang="en-US" altLang="ja-JP" dirty="0"/>
              <a:t>Free Kanji Material  </a:t>
            </a:r>
            <a:r>
              <a:rPr kumimoji="1" lang="ja-JP" altLang="en-US" dirty="0"/>
              <a:t>無料漢字教材</a:t>
            </a:r>
            <a:br>
              <a:rPr kumimoji="1" lang="en-US" altLang="ja-JP" dirty="0"/>
            </a:br>
            <a:r>
              <a:rPr kumimoji="1" lang="en-US" altLang="ja-JP" sz="3600" dirty="0">
                <a:solidFill>
                  <a:srgbClr val="FF0000"/>
                </a:solidFill>
                <a:highlight>
                  <a:srgbClr val="FFFF00"/>
                </a:highlight>
              </a:rPr>
              <a:t>kanji0196-0197</a:t>
            </a:r>
            <a:r>
              <a:rPr lang="ja-JP" altLang="en-US" sz="3600" dirty="0"/>
              <a:t>　新城直樹</a:t>
            </a:r>
            <a:endParaRPr kumimoji="1" lang="ja-JP" altLang="en-US" sz="3600" dirty="0"/>
          </a:p>
        </p:txBody>
      </p:sp>
      <p:sp>
        <p:nvSpPr>
          <p:cNvPr id="3" name="コンテンツ プレースホルダー 2">
            <a:extLst>
              <a:ext uri="{FF2B5EF4-FFF2-40B4-BE49-F238E27FC236}">
                <a16:creationId xmlns:a16="http://schemas.microsoft.com/office/drawing/2014/main" id="{65CAA980-FE4A-48E0-826A-3FA6EF638441}"/>
              </a:ext>
            </a:extLst>
          </p:cNvPr>
          <p:cNvSpPr>
            <a:spLocks noGrp="1"/>
          </p:cNvSpPr>
          <p:nvPr>
            <p:ph idx="1"/>
          </p:nvPr>
        </p:nvSpPr>
        <p:spPr>
          <a:xfrm>
            <a:off x="276046" y="2141536"/>
            <a:ext cx="8351760" cy="4351338"/>
          </a:xfrm>
        </p:spPr>
        <p:txBody>
          <a:bodyPr>
            <a:normAutofit fontScale="92500"/>
          </a:bodyPr>
          <a:lstStyle/>
          <a:p>
            <a:pPr marL="0" indent="0">
              <a:buNone/>
            </a:pPr>
            <a:r>
              <a:rPr kumimoji="1" lang="ja-JP" altLang="en-US" dirty="0"/>
              <a:t>　本漢字教材は個人、法人、商用、非商用問わず無料でご利用頂けます。</a:t>
            </a:r>
          </a:p>
          <a:p>
            <a:pPr marL="0" indent="0">
              <a:buNone/>
            </a:pPr>
            <a:r>
              <a:rPr kumimoji="1" lang="ja-JP" altLang="en-US" dirty="0"/>
              <a:t>　ただし，一部</a:t>
            </a:r>
            <a:r>
              <a:rPr lang="ja-JP" altLang="en-US" dirty="0"/>
              <a:t>の</a:t>
            </a:r>
            <a:r>
              <a:rPr kumimoji="1" lang="ja-JP" altLang="en-US" dirty="0"/>
              <a:t>画像ファイルはクリエイティブ・コモンズ・ライセンスに基づいて利用していますので，例えば，ご自身で加工・編集したものを公開・配布する場合は自己責任で条件をお守りください。</a:t>
            </a:r>
          </a:p>
          <a:p>
            <a:pPr marL="0" indent="0">
              <a:buNone/>
            </a:pPr>
            <a:r>
              <a:rPr kumimoji="1" lang="ja-JP" altLang="en-US" dirty="0"/>
              <a:t>　書き順の</a:t>
            </a:r>
            <a:r>
              <a:rPr kumimoji="1" lang="en-US" altLang="ja-JP" dirty="0"/>
              <a:t>GIF</a:t>
            </a:r>
            <a:r>
              <a:rPr kumimoji="1" lang="ja-JP" altLang="en-US" dirty="0"/>
              <a:t>ファイルは全て新城が作成したものです。書き順の</a:t>
            </a:r>
            <a:r>
              <a:rPr kumimoji="1" lang="en-US" altLang="ja-JP" dirty="0"/>
              <a:t>GIF</a:t>
            </a:r>
            <a:r>
              <a:rPr kumimoji="1" lang="ja-JP" altLang="en-US" dirty="0"/>
              <a:t>ファイルを編集・加工するために編集用ファイルがほしいという方はご連絡ください（</a:t>
            </a:r>
            <a:r>
              <a:rPr kumimoji="1" lang="en-US" altLang="ja-JP" dirty="0"/>
              <a:t>RealPaint</a:t>
            </a:r>
            <a:r>
              <a:rPr kumimoji="1" lang="ja-JP" altLang="en-US" dirty="0"/>
              <a:t>で作成しましたので，</a:t>
            </a:r>
            <a:r>
              <a:rPr kumimoji="1" lang="en-US" altLang="ja-JP" dirty="0"/>
              <a:t>rli</a:t>
            </a:r>
            <a:r>
              <a:rPr kumimoji="1" lang="ja-JP" altLang="en-US" dirty="0"/>
              <a:t>ファイルをお渡しします）。</a:t>
            </a:r>
          </a:p>
        </p:txBody>
      </p:sp>
    </p:spTree>
    <p:extLst>
      <p:ext uri="{BB962C8B-B14F-4D97-AF65-F5344CB8AC3E}">
        <p14:creationId xmlns:p14="http://schemas.microsoft.com/office/powerpoint/2010/main" val="784034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21242BE-93A4-42A6-A9D6-5063E40DDE62}"/>
              </a:ext>
            </a:extLst>
          </p:cNvPr>
          <p:cNvSpPr txBox="1"/>
          <p:nvPr/>
        </p:nvSpPr>
        <p:spPr>
          <a:xfrm>
            <a:off x="426720" y="1719031"/>
            <a:ext cx="8290560" cy="646331"/>
          </a:xfrm>
          <a:prstGeom prst="rect">
            <a:avLst/>
          </a:prstGeom>
          <a:noFill/>
        </p:spPr>
        <p:txBody>
          <a:bodyPr wrap="square">
            <a:spAutoFit/>
          </a:bodyPr>
          <a:lstStyle/>
          <a:p>
            <a:r>
              <a:rPr lang="ja-JP" altLang="en-US" sz="3600" dirty="0">
                <a:hlinkClick r:id="rId2"/>
              </a:rPr>
              <a:t>http://isu.skr.u-ryukyu.ac.jp/staff/arashiro/</a:t>
            </a:r>
            <a:endParaRPr lang="ja-JP" altLang="en-US" sz="3600" dirty="0"/>
          </a:p>
        </p:txBody>
      </p:sp>
      <p:pic>
        <p:nvPicPr>
          <p:cNvPr id="5" name="図 4">
            <a:extLst>
              <a:ext uri="{FF2B5EF4-FFF2-40B4-BE49-F238E27FC236}">
                <a16:creationId xmlns:a16="http://schemas.microsoft.com/office/drawing/2014/main" id="{1DA3ADFE-648B-4543-AE3D-D7BF18E8E7DA}"/>
              </a:ext>
            </a:extLst>
          </p:cNvPr>
          <p:cNvPicPr>
            <a:picLocks noChangeAspect="1"/>
          </p:cNvPicPr>
          <p:nvPr/>
        </p:nvPicPr>
        <p:blipFill>
          <a:blip r:embed="rId3"/>
          <a:stretch>
            <a:fillRect/>
          </a:stretch>
        </p:blipFill>
        <p:spPr>
          <a:xfrm>
            <a:off x="1511630" y="2275223"/>
            <a:ext cx="6120740" cy="4407556"/>
          </a:xfrm>
          <a:prstGeom prst="rect">
            <a:avLst/>
          </a:prstGeom>
        </p:spPr>
      </p:pic>
      <p:sp>
        <p:nvSpPr>
          <p:cNvPr id="7" name="テキスト ボックス 6">
            <a:extLst>
              <a:ext uri="{FF2B5EF4-FFF2-40B4-BE49-F238E27FC236}">
                <a16:creationId xmlns:a16="http://schemas.microsoft.com/office/drawing/2014/main" id="{32866A8E-051B-470C-9EC4-C2AEDAD3794F}"/>
              </a:ext>
            </a:extLst>
          </p:cNvPr>
          <p:cNvSpPr txBox="1"/>
          <p:nvPr/>
        </p:nvSpPr>
        <p:spPr>
          <a:xfrm>
            <a:off x="172720" y="175221"/>
            <a:ext cx="8798560" cy="1754326"/>
          </a:xfrm>
          <a:prstGeom prst="rect">
            <a:avLst/>
          </a:prstGeom>
          <a:noFill/>
        </p:spPr>
        <p:txBody>
          <a:bodyPr wrap="square">
            <a:spAutoFit/>
          </a:bodyPr>
          <a:lstStyle/>
          <a:p>
            <a:r>
              <a:rPr kumimoji="1" lang="ja-JP" altLang="en-US" sz="3600" dirty="0"/>
              <a:t>本教材は，下記の</a:t>
            </a:r>
            <a:r>
              <a:rPr kumimoji="1" lang="en-US" altLang="ja-JP" sz="3600" dirty="0" err="1"/>
              <a:t>PRQMaker</a:t>
            </a:r>
            <a:r>
              <a:rPr kumimoji="1" lang="ja-JP" altLang="en-US" sz="3600" dirty="0"/>
              <a:t>の語彙リスト（</a:t>
            </a:r>
            <a:r>
              <a:rPr kumimoji="1" lang="en-US" altLang="ja-JP" sz="3600" dirty="0"/>
              <a:t>1006kanji_VocabularyList.xlsx</a:t>
            </a:r>
            <a:r>
              <a:rPr kumimoji="1" lang="ja-JP" altLang="en-US" sz="3600" dirty="0"/>
              <a:t>）に基づき作成しています。</a:t>
            </a:r>
            <a:endParaRPr lang="ja-JP" altLang="en-US" sz="3600" dirty="0"/>
          </a:p>
        </p:txBody>
      </p:sp>
    </p:spTree>
    <p:extLst>
      <p:ext uri="{BB962C8B-B14F-4D97-AF65-F5344CB8AC3E}">
        <p14:creationId xmlns:p14="http://schemas.microsoft.com/office/powerpoint/2010/main" val="62632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BEA3F3F-4044-4141-B5AE-B1517B81F47B}"/>
              </a:ext>
            </a:extLst>
          </p:cNvPr>
          <p:cNvPicPr>
            <a:picLocks noChangeAspect="1"/>
          </p:cNvPicPr>
          <p:nvPr/>
        </p:nvPicPr>
        <p:blipFill>
          <a:blip r:embed="rId2"/>
          <a:stretch>
            <a:fillRect/>
          </a:stretch>
        </p:blipFill>
        <p:spPr>
          <a:xfrm>
            <a:off x="1814851" y="1113810"/>
            <a:ext cx="5514298" cy="582255"/>
          </a:xfrm>
          <a:prstGeom prst="rect">
            <a:avLst/>
          </a:prstGeom>
        </p:spPr>
      </p:pic>
      <p:pic>
        <p:nvPicPr>
          <p:cNvPr id="9" name="図 8">
            <a:extLst>
              <a:ext uri="{FF2B5EF4-FFF2-40B4-BE49-F238E27FC236}">
                <a16:creationId xmlns:a16="http://schemas.microsoft.com/office/drawing/2014/main" id="{34C0FCA7-0E3A-4B7C-8DD9-1C097A0E5706}"/>
              </a:ext>
            </a:extLst>
          </p:cNvPr>
          <p:cNvPicPr>
            <a:picLocks noChangeAspect="1"/>
          </p:cNvPicPr>
          <p:nvPr/>
        </p:nvPicPr>
        <p:blipFill>
          <a:blip r:embed="rId3"/>
          <a:stretch>
            <a:fillRect/>
          </a:stretch>
        </p:blipFill>
        <p:spPr>
          <a:xfrm>
            <a:off x="0" y="2514600"/>
            <a:ext cx="9144000" cy="914400"/>
          </a:xfrm>
          <a:prstGeom prst="rect">
            <a:avLst/>
          </a:prstGeom>
        </p:spPr>
      </p:pic>
    </p:spTree>
    <p:extLst>
      <p:ext uri="{BB962C8B-B14F-4D97-AF65-F5344CB8AC3E}">
        <p14:creationId xmlns:p14="http://schemas.microsoft.com/office/powerpoint/2010/main" val="137547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図 58">
            <a:extLst>
              <a:ext uri="{FF2B5EF4-FFF2-40B4-BE49-F238E27FC236}">
                <a16:creationId xmlns:a16="http://schemas.microsoft.com/office/drawing/2014/main" id="{507E0969-2A28-424B-8C33-105096E12383}"/>
              </a:ext>
            </a:extLst>
          </p:cNvPr>
          <p:cNvPicPr>
            <a:picLocks noChangeAspect="1"/>
          </p:cNvPicPr>
          <p:nvPr/>
        </p:nvPicPr>
        <p:blipFill>
          <a:blip r:embed="rId2"/>
          <a:stretch>
            <a:fillRect/>
          </a:stretch>
        </p:blipFill>
        <p:spPr>
          <a:xfrm>
            <a:off x="2857286" y="4778612"/>
            <a:ext cx="1695969" cy="1368472"/>
          </a:xfrm>
          <a:prstGeom prst="rect">
            <a:avLst/>
          </a:prstGeom>
        </p:spPr>
      </p:pic>
      <p:pic>
        <p:nvPicPr>
          <p:cNvPr id="3" name="図 2">
            <a:extLst>
              <a:ext uri="{FF2B5EF4-FFF2-40B4-BE49-F238E27FC236}">
                <a16:creationId xmlns:a16="http://schemas.microsoft.com/office/drawing/2014/main" id="{C120FEC7-C733-4189-9892-3598F5EE632E}"/>
              </a:ext>
            </a:extLst>
          </p:cNvPr>
          <p:cNvPicPr>
            <a:picLocks noChangeAspect="1"/>
          </p:cNvPicPr>
          <p:nvPr/>
        </p:nvPicPr>
        <p:blipFill>
          <a:blip r:embed="rId3"/>
          <a:stretch>
            <a:fillRect/>
          </a:stretch>
        </p:blipFill>
        <p:spPr>
          <a:xfrm>
            <a:off x="0" y="-478"/>
            <a:ext cx="9144000" cy="461905"/>
          </a:xfrm>
          <a:prstGeom prst="rect">
            <a:avLst/>
          </a:prstGeom>
        </p:spPr>
      </p:pic>
      <p:pic>
        <p:nvPicPr>
          <p:cNvPr id="4" name="図 3" descr="テキスト, ロゴ&#10;&#10;自動的に生成された説明">
            <a:extLst>
              <a:ext uri="{FF2B5EF4-FFF2-40B4-BE49-F238E27FC236}">
                <a16:creationId xmlns:a16="http://schemas.microsoft.com/office/drawing/2014/main" id="{4F6B03F1-677A-4787-94DC-1F8CCFD934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6637" y="1255182"/>
            <a:ext cx="2494694" cy="2494694"/>
          </a:xfrm>
          <a:prstGeom prst="rect">
            <a:avLst/>
          </a:prstGeom>
        </p:spPr>
      </p:pic>
      <p:pic>
        <p:nvPicPr>
          <p:cNvPr id="5" name="図 4">
            <a:extLst>
              <a:ext uri="{FF2B5EF4-FFF2-40B4-BE49-F238E27FC236}">
                <a16:creationId xmlns:a16="http://schemas.microsoft.com/office/drawing/2014/main" id="{18198C6B-8BCB-44F4-8F9B-2450A92884FF}"/>
              </a:ext>
            </a:extLst>
          </p:cNvPr>
          <p:cNvPicPr>
            <a:picLocks noChangeAspect="1"/>
          </p:cNvPicPr>
          <p:nvPr/>
        </p:nvPicPr>
        <p:blipFill>
          <a:blip r:embed="rId5"/>
          <a:stretch>
            <a:fillRect/>
          </a:stretch>
        </p:blipFill>
        <p:spPr>
          <a:xfrm>
            <a:off x="0" y="446679"/>
            <a:ext cx="9144000" cy="470458"/>
          </a:xfrm>
          <a:prstGeom prst="rect">
            <a:avLst/>
          </a:prstGeom>
        </p:spPr>
      </p:pic>
      <p:pic>
        <p:nvPicPr>
          <p:cNvPr id="7" name="図 6">
            <a:extLst>
              <a:ext uri="{FF2B5EF4-FFF2-40B4-BE49-F238E27FC236}">
                <a16:creationId xmlns:a16="http://schemas.microsoft.com/office/drawing/2014/main" id="{1A1963C9-3CAE-4997-B30B-E61B486312DF}"/>
              </a:ext>
            </a:extLst>
          </p:cNvPr>
          <p:cNvPicPr>
            <a:picLocks noChangeAspect="1"/>
          </p:cNvPicPr>
          <p:nvPr/>
        </p:nvPicPr>
        <p:blipFill>
          <a:blip r:embed="rId6"/>
          <a:stretch>
            <a:fillRect/>
          </a:stretch>
        </p:blipFill>
        <p:spPr>
          <a:xfrm>
            <a:off x="-15766" y="901371"/>
            <a:ext cx="9144000" cy="477672"/>
          </a:xfrm>
          <a:prstGeom prst="rect">
            <a:avLst/>
          </a:prstGeom>
        </p:spPr>
      </p:pic>
      <p:pic>
        <p:nvPicPr>
          <p:cNvPr id="8" name="図 7">
            <a:extLst>
              <a:ext uri="{FF2B5EF4-FFF2-40B4-BE49-F238E27FC236}">
                <a16:creationId xmlns:a16="http://schemas.microsoft.com/office/drawing/2014/main" id="{0D169F73-6B5A-4AF0-9225-83D6E3A53591}"/>
              </a:ext>
            </a:extLst>
          </p:cNvPr>
          <p:cNvPicPr>
            <a:picLocks noChangeAspect="1"/>
          </p:cNvPicPr>
          <p:nvPr/>
        </p:nvPicPr>
        <p:blipFill>
          <a:blip r:embed="rId7"/>
          <a:stretch>
            <a:fillRect/>
          </a:stretch>
        </p:blipFill>
        <p:spPr>
          <a:xfrm>
            <a:off x="1035380" y="2217038"/>
            <a:ext cx="761036" cy="1700333"/>
          </a:xfrm>
          <a:prstGeom prst="rect">
            <a:avLst/>
          </a:prstGeom>
        </p:spPr>
      </p:pic>
      <p:pic>
        <p:nvPicPr>
          <p:cNvPr id="9" name="図 8">
            <a:extLst>
              <a:ext uri="{FF2B5EF4-FFF2-40B4-BE49-F238E27FC236}">
                <a16:creationId xmlns:a16="http://schemas.microsoft.com/office/drawing/2014/main" id="{643600F9-3FCD-41B0-B95F-ECAD2B63F0D0}"/>
              </a:ext>
            </a:extLst>
          </p:cNvPr>
          <p:cNvPicPr>
            <a:picLocks noChangeAspect="1"/>
          </p:cNvPicPr>
          <p:nvPr/>
        </p:nvPicPr>
        <p:blipFill>
          <a:blip r:embed="rId8"/>
          <a:stretch>
            <a:fillRect/>
          </a:stretch>
        </p:blipFill>
        <p:spPr>
          <a:xfrm>
            <a:off x="612978" y="2226680"/>
            <a:ext cx="326013" cy="1469123"/>
          </a:xfrm>
          <a:prstGeom prst="rect">
            <a:avLst/>
          </a:prstGeom>
        </p:spPr>
      </p:pic>
      <p:pic>
        <p:nvPicPr>
          <p:cNvPr id="10" name="図 9">
            <a:extLst>
              <a:ext uri="{FF2B5EF4-FFF2-40B4-BE49-F238E27FC236}">
                <a16:creationId xmlns:a16="http://schemas.microsoft.com/office/drawing/2014/main" id="{1A3C8D71-C508-4D0E-A5D4-A7AD36D4788D}"/>
              </a:ext>
            </a:extLst>
          </p:cNvPr>
          <p:cNvPicPr>
            <a:picLocks noChangeAspect="1"/>
          </p:cNvPicPr>
          <p:nvPr/>
        </p:nvPicPr>
        <p:blipFill>
          <a:blip r:embed="rId9"/>
          <a:stretch>
            <a:fillRect/>
          </a:stretch>
        </p:blipFill>
        <p:spPr>
          <a:xfrm>
            <a:off x="175690" y="2275096"/>
            <a:ext cx="451652" cy="1354957"/>
          </a:xfrm>
          <a:prstGeom prst="rect">
            <a:avLst/>
          </a:prstGeom>
        </p:spPr>
      </p:pic>
      <p:pic>
        <p:nvPicPr>
          <p:cNvPr id="12" name="図 11">
            <a:extLst>
              <a:ext uri="{FF2B5EF4-FFF2-40B4-BE49-F238E27FC236}">
                <a16:creationId xmlns:a16="http://schemas.microsoft.com/office/drawing/2014/main" id="{F3DEC7A5-82A4-4C8C-A7B0-5DF010DDCC36}"/>
              </a:ext>
            </a:extLst>
          </p:cNvPr>
          <p:cNvPicPr>
            <a:picLocks noChangeAspect="1"/>
          </p:cNvPicPr>
          <p:nvPr/>
        </p:nvPicPr>
        <p:blipFill>
          <a:blip r:embed="rId10"/>
          <a:stretch>
            <a:fillRect/>
          </a:stretch>
        </p:blipFill>
        <p:spPr>
          <a:xfrm>
            <a:off x="1795442" y="2352238"/>
            <a:ext cx="785928" cy="1264853"/>
          </a:xfrm>
          <a:prstGeom prst="rect">
            <a:avLst/>
          </a:prstGeom>
        </p:spPr>
      </p:pic>
      <p:sp>
        <p:nvSpPr>
          <p:cNvPr id="13" name="テキスト ボックス 12">
            <a:extLst>
              <a:ext uri="{FF2B5EF4-FFF2-40B4-BE49-F238E27FC236}">
                <a16:creationId xmlns:a16="http://schemas.microsoft.com/office/drawing/2014/main" id="{479B1B05-632D-48DD-AB64-A3468AB50EA6}"/>
              </a:ext>
            </a:extLst>
          </p:cNvPr>
          <p:cNvSpPr txBox="1"/>
          <p:nvPr/>
        </p:nvSpPr>
        <p:spPr>
          <a:xfrm>
            <a:off x="2607697" y="2230922"/>
            <a:ext cx="3954935" cy="1471172"/>
          </a:xfrm>
          <a:prstGeom prst="rect">
            <a:avLst/>
          </a:prstGeom>
          <a:noFill/>
        </p:spPr>
        <p:txBody>
          <a:bodyPr wrap="square">
            <a:spAutoFit/>
          </a:bodyPr>
          <a:lstStyle/>
          <a:p>
            <a:pPr>
              <a:lnSpc>
                <a:spcPct val="70000"/>
              </a:lnSpc>
            </a:pPr>
            <a:r>
              <a:rPr kumimoji="1" lang="en-US" altLang="ja-JP" sz="4000" b="1" dirty="0">
                <a:solidFill>
                  <a:schemeClr val="tx1"/>
                </a:solidFill>
                <a:latin typeface="MS UI Gothic" panose="020B0600070205080204" pitchFamily="50" charset="-128"/>
                <a:ea typeface="MS UI Gothic" panose="020B0600070205080204" pitchFamily="50" charset="-128"/>
              </a:rPr>
              <a:t>mortuary tablet</a:t>
            </a:r>
          </a:p>
          <a:p>
            <a:pPr>
              <a:lnSpc>
                <a:spcPct val="70000"/>
              </a:lnSpc>
            </a:pPr>
            <a:r>
              <a:rPr kumimoji="1" lang="en-US" altLang="ja-JP" sz="4000" dirty="0">
                <a:latin typeface="MS UI Gothic" panose="020B0600070205080204" pitchFamily="50" charset="-128"/>
                <a:ea typeface="MS UI Gothic" panose="020B0600070205080204" pitchFamily="50" charset="-128"/>
              </a:rPr>
              <a:t>made of </a:t>
            </a:r>
            <a:r>
              <a:rPr kumimoji="1" lang="en-US" altLang="ja-JP" sz="4000" dirty="0">
                <a:solidFill>
                  <a:srgbClr val="FF0000"/>
                </a:solidFill>
                <a:latin typeface="MS UI Gothic" panose="020B0600070205080204" pitchFamily="50" charset="-128"/>
                <a:ea typeface="MS UI Gothic" panose="020B0600070205080204" pitchFamily="50" charset="-128"/>
              </a:rPr>
              <a:t>fresh</a:t>
            </a:r>
            <a:r>
              <a:rPr kumimoji="1" lang="en-US" altLang="ja-JP" sz="4000" dirty="0">
                <a:latin typeface="MS UI Gothic" panose="020B0600070205080204" pitchFamily="50" charset="-128"/>
                <a:ea typeface="MS UI Gothic" panose="020B0600070205080204" pitchFamily="50" charset="-128"/>
              </a:rPr>
              <a:t> cut wood</a:t>
            </a:r>
            <a:r>
              <a:rPr kumimoji="1" lang="ja-JP" altLang="en-US" sz="4000" dirty="0">
                <a:latin typeface="MS UI Gothic" panose="020B0600070205080204" pitchFamily="50" charset="-128"/>
                <a:ea typeface="MS UI Gothic" panose="020B0600070205080204" pitchFamily="50" charset="-128"/>
              </a:rPr>
              <a:t> </a:t>
            </a:r>
            <a:r>
              <a:rPr kumimoji="1" lang="en-US" altLang="ja-JP" sz="4000" dirty="0">
                <a:latin typeface="MS UI Gothic" panose="020B0600070205080204" pitchFamily="50" charset="-128"/>
                <a:ea typeface="MS UI Gothic" panose="020B0600070205080204" pitchFamily="50" charset="-128"/>
                <a:sym typeface="Wingdings" panose="05000000000000000000" pitchFamily="2" charset="2"/>
              </a:rPr>
              <a:t></a:t>
            </a:r>
            <a:r>
              <a:rPr kumimoji="1" lang="ja-JP" altLang="en-US" sz="4000" dirty="0">
                <a:latin typeface="MS UI Gothic" panose="020B0600070205080204" pitchFamily="50" charset="-128"/>
                <a:ea typeface="MS UI Gothic" panose="020B0600070205080204" pitchFamily="50" charset="-128"/>
                <a:sym typeface="Wingdings" panose="05000000000000000000" pitchFamily="2" charset="2"/>
              </a:rPr>
              <a:t> </a:t>
            </a:r>
            <a:r>
              <a:rPr kumimoji="1" lang="en-US" altLang="ja-JP" sz="4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new</a:t>
            </a:r>
            <a:endParaRPr kumimoji="1" lang="en-US" altLang="ja-JP" sz="4800" b="1" dirty="0">
              <a:solidFill>
                <a:srgbClr val="FF0000"/>
              </a:solidFill>
              <a:latin typeface="MS UI Gothic" panose="020B0600070205080204" pitchFamily="50" charset="-128"/>
              <a:ea typeface="MS UI Gothic" panose="020B0600070205080204" pitchFamily="50" charset="-128"/>
            </a:endParaRPr>
          </a:p>
        </p:txBody>
      </p:sp>
      <p:pic>
        <p:nvPicPr>
          <p:cNvPr id="14" name="Picture 8" descr="木の根のイラスト（地面なし）">
            <a:extLst>
              <a:ext uri="{FF2B5EF4-FFF2-40B4-BE49-F238E27FC236}">
                <a16:creationId xmlns:a16="http://schemas.microsoft.com/office/drawing/2014/main" id="{4A31387C-E24D-442F-95E6-6A1DA74D5B2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111" y="4267597"/>
            <a:ext cx="1681728" cy="1963264"/>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a:extLst>
              <a:ext uri="{FF2B5EF4-FFF2-40B4-BE49-F238E27FC236}">
                <a16:creationId xmlns:a16="http://schemas.microsoft.com/office/drawing/2014/main" id="{E956E272-0B83-4A4A-9526-5D6D61C7D9D2}"/>
              </a:ext>
            </a:extLst>
          </p:cNvPr>
          <p:cNvPicPr>
            <a:picLocks noChangeAspect="1"/>
          </p:cNvPicPr>
          <p:nvPr/>
        </p:nvPicPr>
        <p:blipFill>
          <a:blip r:embed="rId12"/>
          <a:stretch>
            <a:fillRect/>
          </a:stretch>
        </p:blipFill>
        <p:spPr>
          <a:xfrm>
            <a:off x="1452579" y="4914011"/>
            <a:ext cx="818314" cy="1291082"/>
          </a:xfrm>
          <a:prstGeom prst="rect">
            <a:avLst/>
          </a:prstGeom>
        </p:spPr>
      </p:pic>
      <p:sp>
        <p:nvSpPr>
          <p:cNvPr id="16" name="矢印: 右 15">
            <a:extLst>
              <a:ext uri="{FF2B5EF4-FFF2-40B4-BE49-F238E27FC236}">
                <a16:creationId xmlns:a16="http://schemas.microsoft.com/office/drawing/2014/main" id="{DCA267BC-7BB8-4E12-8827-95A061F04F04}"/>
              </a:ext>
            </a:extLst>
          </p:cNvPr>
          <p:cNvSpPr/>
          <p:nvPr/>
        </p:nvSpPr>
        <p:spPr>
          <a:xfrm>
            <a:off x="2273233" y="5240529"/>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B3E93007-3E12-4B2C-B7B9-8A5BEE1C0E2A}"/>
              </a:ext>
            </a:extLst>
          </p:cNvPr>
          <p:cNvSpPr txBox="1"/>
          <p:nvPr/>
        </p:nvSpPr>
        <p:spPr>
          <a:xfrm>
            <a:off x="141546" y="6104563"/>
            <a:ext cx="3812993" cy="634020"/>
          </a:xfrm>
          <a:prstGeom prst="rect">
            <a:avLst/>
          </a:prstGeom>
          <a:noFill/>
        </p:spPr>
        <p:txBody>
          <a:bodyPr wrap="square" rtlCol="0">
            <a:spAutoFit/>
          </a:bodyPr>
          <a:lstStyle/>
          <a:p>
            <a:pPr>
              <a:lnSpc>
                <a:spcPct val="80000"/>
              </a:lnSpc>
            </a:pPr>
            <a:r>
              <a:rPr lang="en-US" altLang="ja-JP" sz="4400" b="1" dirty="0">
                <a:latin typeface="MS UI Gothic" panose="020B0600070205080204" pitchFamily="50" charset="-128"/>
                <a:ea typeface="MS UI Gothic" panose="020B0600070205080204" pitchFamily="50" charset="-128"/>
              </a:rPr>
              <a:t>“tree / wood”</a:t>
            </a:r>
            <a:endParaRPr lang="ja-JP" altLang="en-US" sz="4400" b="1" dirty="0">
              <a:latin typeface="MS UI Gothic" panose="020B0600070205080204" pitchFamily="50" charset="-128"/>
              <a:ea typeface="MS UI Gothic" panose="020B0600070205080204" pitchFamily="50" charset="-128"/>
            </a:endParaRPr>
          </a:p>
        </p:txBody>
      </p:sp>
      <p:sp>
        <p:nvSpPr>
          <p:cNvPr id="18" name="テキスト ボックス 17">
            <a:extLst>
              <a:ext uri="{FF2B5EF4-FFF2-40B4-BE49-F238E27FC236}">
                <a16:creationId xmlns:a16="http://schemas.microsoft.com/office/drawing/2014/main" id="{E3A8D2BA-28A0-4CA5-BB87-F7C16B09F037}"/>
              </a:ext>
            </a:extLst>
          </p:cNvPr>
          <p:cNvSpPr txBox="1"/>
          <p:nvPr/>
        </p:nvSpPr>
        <p:spPr>
          <a:xfrm>
            <a:off x="113714" y="1328960"/>
            <a:ext cx="6899813" cy="978729"/>
          </a:xfrm>
          <a:prstGeom prst="rect">
            <a:avLst/>
          </a:prstGeom>
          <a:noFill/>
        </p:spPr>
        <p:txBody>
          <a:bodyPr wrap="square" rtlCol="0">
            <a:spAutoFit/>
          </a:bodyPr>
          <a:lstStyle/>
          <a:p>
            <a:pPr>
              <a:lnSpc>
                <a:spcPct val="80000"/>
              </a:lnSpc>
            </a:pPr>
            <a:r>
              <a:rPr lang="en-US" altLang="ja-JP" sz="3600" dirty="0">
                <a:latin typeface="MS UI Gothic" panose="020B0600070205080204" pitchFamily="50" charset="-128"/>
                <a:ea typeface="MS UI Gothic" panose="020B0600070205080204" pitchFamily="50" charset="-128"/>
              </a:rPr>
              <a:t>a straight object </a:t>
            </a:r>
            <a:r>
              <a:rPr lang="en-US" altLang="ja-JP" sz="3200" dirty="0">
                <a:latin typeface="MS UI Gothic" panose="020B0600070205080204" pitchFamily="50" charset="-128"/>
                <a:ea typeface="MS UI Gothic" panose="020B0600070205080204" pitchFamily="50" charset="-128"/>
              </a:rPr>
              <a:t>standing upright</a:t>
            </a:r>
          </a:p>
          <a:p>
            <a:pPr>
              <a:lnSpc>
                <a:spcPct val="80000"/>
              </a:lnSpc>
            </a:pPr>
            <a:r>
              <a:rPr lang="en-US" altLang="ja-JP" sz="3200" dirty="0">
                <a:latin typeface="MS UI Gothic" panose="020B0600070205080204" pitchFamily="50" charset="-128"/>
                <a:ea typeface="MS UI Gothic" panose="020B0600070205080204" pitchFamily="50" charset="-128"/>
                <a:sym typeface="Wingdings" panose="05000000000000000000" pitchFamily="2" charset="2"/>
              </a:rPr>
              <a:t></a:t>
            </a:r>
            <a:r>
              <a:rPr lang="en-US" altLang="ja-JP" sz="3200" dirty="0">
                <a:latin typeface="MS UI Gothic" panose="020B0600070205080204" pitchFamily="50" charset="-128"/>
                <a:ea typeface="MS UI Gothic" panose="020B0600070205080204" pitchFamily="50" charset="-128"/>
              </a:rPr>
              <a:t> </a:t>
            </a:r>
            <a:r>
              <a:rPr lang="en-US" altLang="ja-JP" sz="3600" b="1" dirty="0">
                <a:latin typeface="MS UI Gothic" panose="020B0600070205080204" pitchFamily="50" charset="-128"/>
                <a:ea typeface="MS UI Gothic" panose="020B0600070205080204" pitchFamily="50" charset="-128"/>
              </a:rPr>
              <a:t>to stand up (</a:t>
            </a:r>
            <a:r>
              <a:rPr lang="ja-JP" altLang="en-US" sz="3600" b="1" dirty="0">
                <a:latin typeface="MS UI Gothic" panose="020B0600070205080204" pitchFamily="50" charset="-128"/>
                <a:ea typeface="MS UI Gothic" panose="020B0600070205080204" pitchFamily="50" charset="-128"/>
              </a:rPr>
              <a:t>立</a:t>
            </a:r>
            <a:r>
              <a:rPr lang="en-US" altLang="ja-JP" sz="3600" b="1" dirty="0">
                <a:latin typeface="MS UI Gothic" panose="020B0600070205080204" pitchFamily="50" charset="-128"/>
                <a:ea typeface="MS UI Gothic" panose="020B0600070205080204" pitchFamily="50" charset="-128"/>
              </a:rPr>
              <a:t>)</a:t>
            </a:r>
            <a:endParaRPr lang="ja-JP" altLang="en-US" sz="3200" b="1" dirty="0">
              <a:latin typeface="MS UI Gothic" panose="020B0600070205080204" pitchFamily="50" charset="-128"/>
              <a:ea typeface="MS UI Gothic" panose="020B0600070205080204" pitchFamily="50" charset="-128"/>
            </a:endParaRPr>
          </a:p>
        </p:txBody>
      </p:sp>
      <p:pic>
        <p:nvPicPr>
          <p:cNvPr id="20" name="図 19">
            <a:extLst>
              <a:ext uri="{FF2B5EF4-FFF2-40B4-BE49-F238E27FC236}">
                <a16:creationId xmlns:a16="http://schemas.microsoft.com/office/drawing/2014/main" id="{80023C23-870C-46CE-9F57-E4608E38CAFE}"/>
              </a:ext>
            </a:extLst>
          </p:cNvPr>
          <p:cNvPicPr>
            <a:picLocks noChangeAspect="1"/>
          </p:cNvPicPr>
          <p:nvPr/>
        </p:nvPicPr>
        <p:blipFill>
          <a:blip r:embed="rId13"/>
          <a:stretch>
            <a:fillRect/>
          </a:stretch>
        </p:blipFill>
        <p:spPr>
          <a:xfrm flipH="1">
            <a:off x="7898711" y="4842802"/>
            <a:ext cx="1078602" cy="1897184"/>
          </a:xfrm>
          <a:prstGeom prst="rect">
            <a:avLst/>
          </a:prstGeom>
        </p:spPr>
      </p:pic>
      <p:cxnSp>
        <p:nvCxnSpPr>
          <p:cNvPr id="29" name="直線コネクタ 28">
            <a:extLst>
              <a:ext uri="{FF2B5EF4-FFF2-40B4-BE49-F238E27FC236}">
                <a16:creationId xmlns:a16="http://schemas.microsoft.com/office/drawing/2014/main" id="{4729C603-702E-426E-9737-EBDF2427A412}"/>
              </a:ext>
            </a:extLst>
          </p:cNvPr>
          <p:cNvCxnSpPr>
            <a:cxnSpLocks/>
          </p:cNvCxnSpPr>
          <p:nvPr/>
        </p:nvCxnSpPr>
        <p:spPr>
          <a:xfrm>
            <a:off x="6830468" y="4914011"/>
            <a:ext cx="839431" cy="0"/>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CB6BEB13-B06B-4050-B900-1A00966B3DF8}"/>
              </a:ext>
            </a:extLst>
          </p:cNvPr>
          <p:cNvCxnSpPr>
            <a:cxnSpLocks/>
          </p:cNvCxnSpPr>
          <p:nvPr/>
        </p:nvCxnSpPr>
        <p:spPr>
          <a:xfrm>
            <a:off x="6830468" y="5421970"/>
            <a:ext cx="839431" cy="0"/>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132D6E5B-E5E3-4A51-A768-1B2ED2D2027F}"/>
              </a:ext>
            </a:extLst>
          </p:cNvPr>
          <p:cNvCxnSpPr>
            <a:cxnSpLocks/>
          </p:cNvCxnSpPr>
          <p:nvPr/>
        </p:nvCxnSpPr>
        <p:spPr>
          <a:xfrm flipV="1">
            <a:off x="6809081" y="5054512"/>
            <a:ext cx="0" cy="234991"/>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
        <p:nvSpPr>
          <p:cNvPr id="36" name="アーチ 35">
            <a:extLst>
              <a:ext uri="{FF2B5EF4-FFF2-40B4-BE49-F238E27FC236}">
                <a16:creationId xmlns:a16="http://schemas.microsoft.com/office/drawing/2014/main" id="{567067C2-358D-427A-968B-05EEDDA70B4F}"/>
              </a:ext>
            </a:extLst>
          </p:cNvPr>
          <p:cNvSpPr/>
          <p:nvPr/>
        </p:nvSpPr>
        <p:spPr>
          <a:xfrm rot="11677962">
            <a:off x="6364821" y="5173398"/>
            <a:ext cx="673102" cy="988473"/>
          </a:xfrm>
          <a:prstGeom prst="blockArc">
            <a:avLst>
              <a:gd name="adj1" fmla="val 10800000"/>
              <a:gd name="adj2" fmla="val 21545892"/>
              <a:gd name="adj3" fmla="val 27650"/>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39" name="直線コネクタ 38">
            <a:extLst>
              <a:ext uri="{FF2B5EF4-FFF2-40B4-BE49-F238E27FC236}">
                <a16:creationId xmlns:a16="http://schemas.microsoft.com/office/drawing/2014/main" id="{E497CA74-36CF-4933-9172-9EACFF9AF864}"/>
              </a:ext>
            </a:extLst>
          </p:cNvPr>
          <p:cNvCxnSpPr>
            <a:cxnSpLocks/>
          </p:cNvCxnSpPr>
          <p:nvPr/>
        </p:nvCxnSpPr>
        <p:spPr>
          <a:xfrm flipV="1">
            <a:off x="7105760" y="5590161"/>
            <a:ext cx="0" cy="1099645"/>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45035BD3-4060-4BA6-84CC-7E8F8E4D252E}"/>
              </a:ext>
            </a:extLst>
          </p:cNvPr>
          <p:cNvCxnSpPr>
            <a:cxnSpLocks/>
          </p:cNvCxnSpPr>
          <p:nvPr/>
        </p:nvCxnSpPr>
        <p:spPr>
          <a:xfrm flipV="1">
            <a:off x="6437747" y="5613042"/>
            <a:ext cx="283017" cy="1111271"/>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
        <p:nvSpPr>
          <p:cNvPr id="61" name="矢印: 右 60">
            <a:extLst>
              <a:ext uri="{FF2B5EF4-FFF2-40B4-BE49-F238E27FC236}">
                <a16:creationId xmlns:a16="http://schemas.microsoft.com/office/drawing/2014/main" id="{C6CC7D10-8B6E-4FD2-B9F4-6F98C6CF4E77}"/>
              </a:ext>
            </a:extLst>
          </p:cNvPr>
          <p:cNvSpPr/>
          <p:nvPr/>
        </p:nvSpPr>
        <p:spPr>
          <a:xfrm rot="10800000">
            <a:off x="7228796" y="5550961"/>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a:extLst>
              <a:ext uri="{FF2B5EF4-FFF2-40B4-BE49-F238E27FC236}">
                <a16:creationId xmlns:a16="http://schemas.microsoft.com/office/drawing/2014/main" id="{C6E9B5B0-03F8-4953-ABA8-F55094CD503F}"/>
              </a:ext>
            </a:extLst>
          </p:cNvPr>
          <p:cNvSpPr txBox="1"/>
          <p:nvPr/>
        </p:nvSpPr>
        <p:spPr>
          <a:xfrm>
            <a:off x="6980360" y="4713922"/>
            <a:ext cx="1709399" cy="849463"/>
          </a:xfrm>
          <a:prstGeom prst="rect">
            <a:avLst/>
          </a:prstGeom>
          <a:noFill/>
        </p:spPr>
        <p:txBody>
          <a:bodyPr wrap="square" rtlCol="0">
            <a:spAutoFit/>
          </a:bodyPr>
          <a:lstStyle/>
          <a:p>
            <a:pPr algn="ctr">
              <a:lnSpc>
                <a:spcPct val="80000"/>
              </a:lnSpc>
            </a:pPr>
            <a:r>
              <a:rPr lang="en-US" altLang="ja-JP" sz="6000" dirty="0"/>
              <a:t>axe</a:t>
            </a:r>
            <a:endParaRPr lang="ja-JP" altLang="en-US" sz="6000" dirty="0"/>
          </a:p>
        </p:txBody>
      </p:sp>
      <p:cxnSp>
        <p:nvCxnSpPr>
          <p:cNvPr id="65" name="直線コネクタ 64">
            <a:extLst>
              <a:ext uri="{FF2B5EF4-FFF2-40B4-BE49-F238E27FC236}">
                <a16:creationId xmlns:a16="http://schemas.microsoft.com/office/drawing/2014/main" id="{11EF3B5B-A5F1-4B2E-B6C6-21BAEE1A18D9}"/>
              </a:ext>
            </a:extLst>
          </p:cNvPr>
          <p:cNvCxnSpPr>
            <a:cxnSpLocks/>
          </p:cNvCxnSpPr>
          <p:nvPr/>
        </p:nvCxnSpPr>
        <p:spPr>
          <a:xfrm>
            <a:off x="5292570" y="4914012"/>
            <a:ext cx="839431" cy="0"/>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080FB587-D07A-4478-9FF2-EA9E3094F905}"/>
              </a:ext>
            </a:extLst>
          </p:cNvPr>
          <p:cNvCxnSpPr>
            <a:cxnSpLocks/>
          </p:cNvCxnSpPr>
          <p:nvPr/>
        </p:nvCxnSpPr>
        <p:spPr>
          <a:xfrm>
            <a:off x="5292570" y="5421971"/>
            <a:ext cx="839431" cy="0"/>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5BE0A8EB-E392-4B0D-87E3-C17A5A0EF4EA}"/>
              </a:ext>
            </a:extLst>
          </p:cNvPr>
          <p:cNvCxnSpPr>
            <a:cxnSpLocks/>
          </p:cNvCxnSpPr>
          <p:nvPr/>
        </p:nvCxnSpPr>
        <p:spPr>
          <a:xfrm flipV="1">
            <a:off x="5271183" y="5054513"/>
            <a:ext cx="0" cy="234991"/>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EDCE7323-6737-4B21-BCEC-6CCF9830E4C0}"/>
              </a:ext>
            </a:extLst>
          </p:cNvPr>
          <p:cNvCxnSpPr>
            <a:cxnSpLocks/>
          </p:cNvCxnSpPr>
          <p:nvPr/>
        </p:nvCxnSpPr>
        <p:spPr>
          <a:xfrm flipV="1">
            <a:off x="5567862" y="5590162"/>
            <a:ext cx="0" cy="1099645"/>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D20A3830-4D51-4659-BFA6-6C98BA69B7ED}"/>
              </a:ext>
            </a:extLst>
          </p:cNvPr>
          <p:cNvCxnSpPr>
            <a:cxnSpLocks/>
          </p:cNvCxnSpPr>
          <p:nvPr/>
        </p:nvCxnSpPr>
        <p:spPr>
          <a:xfrm flipV="1">
            <a:off x="5021346" y="5578424"/>
            <a:ext cx="283017" cy="1111271"/>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
        <p:nvSpPr>
          <p:cNvPr id="70" name="矢印: 右 69">
            <a:extLst>
              <a:ext uri="{FF2B5EF4-FFF2-40B4-BE49-F238E27FC236}">
                <a16:creationId xmlns:a16="http://schemas.microsoft.com/office/drawing/2014/main" id="{1BF447FB-6BE0-4CAE-97E7-5B68CDB310CA}"/>
              </a:ext>
            </a:extLst>
          </p:cNvPr>
          <p:cNvSpPr/>
          <p:nvPr/>
        </p:nvSpPr>
        <p:spPr>
          <a:xfrm rot="10800000">
            <a:off x="5690898" y="5550962"/>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吹き出し: 四角形 70">
            <a:extLst>
              <a:ext uri="{FF2B5EF4-FFF2-40B4-BE49-F238E27FC236}">
                <a16:creationId xmlns:a16="http://schemas.microsoft.com/office/drawing/2014/main" id="{06C677E9-E721-4D01-A263-001DC2162A12}"/>
              </a:ext>
            </a:extLst>
          </p:cNvPr>
          <p:cNvSpPr/>
          <p:nvPr/>
        </p:nvSpPr>
        <p:spPr>
          <a:xfrm>
            <a:off x="1795441" y="3807487"/>
            <a:ext cx="6638871" cy="943010"/>
          </a:xfrm>
          <a:prstGeom prst="wedgeRectCallout">
            <a:avLst>
              <a:gd name="adj1" fmla="val 6898"/>
              <a:gd name="adj2" fmla="val -7360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70000"/>
              </a:lnSpc>
            </a:pPr>
            <a:r>
              <a:rPr kumimoji="1" lang="en-US" altLang="ja-JP" sz="3600" b="1" dirty="0">
                <a:solidFill>
                  <a:schemeClr val="tx1"/>
                </a:solidFill>
                <a:latin typeface="MS UI Gothic" panose="020B0600070205080204" pitchFamily="50" charset="-128"/>
                <a:ea typeface="MS UI Gothic" panose="020B0600070205080204" pitchFamily="50" charset="-128"/>
              </a:rPr>
              <a:t>since the mortuary tablet should not be prepared in advance</a:t>
            </a:r>
          </a:p>
        </p:txBody>
      </p:sp>
      <p:sp>
        <p:nvSpPr>
          <p:cNvPr id="72" name="矢印: 右 71">
            <a:extLst>
              <a:ext uri="{FF2B5EF4-FFF2-40B4-BE49-F238E27FC236}">
                <a16:creationId xmlns:a16="http://schemas.microsoft.com/office/drawing/2014/main" id="{F6483877-4A02-471B-A159-A34B0C6E84E8}"/>
              </a:ext>
            </a:extLst>
          </p:cNvPr>
          <p:cNvSpPr/>
          <p:nvPr/>
        </p:nvSpPr>
        <p:spPr>
          <a:xfrm rot="11757558">
            <a:off x="4421935" y="5375246"/>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11945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BC68006-E2DF-4F26-B8AB-9EEFF78B23E5}"/>
              </a:ext>
            </a:extLst>
          </p:cNvPr>
          <p:cNvPicPr>
            <a:picLocks noChangeAspect="1"/>
          </p:cNvPicPr>
          <p:nvPr/>
        </p:nvPicPr>
        <p:blipFill>
          <a:blip r:embed="rId2"/>
          <a:stretch>
            <a:fillRect/>
          </a:stretch>
        </p:blipFill>
        <p:spPr>
          <a:xfrm>
            <a:off x="0" y="9760"/>
            <a:ext cx="9144000" cy="470458"/>
          </a:xfrm>
          <a:prstGeom prst="rect">
            <a:avLst/>
          </a:prstGeom>
        </p:spPr>
      </p:pic>
      <p:pic>
        <p:nvPicPr>
          <p:cNvPr id="4" name="図 3" descr="ロゴ&#10;&#10;自動的に生成された説明">
            <a:extLst>
              <a:ext uri="{FF2B5EF4-FFF2-40B4-BE49-F238E27FC236}">
                <a16:creationId xmlns:a16="http://schemas.microsoft.com/office/drawing/2014/main" id="{24BEDD2B-F679-4F34-805E-8307BE2018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9827" y="4183742"/>
            <a:ext cx="2521857" cy="2521857"/>
          </a:xfrm>
          <a:prstGeom prst="rect">
            <a:avLst/>
          </a:prstGeom>
        </p:spPr>
      </p:pic>
      <p:sp>
        <p:nvSpPr>
          <p:cNvPr id="8" name="テキスト ボックス 7">
            <a:extLst>
              <a:ext uri="{FF2B5EF4-FFF2-40B4-BE49-F238E27FC236}">
                <a16:creationId xmlns:a16="http://schemas.microsoft.com/office/drawing/2014/main" id="{E7FB3322-3871-42BB-802B-1D7A2AFAF52D}"/>
              </a:ext>
            </a:extLst>
          </p:cNvPr>
          <p:cNvSpPr txBox="1"/>
          <p:nvPr/>
        </p:nvSpPr>
        <p:spPr>
          <a:xfrm>
            <a:off x="4310637" y="1317293"/>
            <a:ext cx="4585754" cy="1938992"/>
          </a:xfrm>
          <a:prstGeom prst="rect">
            <a:avLst/>
          </a:prstGeom>
          <a:noFill/>
        </p:spPr>
        <p:txBody>
          <a:bodyPr wrap="square" rtlCol="0">
            <a:spAutoFit/>
          </a:bodyPr>
          <a:lstStyle/>
          <a:p>
            <a:pPr>
              <a:lnSpc>
                <a:spcPct val="80000"/>
              </a:lnSpc>
            </a:pPr>
            <a:r>
              <a:rPr lang="en-US" altLang="ja-JP" sz="4800" b="1" dirty="0">
                <a:latin typeface="MS UI Gothic" panose="020B0600070205080204" pitchFamily="50" charset="-128"/>
                <a:ea typeface="MS UI Gothic" panose="020B0600070205080204" pitchFamily="50" charset="-128"/>
              </a:rPr>
              <a:t>a straight object standing upright</a:t>
            </a:r>
          </a:p>
          <a:p>
            <a:pPr>
              <a:lnSpc>
                <a:spcPct val="80000"/>
              </a:lnSpc>
            </a:pPr>
            <a:r>
              <a:rPr lang="en-US" altLang="ja-JP" sz="4800" b="1"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5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to stand up</a:t>
            </a:r>
            <a:endParaRPr lang="en-US" altLang="ja-JP" sz="4800" b="1" dirty="0">
              <a:solidFill>
                <a:srgbClr val="FF0000"/>
              </a:solidFill>
              <a:latin typeface="MS UI Gothic" panose="020B0600070205080204" pitchFamily="50" charset="-128"/>
              <a:ea typeface="MS UI Gothic" panose="020B0600070205080204" pitchFamily="50" charset="-128"/>
            </a:endParaRPr>
          </a:p>
        </p:txBody>
      </p:sp>
      <p:sp>
        <p:nvSpPr>
          <p:cNvPr id="9" name="矢印: 右 8">
            <a:extLst>
              <a:ext uri="{FF2B5EF4-FFF2-40B4-BE49-F238E27FC236}">
                <a16:creationId xmlns:a16="http://schemas.microsoft.com/office/drawing/2014/main" id="{37FEA2FA-F6EA-4001-BE79-E0BA62244280}"/>
              </a:ext>
            </a:extLst>
          </p:cNvPr>
          <p:cNvSpPr/>
          <p:nvPr/>
        </p:nvSpPr>
        <p:spPr>
          <a:xfrm rot="2201471">
            <a:off x="3194350" y="3465055"/>
            <a:ext cx="1019231" cy="8331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右 9">
            <a:extLst>
              <a:ext uri="{FF2B5EF4-FFF2-40B4-BE49-F238E27FC236}">
                <a16:creationId xmlns:a16="http://schemas.microsoft.com/office/drawing/2014/main" id="{4CF8CCEE-46AB-455C-9358-C81131B14299}"/>
              </a:ext>
            </a:extLst>
          </p:cNvPr>
          <p:cNvSpPr/>
          <p:nvPr/>
        </p:nvSpPr>
        <p:spPr>
          <a:xfrm rot="2201471">
            <a:off x="5450071" y="4679804"/>
            <a:ext cx="1019231" cy="8331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F72B5F81-0F7A-4B3A-B687-7F9949D1DFE4}"/>
              </a:ext>
            </a:extLst>
          </p:cNvPr>
          <p:cNvCxnSpPr>
            <a:cxnSpLocks/>
          </p:cNvCxnSpPr>
          <p:nvPr/>
        </p:nvCxnSpPr>
        <p:spPr>
          <a:xfrm flipV="1">
            <a:off x="4502050" y="3933462"/>
            <a:ext cx="0" cy="1143387"/>
          </a:xfrm>
          <a:prstGeom prst="line">
            <a:avLst/>
          </a:prstGeom>
          <a:ln w="1524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B4C4172F-2DFA-408A-8EF3-DD3670FA6B60}"/>
              </a:ext>
            </a:extLst>
          </p:cNvPr>
          <p:cNvCxnSpPr>
            <a:cxnSpLocks/>
          </p:cNvCxnSpPr>
          <p:nvPr/>
        </p:nvCxnSpPr>
        <p:spPr>
          <a:xfrm flipV="1">
            <a:off x="5142209" y="3933462"/>
            <a:ext cx="0" cy="1143387"/>
          </a:xfrm>
          <a:prstGeom prst="line">
            <a:avLst/>
          </a:prstGeom>
          <a:ln w="1524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E1F63697-DC56-4807-A244-8D160CACBF9D}"/>
              </a:ext>
            </a:extLst>
          </p:cNvPr>
          <p:cNvCxnSpPr>
            <a:cxnSpLocks/>
          </p:cNvCxnSpPr>
          <p:nvPr/>
        </p:nvCxnSpPr>
        <p:spPr>
          <a:xfrm flipH="1">
            <a:off x="4325151" y="5243764"/>
            <a:ext cx="972457" cy="0"/>
          </a:xfrm>
          <a:prstGeom prst="line">
            <a:avLst/>
          </a:prstGeom>
          <a:ln w="1524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E8299E13-000E-4ED5-A0EE-3A77D278A08C}"/>
              </a:ext>
            </a:extLst>
          </p:cNvPr>
          <p:cNvCxnSpPr>
            <a:cxnSpLocks/>
          </p:cNvCxnSpPr>
          <p:nvPr/>
        </p:nvCxnSpPr>
        <p:spPr>
          <a:xfrm flipH="1">
            <a:off x="4310637" y="3758610"/>
            <a:ext cx="986971" cy="0"/>
          </a:xfrm>
          <a:prstGeom prst="line">
            <a:avLst/>
          </a:prstGeom>
          <a:ln w="1524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6996EFBA-56B9-4426-8A7A-CDEBAFE60650}"/>
              </a:ext>
            </a:extLst>
          </p:cNvPr>
          <p:cNvCxnSpPr>
            <a:cxnSpLocks/>
          </p:cNvCxnSpPr>
          <p:nvPr/>
        </p:nvCxnSpPr>
        <p:spPr>
          <a:xfrm flipH="1">
            <a:off x="4502050" y="3457699"/>
            <a:ext cx="691228" cy="0"/>
          </a:xfrm>
          <a:prstGeom prst="line">
            <a:avLst/>
          </a:prstGeom>
          <a:ln w="1524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52D2D112-4816-4FBB-85CF-17B840B24ECB}"/>
              </a:ext>
            </a:extLst>
          </p:cNvPr>
          <p:cNvCxnSpPr>
            <a:cxnSpLocks/>
          </p:cNvCxnSpPr>
          <p:nvPr/>
        </p:nvCxnSpPr>
        <p:spPr>
          <a:xfrm flipH="1">
            <a:off x="4320623" y="3443185"/>
            <a:ext cx="232496" cy="295110"/>
          </a:xfrm>
          <a:prstGeom prst="line">
            <a:avLst/>
          </a:prstGeom>
          <a:ln w="1524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4391344C-02B4-43DF-892F-0A32073ACB3D}"/>
              </a:ext>
            </a:extLst>
          </p:cNvPr>
          <p:cNvCxnSpPr>
            <a:cxnSpLocks/>
          </p:cNvCxnSpPr>
          <p:nvPr/>
        </p:nvCxnSpPr>
        <p:spPr>
          <a:xfrm>
            <a:off x="5142209" y="3436203"/>
            <a:ext cx="232496" cy="295110"/>
          </a:xfrm>
          <a:prstGeom prst="line">
            <a:avLst/>
          </a:prstGeom>
          <a:ln w="1524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5A4A4FF8-D452-4427-B37E-63CF836E7927}"/>
              </a:ext>
            </a:extLst>
          </p:cNvPr>
          <p:cNvSpPr txBox="1"/>
          <p:nvPr/>
        </p:nvSpPr>
        <p:spPr>
          <a:xfrm>
            <a:off x="81415" y="5390720"/>
            <a:ext cx="3856377" cy="566309"/>
          </a:xfrm>
          <a:prstGeom prst="rect">
            <a:avLst/>
          </a:prstGeom>
          <a:noFill/>
        </p:spPr>
        <p:txBody>
          <a:bodyPr wrap="square">
            <a:spAutoFit/>
          </a:bodyPr>
          <a:lstStyle/>
          <a:p>
            <a:pPr>
              <a:lnSpc>
                <a:spcPct val="70000"/>
              </a:lnSpc>
            </a:pPr>
            <a:r>
              <a:rPr kumimoji="1" lang="en-US" altLang="ja-JP" sz="4400" dirty="0">
                <a:solidFill>
                  <a:schemeClr val="tx1"/>
                </a:solidFill>
                <a:latin typeface="MS UI Gothic" panose="020B0600070205080204" pitchFamily="50" charset="-128"/>
                <a:ea typeface="MS UI Gothic" panose="020B0600070205080204" pitchFamily="50" charset="-128"/>
              </a:rPr>
              <a:t>mortuary tablet</a:t>
            </a:r>
          </a:p>
        </p:txBody>
      </p:sp>
      <p:pic>
        <p:nvPicPr>
          <p:cNvPr id="31" name="図 30">
            <a:extLst>
              <a:ext uri="{FF2B5EF4-FFF2-40B4-BE49-F238E27FC236}">
                <a16:creationId xmlns:a16="http://schemas.microsoft.com/office/drawing/2014/main" id="{A9DF1866-7F1A-4557-965D-DC9CB7048D68}"/>
              </a:ext>
            </a:extLst>
          </p:cNvPr>
          <p:cNvPicPr>
            <a:picLocks noChangeAspect="1"/>
          </p:cNvPicPr>
          <p:nvPr/>
        </p:nvPicPr>
        <p:blipFill>
          <a:blip r:embed="rId4"/>
          <a:stretch>
            <a:fillRect/>
          </a:stretch>
        </p:blipFill>
        <p:spPr>
          <a:xfrm>
            <a:off x="192316" y="2506424"/>
            <a:ext cx="1315102" cy="2938246"/>
          </a:xfrm>
          <a:prstGeom prst="rect">
            <a:avLst/>
          </a:prstGeom>
        </p:spPr>
      </p:pic>
      <p:pic>
        <p:nvPicPr>
          <p:cNvPr id="34" name="図 33">
            <a:extLst>
              <a:ext uri="{FF2B5EF4-FFF2-40B4-BE49-F238E27FC236}">
                <a16:creationId xmlns:a16="http://schemas.microsoft.com/office/drawing/2014/main" id="{3202C6C6-9FE3-4FE5-B549-2C2996255F87}"/>
              </a:ext>
            </a:extLst>
          </p:cNvPr>
          <p:cNvPicPr>
            <a:picLocks noChangeAspect="1"/>
          </p:cNvPicPr>
          <p:nvPr/>
        </p:nvPicPr>
        <p:blipFill>
          <a:blip r:embed="rId5"/>
          <a:stretch>
            <a:fillRect/>
          </a:stretch>
        </p:blipFill>
        <p:spPr>
          <a:xfrm>
            <a:off x="1317209" y="1203119"/>
            <a:ext cx="652026" cy="2938246"/>
          </a:xfrm>
          <a:prstGeom prst="rect">
            <a:avLst/>
          </a:prstGeom>
        </p:spPr>
      </p:pic>
      <p:sp>
        <p:nvSpPr>
          <p:cNvPr id="39" name="テキスト ボックス 38">
            <a:extLst>
              <a:ext uri="{FF2B5EF4-FFF2-40B4-BE49-F238E27FC236}">
                <a16:creationId xmlns:a16="http://schemas.microsoft.com/office/drawing/2014/main" id="{41EC5EE7-BB35-4796-B1F0-CDF8BC579BE8}"/>
              </a:ext>
            </a:extLst>
          </p:cNvPr>
          <p:cNvSpPr txBox="1"/>
          <p:nvPr/>
        </p:nvSpPr>
        <p:spPr>
          <a:xfrm>
            <a:off x="386388" y="781122"/>
            <a:ext cx="1623215" cy="566309"/>
          </a:xfrm>
          <a:prstGeom prst="rect">
            <a:avLst/>
          </a:prstGeom>
          <a:noFill/>
        </p:spPr>
        <p:txBody>
          <a:bodyPr wrap="square">
            <a:spAutoFit/>
          </a:bodyPr>
          <a:lstStyle/>
          <a:p>
            <a:pPr>
              <a:lnSpc>
                <a:spcPct val="70000"/>
              </a:lnSpc>
            </a:pPr>
            <a:r>
              <a:rPr kumimoji="1" lang="en-US" altLang="ja-JP" sz="4400" dirty="0">
                <a:solidFill>
                  <a:schemeClr val="tx1"/>
                </a:solidFill>
                <a:latin typeface="MS UI Gothic" panose="020B0600070205080204" pitchFamily="50" charset="-128"/>
                <a:ea typeface="MS UI Gothic" panose="020B0600070205080204" pitchFamily="50" charset="-128"/>
              </a:rPr>
              <a:t>chisel</a:t>
            </a:r>
          </a:p>
        </p:txBody>
      </p:sp>
      <p:pic>
        <p:nvPicPr>
          <p:cNvPr id="37" name="図 36">
            <a:extLst>
              <a:ext uri="{FF2B5EF4-FFF2-40B4-BE49-F238E27FC236}">
                <a16:creationId xmlns:a16="http://schemas.microsoft.com/office/drawing/2014/main" id="{E3CDED4C-1735-43F6-8F05-2785E2B45353}"/>
              </a:ext>
            </a:extLst>
          </p:cNvPr>
          <p:cNvPicPr>
            <a:picLocks noChangeAspect="1"/>
          </p:cNvPicPr>
          <p:nvPr/>
        </p:nvPicPr>
        <p:blipFill>
          <a:blip r:embed="rId6"/>
          <a:stretch>
            <a:fillRect/>
          </a:stretch>
        </p:blipFill>
        <p:spPr>
          <a:xfrm>
            <a:off x="2228555" y="1367786"/>
            <a:ext cx="817859" cy="2453577"/>
          </a:xfrm>
          <a:prstGeom prst="rect">
            <a:avLst/>
          </a:prstGeom>
        </p:spPr>
      </p:pic>
      <p:sp>
        <p:nvSpPr>
          <p:cNvPr id="46" name="テキスト ボックス 45">
            <a:extLst>
              <a:ext uri="{FF2B5EF4-FFF2-40B4-BE49-F238E27FC236}">
                <a16:creationId xmlns:a16="http://schemas.microsoft.com/office/drawing/2014/main" id="{1315FAF5-15DF-46AA-89EE-CF848C293943}"/>
              </a:ext>
            </a:extLst>
          </p:cNvPr>
          <p:cNvSpPr txBox="1"/>
          <p:nvPr/>
        </p:nvSpPr>
        <p:spPr>
          <a:xfrm>
            <a:off x="2088448" y="750984"/>
            <a:ext cx="1623215" cy="566309"/>
          </a:xfrm>
          <a:prstGeom prst="rect">
            <a:avLst/>
          </a:prstGeom>
          <a:noFill/>
        </p:spPr>
        <p:txBody>
          <a:bodyPr wrap="square">
            <a:spAutoFit/>
          </a:bodyPr>
          <a:lstStyle/>
          <a:p>
            <a:pPr>
              <a:lnSpc>
                <a:spcPct val="70000"/>
              </a:lnSpc>
            </a:pPr>
            <a:r>
              <a:rPr kumimoji="1" lang="en-US" altLang="ja-JP" sz="4400" dirty="0">
                <a:solidFill>
                  <a:schemeClr val="tx1"/>
                </a:solidFill>
                <a:latin typeface="MS UI Gothic" panose="020B0600070205080204" pitchFamily="50" charset="-128"/>
                <a:ea typeface="MS UI Gothic" panose="020B0600070205080204" pitchFamily="50" charset="-128"/>
              </a:rPr>
              <a:t>arrow</a:t>
            </a:r>
          </a:p>
        </p:txBody>
      </p:sp>
    </p:spTree>
    <p:extLst>
      <p:ext uri="{BB962C8B-B14F-4D97-AF65-F5344CB8AC3E}">
        <p14:creationId xmlns:p14="http://schemas.microsoft.com/office/powerpoint/2010/main" val="2040282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E0C91C10-80CF-42A5-BBED-E2DDC1998735}"/>
              </a:ext>
            </a:extLst>
          </p:cNvPr>
          <p:cNvPicPr>
            <a:picLocks noChangeAspect="1"/>
          </p:cNvPicPr>
          <p:nvPr/>
        </p:nvPicPr>
        <p:blipFill>
          <a:blip r:embed="rId2"/>
          <a:stretch>
            <a:fillRect/>
          </a:stretch>
        </p:blipFill>
        <p:spPr>
          <a:xfrm>
            <a:off x="129298" y="482317"/>
            <a:ext cx="3760314" cy="4410740"/>
          </a:xfrm>
          <a:prstGeom prst="rect">
            <a:avLst/>
          </a:prstGeom>
        </p:spPr>
      </p:pic>
      <p:pic>
        <p:nvPicPr>
          <p:cNvPr id="3" name="図 2">
            <a:extLst>
              <a:ext uri="{FF2B5EF4-FFF2-40B4-BE49-F238E27FC236}">
                <a16:creationId xmlns:a16="http://schemas.microsoft.com/office/drawing/2014/main" id="{1C218093-FCEB-4C1C-963A-0F3167DEFE3B}"/>
              </a:ext>
            </a:extLst>
          </p:cNvPr>
          <p:cNvPicPr>
            <a:picLocks noChangeAspect="1"/>
          </p:cNvPicPr>
          <p:nvPr/>
        </p:nvPicPr>
        <p:blipFill>
          <a:blip r:embed="rId3"/>
          <a:stretch>
            <a:fillRect/>
          </a:stretch>
        </p:blipFill>
        <p:spPr>
          <a:xfrm>
            <a:off x="0" y="-18802"/>
            <a:ext cx="9144000" cy="470458"/>
          </a:xfrm>
          <a:prstGeom prst="rect">
            <a:avLst/>
          </a:prstGeom>
        </p:spPr>
      </p:pic>
      <p:pic>
        <p:nvPicPr>
          <p:cNvPr id="4" name="図 3" descr="ロゴ, アイコン&#10;&#10;自動的に生成された説明">
            <a:extLst>
              <a:ext uri="{FF2B5EF4-FFF2-40B4-BE49-F238E27FC236}">
                <a16:creationId xmlns:a16="http://schemas.microsoft.com/office/drawing/2014/main" id="{EE8569E4-5732-4F4C-B884-C3B2BA0262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1493" y="3896772"/>
            <a:ext cx="2825085" cy="2825085"/>
          </a:xfrm>
          <a:prstGeom prst="rect">
            <a:avLst/>
          </a:prstGeom>
        </p:spPr>
      </p:pic>
      <p:pic>
        <p:nvPicPr>
          <p:cNvPr id="3074" name="Picture 2" descr="人間の骨格のイラスト（人体）">
            <a:extLst>
              <a:ext uri="{FF2B5EF4-FFF2-40B4-BE49-F238E27FC236}">
                <a16:creationId xmlns:a16="http://schemas.microsoft.com/office/drawing/2014/main" id="{DF2A900B-B430-4E69-85D8-BED06B56E0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94442" y="1466047"/>
            <a:ext cx="1529914" cy="3009666"/>
          </a:xfrm>
          <a:prstGeom prst="rect">
            <a:avLst/>
          </a:prstGeom>
          <a:noFill/>
          <a:extLst>
            <a:ext uri="{909E8E84-426E-40DD-AFC4-6F175D3DCCD1}">
              <a14:hiddenFill xmlns:a14="http://schemas.microsoft.com/office/drawing/2010/main">
                <a:solidFill>
                  <a:srgbClr val="FFFFFF"/>
                </a:solidFill>
              </a14:hiddenFill>
            </a:ext>
          </a:extLst>
        </p:spPr>
      </p:pic>
      <p:sp>
        <p:nvSpPr>
          <p:cNvPr id="7" name="四角形: 角を丸くする 6">
            <a:extLst>
              <a:ext uri="{FF2B5EF4-FFF2-40B4-BE49-F238E27FC236}">
                <a16:creationId xmlns:a16="http://schemas.microsoft.com/office/drawing/2014/main" id="{F5257667-88BF-45F6-9BF3-8A104BF25AEF}"/>
              </a:ext>
            </a:extLst>
          </p:cNvPr>
          <p:cNvSpPr/>
          <p:nvPr/>
        </p:nvSpPr>
        <p:spPr>
          <a:xfrm>
            <a:off x="2456212" y="3783042"/>
            <a:ext cx="655093" cy="491486"/>
          </a:xfrm>
          <a:prstGeom prst="roundRect">
            <a:avLst/>
          </a:prstGeom>
          <a:noFill/>
          <a:ln w="152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2F89D1E0-AEF9-4A3E-AA72-278DE1BB4BF8}"/>
              </a:ext>
            </a:extLst>
          </p:cNvPr>
          <p:cNvCxnSpPr/>
          <p:nvPr/>
        </p:nvCxnSpPr>
        <p:spPr>
          <a:xfrm>
            <a:off x="2783758" y="2282513"/>
            <a:ext cx="0" cy="1500529"/>
          </a:xfrm>
          <a:prstGeom prst="line">
            <a:avLst/>
          </a:prstGeom>
          <a:ln w="193675"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BA596D0F-CFBB-4673-92B9-8B8B663F6A14}"/>
              </a:ext>
            </a:extLst>
          </p:cNvPr>
          <p:cNvCxnSpPr>
            <a:cxnSpLocks/>
          </p:cNvCxnSpPr>
          <p:nvPr/>
        </p:nvCxnSpPr>
        <p:spPr>
          <a:xfrm>
            <a:off x="2339911" y="2892356"/>
            <a:ext cx="353858" cy="473459"/>
          </a:xfrm>
          <a:prstGeom prst="line">
            <a:avLst/>
          </a:prstGeom>
          <a:ln w="193675"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934E0439-92A4-48D0-96BB-9FF17BF0ACF1}"/>
              </a:ext>
            </a:extLst>
          </p:cNvPr>
          <p:cNvCxnSpPr>
            <a:cxnSpLocks/>
          </p:cNvCxnSpPr>
          <p:nvPr/>
        </p:nvCxnSpPr>
        <p:spPr>
          <a:xfrm flipH="1">
            <a:off x="2914893" y="2854004"/>
            <a:ext cx="353858" cy="473459"/>
          </a:xfrm>
          <a:prstGeom prst="line">
            <a:avLst/>
          </a:prstGeom>
          <a:ln w="193675"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7" name="矢印: 右 16">
            <a:extLst>
              <a:ext uri="{FF2B5EF4-FFF2-40B4-BE49-F238E27FC236}">
                <a16:creationId xmlns:a16="http://schemas.microsoft.com/office/drawing/2014/main" id="{2CDC963B-C0C3-4F5C-B87A-BAB70AE62A7F}"/>
              </a:ext>
            </a:extLst>
          </p:cNvPr>
          <p:cNvSpPr/>
          <p:nvPr/>
        </p:nvSpPr>
        <p:spPr>
          <a:xfrm>
            <a:off x="3545048" y="2702414"/>
            <a:ext cx="809173" cy="874132"/>
          </a:xfrm>
          <a:prstGeom prst="rightArrow">
            <a:avLst/>
          </a:prstGeom>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ADF670C0-9290-4243-85F5-9CEB1533CC82}"/>
              </a:ext>
            </a:extLst>
          </p:cNvPr>
          <p:cNvSpPr txBox="1"/>
          <p:nvPr/>
        </p:nvSpPr>
        <p:spPr>
          <a:xfrm>
            <a:off x="4263026" y="2490072"/>
            <a:ext cx="4742247" cy="1348061"/>
          </a:xfrm>
          <a:prstGeom prst="rect">
            <a:avLst/>
          </a:prstGeom>
          <a:noFill/>
        </p:spPr>
        <p:txBody>
          <a:bodyPr wrap="square" rtlCol="0">
            <a:spAutoFit/>
          </a:bodyPr>
          <a:lstStyle/>
          <a:p>
            <a:pPr>
              <a:lnSpc>
                <a:spcPct val="80000"/>
              </a:lnSpc>
            </a:pPr>
            <a:r>
              <a:rPr kumimoji="1" lang="en-US" altLang="ja-JP" sz="4800" dirty="0">
                <a:latin typeface="MS UI Gothic" panose="020B0600070205080204" pitchFamily="50" charset="-128"/>
                <a:ea typeface="MS UI Gothic" panose="020B0600070205080204" pitchFamily="50" charset="-128"/>
              </a:rPr>
              <a:t>old human bones</a:t>
            </a:r>
          </a:p>
          <a:p>
            <a:pPr>
              <a:lnSpc>
                <a:spcPct val="80000"/>
              </a:lnSpc>
            </a:pPr>
            <a:r>
              <a:rPr kumimoji="1" lang="en-US" altLang="ja-JP" sz="5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old</a:t>
            </a:r>
            <a:endParaRPr kumimoji="1" lang="ja-JP" altLang="en-US" sz="5400" b="1" dirty="0">
              <a:solidFill>
                <a:srgbClr val="FF0000"/>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323127651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3266</TotalTime>
  <Words>217</Words>
  <Application>Microsoft Office PowerPoint</Application>
  <PresentationFormat>画面に合わせる (4:3)</PresentationFormat>
  <Paragraphs>20</Paragraphs>
  <Slides>6</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6</vt:i4>
      </vt:variant>
    </vt:vector>
  </HeadingPairs>
  <TitlesOfParts>
    <vt:vector size="12" baseType="lpstr">
      <vt:lpstr>MS UI Gothic</vt:lpstr>
      <vt:lpstr>游ゴシック</vt:lpstr>
      <vt:lpstr>Arial</vt:lpstr>
      <vt:lpstr>Calibri</vt:lpstr>
      <vt:lpstr>Calibri Light</vt:lpstr>
      <vt:lpstr>Office テーマ</vt:lpstr>
      <vt:lpstr>Free Kanji Material  無料漢字教材 kanji0196-0197　新城直樹</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新城　直樹</dc:creator>
  <cp:lastModifiedBy>新城　直樹</cp:lastModifiedBy>
  <cp:revision>100</cp:revision>
  <dcterms:created xsi:type="dcterms:W3CDTF">2022-02-04T14:29:48Z</dcterms:created>
  <dcterms:modified xsi:type="dcterms:W3CDTF">2022-03-07T16:49:35Z</dcterms:modified>
</cp:coreProperties>
</file>